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 id="2147483694" r:id="rId3"/>
    <p:sldMasterId id="2147483717" r:id="rId4"/>
  </p:sldMasterIdLst>
  <p:notesMasterIdLst>
    <p:notesMasterId r:id="rId20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Lst>
  <p:sldSz cx="16256000" cy="9144000"/>
  <p:notesSz cx="6858000" cy="9144000"/>
  <p:embeddedFontLst>
    <p:embeddedFont>
      <p:font typeface="Calibri" panose="020F0502020204030204" pitchFamily="34" charset="0"/>
      <p:regular r:id="rId201"/>
      <p:bold r:id="rId202"/>
      <p:italic r:id="rId203"/>
      <p:boldItalic r:id="rId204"/>
    </p:embeddedFont>
    <p:embeddedFont>
      <p:font typeface="Open Sans" panose="020B0606030504020204" pitchFamily="34" charset="0"/>
      <p:regular r:id="rId205"/>
      <p:bold r:id="rId206"/>
      <p:italic r:id="rId207"/>
      <p:boldItalic r:id="rId2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niYi7XTFtlCFFcj3dEi8zA==" hashData="jVU/Wr/t5Cs925s/7rJjyUVFmrln0jOvQGUNPr+n60JWnJsr1JQBzeaNsvHq70ypo5Tb4MNAkvyweDikTBFZmA=="/>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9" roundtripDataSignature="AMtx7mi8kwv+I62MOjyKO4PUBRTNs830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85DDA3-0348-4F87-81C1-4040799162A8}">
  <a:tblStyle styleId="{6185DDA3-0348-4F87-81C1-4040799162A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738" y="84"/>
      </p:cViewPr>
      <p:guideLst>
        <p:guide orient="horz" pos="2880"/>
        <p:guide pos="5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font" Target="fonts/font5.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font" Target="fonts/font6.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font" Target="fonts/font7.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customschemas.google.com/relationships/presentationmetadata" Target="metadata"/><Relationship Id="rId190" Type="http://schemas.openxmlformats.org/officeDocument/2006/relationships/slide" Target="slides/slide186.xml"/><Relationship Id="rId204" Type="http://schemas.openxmlformats.org/officeDocument/2006/relationships/font" Target="fonts/font4.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presProps" Target="pres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notesMaster" Target="notesMasters/notes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viewProps" Target="view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font" Target="fonts/font1.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font" Target="fonts/font2.fntdata"/><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golang.org/pkg/text/template/"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docs.docker.com/engine/swarm/swarm_manager_locking/" TargetMode="External"/><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s://docs.docker.com/engine/swarm/swarm_manager_locking/"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docker.com/engine/api/"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permissions-calculator.or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course name</a:t>
            </a:r>
            <a:endParaRPr/>
          </a:p>
          <a:p>
            <a:pPr marL="0" lvl="0" indent="0" algn="l" rtl="0">
              <a:lnSpc>
                <a:spcPct val="100000"/>
              </a:lnSpc>
              <a:spcBef>
                <a:spcPts val="0"/>
              </a:spcBef>
              <a:spcAft>
                <a:spcPts val="0"/>
              </a:spcAft>
              <a:buSzPts val="1400"/>
              <a:buNone/>
            </a:pPr>
            <a:endParaRPr/>
          </a:p>
        </p:txBody>
      </p:sp>
      <p:sp>
        <p:nvSpPr>
          <p:cNvPr id="790" name="Google Shape;79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Tasks</a:t>
            </a:r>
            <a:endParaRPr/>
          </a:p>
        </p:txBody>
      </p:sp>
      <p:sp>
        <p:nvSpPr>
          <p:cNvPr id="885" name="Google Shape;88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6fb71ab35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0" name="Google Shape;2150;g6fb71ab35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commands and run them on Docker CLI</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Exhibit and describe the output: </a:t>
            </a:r>
            <a:endParaRPr/>
          </a:p>
          <a:p>
            <a:pPr marL="0" lvl="0" indent="0" algn="l" rtl="0">
              <a:lnSpc>
                <a:spcPct val="100000"/>
              </a:lnSpc>
              <a:spcBef>
                <a:spcPts val="0"/>
              </a:spcBef>
              <a:spcAft>
                <a:spcPts val="0"/>
              </a:spcAft>
              <a:buSzPts val="1400"/>
              <a:buNone/>
            </a:pPr>
            <a:r>
              <a:rPr lang="en-US" b="1"/>
              <a:t>Start a container with a volume on CLI (using: --mount, -v) </a:t>
            </a:r>
            <a:endParaRPr/>
          </a:p>
          <a:p>
            <a:pPr marL="0" lvl="0" indent="0" algn="l" rtl="0">
              <a:lnSpc>
                <a:spcPct val="100000"/>
              </a:lnSpc>
              <a:spcBef>
                <a:spcPts val="0"/>
              </a:spcBef>
              <a:spcAft>
                <a:spcPts val="0"/>
              </a:spcAft>
              <a:buSzPts val="1400"/>
              <a:buNone/>
            </a:pPr>
            <a:r>
              <a:rPr lang="en-US" b="1"/>
              <a:t>Start a service with volumes on CLI</a:t>
            </a:r>
            <a:endParaRPr/>
          </a:p>
          <a:p>
            <a:pPr marL="0" lvl="0" indent="0" algn="l" rtl="0">
              <a:lnSpc>
                <a:spcPct val="100000"/>
              </a:lnSpc>
              <a:spcBef>
                <a:spcPts val="0"/>
              </a:spcBef>
              <a:spcAft>
                <a:spcPts val="0"/>
              </a:spcAft>
              <a:buSzPts val="1400"/>
              <a:buNone/>
            </a:pPr>
            <a:r>
              <a:rPr lang="en-US" b="1"/>
              <a:t>Use of read-only volumes on CLI</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Explain “readonly”, “consistency”, and “bind propagation”</a:t>
            </a:r>
            <a:endParaRPr/>
          </a:p>
          <a:p>
            <a:pPr marL="0" lvl="0" indent="0" algn="l" rtl="0">
              <a:lnSpc>
                <a:spcPct val="100000"/>
              </a:lnSpc>
              <a:spcBef>
                <a:spcPts val="0"/>
              </a:spcBef>
              <a:spcAft>
                <a:spcPts val="0"/>
              </a:spcAft>
              <a:buSzPts val="1400"/>
              <a:buNone/>
            </a:pPr>
            <a:endParaRPr/>
          </a:p>
        </p:txBody>
      </p:sp>
      <p:sp>
        <p:nvSpPr>
          <p:cNvPr id="2151" name="Google Shape;2151;g6fb71ab35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6fb71ab35d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9" name="Google Shape;2159;g6fb71ab35d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1600"/>
              <a:buFont typeface="Arial"/>
              <a:buNone/>
            </a:pPr>
            <a:r>
              <a:rPr lang="en-US" sz="1600">
                <a:solidFill>
                  <a:srgbClr val="3F3F3F"/>
                </a:solidFill>
                <a:latin typeface="Open Sans"/>
                <a:ea typeface="Open Sans"/>
                <a:cs typeface="Open Sans"/>
                <a:sym typeface="Open Sans"/>
              </a:rPr>
              <a:t>Explain the following advantages of the volumes over bind mount</a:t>
            </a:r>
            <a:endParaRPr/>
          </a:p>
          <a:p>
            <a:pPr marL="0" lvl="0" indent="0" algn="l" rtl="0">
              <a:lnSpc>
                <a:spcPct val="100000"/>
              </a:lnSpc>
              <a:spcBef>
                <a:spcPts val="0"/>
              </a:spcBef>
              <a:spcAft>
                <a:spcPts val="0"/>
              </a:spcAft>
              <a:buClr>
                <a:schemeClr val="dk1"/>
              </a:buClr>
              <a:buSzPts val="1600"/>
              <a:buFont typeface="Arial"/>
              <a:buNone/>
            </a:pPr>
            <a:endParaRPr sz="1600">
              <a:solidFill>
                <a:srgbClr val="3F3F3F"/>
              </a:solidFill>
              <a:latin typeface="Open Sans"/>
              <a:ea typeface="Open Sans"/>
              <a:cs typeface="Open Sans"/>
              <a:sym typeface="Open Sans"/>
            </a:endParaRPr>
          </a:p>
          <a:p>
            <a:pPr marL="0" lvl="0" indent="-101600" algn="l" rtl="0">
              <a:lnSpc>
                <a:spcPct val="100000"/>
              </a:lnSpc>
              <a:spcBef>
                <a:spcPts val="0"/>
              </a:spcBef>
              <a:spcAft>
                <a:spcPts val="0"/>
              </a:spcAft>
              <a:buClr>
                <a:srgbClr val="3F3F3F"/>
              </a:buClr>
              <a:buSzPts val="1600"/>
              <a:buFont typeface="Arial"/>
              <a:buChar char="•"/>
            </a:pPr>
            <a:r>
              <a:rPr lang="en-US" sz="1600">
                <a:solidFill>
                  <a:srgbClr val="3F3F3F"/>
                </a:solidFill>
                <a:latin typeface="Open Sans"/>
                <a:ea typeface="Open Sans"/>
                <a:cs typeface="Open Sans"/>
                <a:sym typeface="Open Sans"/>
              </a:rPr>
              <a:t>Volumes are easier to back up or migrate than bind mounts.</a:t>
            </a:r>
            <a:endParaRPr/>
          </a:p>
          <a:p>
            <a:pPr marL="0" lvl="0" indent="-101600" algn="l" rtl="0">
              <a:lnSpc>
                <a:spcPct val="100000"/>
              </a:lnSpc>
              <a:spcBef>
                <a:spcPts val="0"/>
              </a:spcBef>
              <a:spcAft>
                <a:spcPts val="0"/>
              </a:spcAft>
              <a:buClr>
                <a:srgbClr val="3F3F3F"/>
              </a:buClr>
              <a:buSzPts val="1600"/>
              <a:buFont typeface="Arial"/>
              <a:buChar char="•"/>
            </a:pPr>
            <a:r>
              <a:rPr lang="en-US" sz="1600">
                <a:solidFill>
                  <a:srgbClr val="3F3F3F"/>
                </a:solidFill>
                <a:latin typeface="Open Sans"/>
                <a:ea typeface="Open Sans"/>
                <a:cs typeface="Open Sans"/>
                <a:sym typeface="Open Sans"/>
              </a:rPr>
              <a:t>You can manage volumes using Docker CLI commands or the Docker API.</a:t>
            </a:r>
            <a:endParaRPr/>
          </a:p>
          <a:p>
            <a:pPr marL="0" lvl="0" indent="-101600" algn="l" rtl="0">
              <a:lnSpc>
                <a:spcPct val="100000"/>
              </a:lnSpc>
              <a:spcBef>
                <a:spcPts val="0"/>
              </a:spcBef>
              <a:spcAft>
                <a:spcPts val="0"/>
              </a:spcAft>
              <a:buClr>
                <a:srgbClr val="3F3F3F"/>
              </a:buClr>
              <a:buSzPts val="1600"/>
              <a:buFont typeface="Arial"/>
              <a:buChar char="•"/>
            </a:pPr>
            <a:r>
              <a:rPr lang="en-US" sz="1600">
                <a:solidFill>
                  <a:srgbClr val="3F3F3F"/>
                </a:solidFill>
                <a:latin typeface="Open Sans"/>
                <a:ea typeface="Open Sans"/>
                <a:cs typeface="Open Sans"/>
                <a:sym typeface="Open Sans"/>
              </a:rPr>
              <a:t>Volumes work on both Linux and Windows containers.</a:t>
            </a:r>
            <a:endParaRPr/>
          </a:p>
          <a:p>
            <a:pPr marL="0" lvl="0" indent="-101600" algn="l" rtl="0">
              <a:lnSpc>
                <a:spcPct val="100000"/>
              </a:lnSpc>
              <a:spcBef>
                <a:spcPts val="0"/>
              </a:spcBef>
              <a:spcAft>
                <a:spcPts val="0"/>
              </a:spcAft>
              <a:buClr>
                <a:srgbClr val="3F3F3F"/>
              </a:buClr>
              <a:buSzPts val="1600"/>
              <a:buFont typeface="Arial"/>
              <a:buChar char="•"/>
            </a:pPr>
            <a:r>
              <a:rPr lang="en-US" sz="1600">
                <a:solidFill>
                  <a:srgbClr val="3F3F3F"/>
                </a:solidFill>
                <a:latin typeface="Open Sans"/>
                <a:ea typeface="Open Sans"/>
                <a:cs typeface="Open Sans"/>
                <a:sym typeface="Open Sans"/>
              </a:rPr>
              <a:t>Volumes can be more safely shared among multiple containers.</a:t>
            </a:r>
            <a:endParaRPr/>
          </a:p>
          <a:p>
            <a:pPr marL="0" lvl="0" indent="-101600" algn="l" rtl="0">
              <a:lnSpc>
                <a:spcPct val="100000"/>
              </a:lnSpc>
              <a:spcBef>
                <a:spcPts val="0"/>
              </a:spcBef>
              <a:spcAft>
                <a:spcPts val="0"/>
              </a:spcAft>
              <a:buClr>
                <a:srgbClr val="3F3F3F"/>
              </a:buClr>
              <a:buSzPts val="1600"/>
              <a:buFont typeface="Arial"/>
              <a:buChar char="•"/>
            </a:pPr>
            <a:r>
              <a:rPr lang="en-US" sz="1600">
                <a:solidFill>
                  <a:srgbClr val="3F3F3F"/>
                </a:solidFill>
                <a:latin typeface="Open Sans"/>
                <a:ea typeface="Open Sans"/>
                <a:cs typeface="Open Sans"/>
                <a:sym typeface="Open Sans"/>
              </a:rPr>
              <a:t>Volume drivers allow you to store volumes on remote hosts or cloud providers, to encrypt the contents of volumes, or to add other functionality.</a:t>
            </a:r>
            <a:endParaRPr/>
          </a:p>
          <a:p>
            <a:pPr marL="0" lvl="0" indent="-101600" algn="l" rtl="0">
              <a:lnSpc>
                <a:spcPct val="100000"/>
              </a:lnSpc>
              <a:spcBef>
                <a:spcPts val="0"/>
              </a:spcBef>
              <a:spcAft>
                <a:spcPts val="0"/>
              </a:spcAft>
              <a:buClr>
                <a:srgbClr val="3F3F3F"/>
              </a:buClr>
              <a:buSzPts val="1600"/>
              <a:buFont typeface="Arial"/>
              <a:buChar char="•"/>
            </a:pPr>
            <a:r>
              <a:rPr lang="en-US" sz="1600">
                <a:solidFill>
                  <a:srgbClr val="3F3F3F"/>
                </a:solidFill>
                <a:latin typeface="Open Sans"/>
                <a:ea typeface="Open Sans"/>
                <a:cs typeface="Open Sans"/>
                <a:sym typeface="Open Sans"/>
              </a:rPr>
              <a:t>A new volume’s contents can be pre-populated by a container.</a:t>
            </a:r>
            <a:endParaRPr/>
          </a:p>
          <a:p>
            <a:pPr marL="0" lvl="0" indent="0" algn="l" rtl="0">
              <a:lnSpc>
                <a:spcPct val="100000"/>
              </a:lnSpc>
              <a:spcBef>
                <a:spcPts val="0"/>
              </a:spcBef>
              <a:spcAft>
                <a:spcPts val="0"/>
              </a:spcAft>
              <a:buSzPts val="1400"/>
              <a:buNone/>
            </a:pPr>
            <a:endParaRPr/>
          </a:p>
        </p:txBody>
      </p:sp>
      <p:sp>
        <p:nvSpPr>
          <p:cNvPr id="2160" name="Google Shape;2160;g6fb71ab35d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6fb71ab35d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tmpfs mount</a:t>
            </a:r>
            <a:endParaRPr/>
          </a:p>
        </p:txBody>
      </p:sp>
      <p:sp>
        <p:nvSpPr>
          <p:cNvPr id="2167" name="Google Shape;2167;g6fb71ab35d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6fb71ab35d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2" name="Google Shape;2172;g6fb71ab35d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tmpfs mount, its features and limitations</a:t>
            </a:r>
            <a:endParaRPr/>
          </a:p>
        </p:txBody>
      </p:sp>
      <p:sp>
        <p:nvSpPr>
          <p:cNvPr id="2173" name="Google Shape;2173;g6fb71ab35d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6fb71ab35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4" name="Google Shape;2184;g6fb71ab35d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is useful to temporarily store sensitive files that you don’t want to persist in either the host or the container writable layer.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diagram</a:t>
            </a:r>
            <a:endParaRPr/>
          </a:p>
          <a:p>
            <a:pPr marL="0" lvl="0" indent="0" algn="l" rtl="0">
              <a:lnSpc>
                <a:spcPct val="100000"/>
              </a:lnSpc>
              <a:spcBef>
                <a:spcPts val="0"/>
              </a:spcBef>
              <a:spcAft>
                <a:spcPts val="0"/>
              </a:spcAft>
              <a:buSzPts val="1400"/>
              <a:buNone/>
            </a:pPr>
            <a:endParaRPr/>
          </a:p>
        </p:txBody>
      </p:sp>
      <p:sp>
        <p:nvSpPr>
          <p:cNvPr id="2185" name="Google Shape;2185;g6fb71ab35d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p:cNvGrpSpPr/>
        <p:nvPr/>
      </p:nvGrpSpPr>
      <p:grpSpPr>
        <a:xfrm>
          <a:off x="0" y="0"/>
          <a:ext cx="0" cy="0"/>
          <a:chOff x="0" y="0"/>
          <a:chExt cx="0" cy="0"/>
        </a:xfrm>
      </p:grpSpPr>
      <p:sp>
        <p:nvSpPr>
          <p:cNvPr id="2193" name="Google Shape;2193;g6fb71ab35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4" name="Google Shape;2194;g6fb71ab35d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Describe the syntax and their function using CLI</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Use a tmpfs mount in a container (use CLI)</a:t>
            </a:r>
            <a:endParaRPr/>
          </a:p>
          <a:p>
            <a:pPr marL="0" lvl="0" indent="0" algn="l" rtl="0">
              <a:lnSpc>
                <a:spcPct val="100000"/>
              </a:lnSpc>
              <a:spcBef>
                <a:spcPts val="0"/>
              </a:spcBef>
              <a:spcAft>
                <a:spcPts val="0"/>
              </a:spcAft>
              <a:buSzPts val="1400"/>
              <a:buNone/>
            </a:pPr>
            <a:endParaRPr/>
          </a:p>
        </p:txBody>
      </p:sp>
      <p:sp>
        <p:nvSpPr>
          <p:cNvPr id="2195" name="Google Shape;2195;g6fb71ab35d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6fb71ab35d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3" name="Google Shape;2203;g6fb71ab35d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77ce959bdb_0_53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9" name="Google Shape;2209;g77ce959bdb_0_5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77ce959bdb_0_5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tmpfs mount</a:t>
            </a:r>
            <a:endParaRPr/>
          </a:p>
        </p:txBody>
      </p:sp>
      <p:sp>
        <p:nvSpPr>
          <p:cNvPr id="2215" name="Google Shape;2215;g77ce959bdb_0_5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77ce959bdb_0_49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0" name="Google Shape;2220;g77ce959bdb_0_49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prune volumes</a:t>
            </a:r>
            <a:endParaRPr/>
          </a:p>
        </p:txBody>
      </p:sp>
      <p:sp>
        <p:nvSpPr>
          <p:cNvPr id="2221" name="Google Shape;2221;g77ce959bdb_0_49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slide using the instructions written below: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Define Task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Describe: </a:t>
            </a:r>
            <a:r>
              <a:rPr lang="en-US" sz="1050">
                <a:solidFill>
                  <a:srgbClr val="33444C"/>
                </a:solidFill>
                <a:highlight>
                  <a:srgbClr val="FFFFFF"/>
                </a:highlight>
                <a:latin typeface="Open Sans"/>
                <a:ea typeface="Open Sans"/>
                <a:cs typeface="Open Sans"/>
                <a:sym typeface="Open Sans"/>
              </a:rPr>
              <a:t>A </a:t>
            </a:r>
            <a:r>
              <a:rPr lang="en-US" sz="1050" b="1">
                <a:solidFill>
                  <a:srgbClr val="33444C"/>
                </a:solidFill>
                <a:highlight>
                  <a:srgbClr val="FFFFFF"/>
                </a:highlight>
                <a:latin typeface="Open Sans"/>
                <a:ea typeface="Open Sans"/>
                <a:cs typeface="Open Sans"/>
                <a:sym typeface="Open Sans"/>
              </a:rPr>
              <a:t>task</a:t>
            </a:r>
            <a:r>
              <a:rPr lang="en-US" sz="1050">
                <a:solidFill>
                  <a:srgbClr val="33444C"/>
                </a:solidFill>
                <a:highlight>
                  <a:srgbClr val="FFFFFF"/>
                </a:highlight>
                <a:latin typeface="Open Sans"/>
                <a:ea typeface="Open Sans"/>
                <a:cs typeface="Open Sans"/>
                <a:sym typeface="Open Sans"/>
              </a:rPr>
              <a:t> carries a Docker container and the commands to run inside the container</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Describe the note.</a:t>
            </a:r>
            <a:endParaRPr sz="1050">
              <a:solidFill>
                <a:srgbClr val="33444C"/>
              </a:solidFill>
              <a:highlight>
                <a:srgbClr val="FFFFFF"/>
              </a:highlight>
              <a:latin typeface="Open Sans"/>
              <a:ea typeface="Open Sans"/>
              <a:cs typeface="Open Sans"/>
              <a:sym typeface="Open Sans"/>
            </a:endParaRPr>
          </a:p>
        </p:txBody>
      </p:sp>
      <p:sp>
        <p:nvSpPr>
          <p:cNvPr id="890" name="Google Shape;8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77ce959bdb_0_14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Topic moved from lesson 8</a:t>
            </a:r>
            <a:endParaRPr/>
          </a:p>
        </p:txBody>
      </p:sp>
      <p:sp>
        <p:nvSpPr>
          <p:cNvPr id="2231" name="Google Shape;2231;g77ce959bdb_0_14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g77ce959bdb_0_14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docker storage drivers</a:t>
            </a:r>
            <a:endParaRPr/>
          </a:p>
          <a:p>
            <a:pPr marL="0" lvl="0" indent="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Storage drivers allow you to create data in the writable layer of your container. The files won’t be persisted after the container is deleted, and both read and write speeds are lower than native file system performance.</a:t>
            </a:r>
            <a:endParaRPr/>
          </a:p>
        </p:txBody>
      </p:sp>
      <p:sp>
        <p:nvSpPr>
          <p:cNvPr id="2236" name="Google Shape;2236;g77ce959bdb_0_14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77ce959bdb_0_14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Docker supports the storage driver</a:t>
            </a:r>
            <a:endParaRPr/>
          </a:p>
        </p:txBody>
      </p:sp>
      <p:sp>
        <p:nvSpPr>
          <p:cNvPr id="2260" name="Google Shape;2260;g77ce959bdb_0_14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77ce959bdb_0_10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Topic moved from lesson 8</a:t>
            </a:r>
            <a:endParaRPr/>
          </a:p>
          <a:p>
            <a:pPr marL="0" lvl="0" indent="0" algn="l" rtl="0">
              <a:lnSpc>
                <a:spcPct val="100000"/>
              </a:lnSpc>
              <a:spcBef>
                <a:spcPts val="0"/>
              </a:spcBef>
              <a:spcAft>
                <a:spcPts val="0"/>
              </a:spcAft>
              <a:buSzPts val="1400"/>
              <a:buNone/>
            </a:pPr>
            <a:endParaRPr/>
          </a:p>
        </p:txBody>
      </p:sp>
      <p:sp>
        <p:nvSpPr>
          <p:cNvPr id="2268" name="Google Shape;2268;g77ce959bdb_0_10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77ce959bdb_0_1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3" name="Google Shape;2273;g77ce959bdb_0_1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devicemapper</a:t>
            </a:r>
            <a:endParaRPr/>
          </a:p>
        </p:txBody>
      </p:sp>
      <p:sp>
        <p:nvSpPr>
          <p:cNvPr id="2274" name="Google Shape;2274;g77ce959bdb_0_1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77ce959bdb_0_1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5" name="Google Shape;2285;g77ce959bdb_0_1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devicemapper</a:t>
            </a:r>
            <a:endParaRPr/>
          </a:p>
        </p:txBody>
      </p:sp>
      <p:sp>
        <p:nvSpPr>
          <p:cNvPr id="2286" name="Google Shape;2286;g77ce959bdb_0_11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77ce959bdb_0_1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3" name="Google Shape;2293;g77ce959bdb_0_1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prerequistes of devicemapper</a:t>
            </a:r>
            <a:endParaRPr/>
          </a:p>
        </p:txBody>
      </p:sp>
      <p:sp>
        <p:nvSpPr>
          <p:cNvPr id="2294" name="Google Shape;2294;g77ce959bdb_0_11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77ce959bdb_0_1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2" name="Google Shape;2302;g77ce959bdb_0_1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how does the devicemapper storage works using lsblk command</a:t>
            </a:r>
            <a:endParaRPr/>
          </a:p>
        </p:txBody>
      </p:sp>
      <p:sp>
        <p:nvSpPr>
          <p:cNvPr id="2303" name="Google Shape;2303;g77ce959bdb_0_11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77ce959bdb_0_1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2" name="Google Shape;2312;g77ce959bdb_0_1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how does the devicemapper storage works using mount command</a:t>
            </a:r>
            <a:endParaRPr/>
          </a:p>
          <a:p>
            <a:pPr marL="0" lvl="0" indent="0" algn="l" rtl="0">
              <a:lnSpc>
                <a:spcPct val="100000"/>
              </a:lnSpc>
              <a:spcBef>
                <a:spcPts val="0"/>
              </a:spcBef>
              <a:spcAft>
                <a:spcPts val="0"/>
              </a:spcAft>
              <a:buSzPts val="1400"/>
              <a:buNone/>
            </a:pPr>
            <a:endParaRPr/>
          </a:p>
        </p:txBody>
      </p:sp>
      <p:sp>
        <p:nvSpPr>
          <p:cNvPr id="2313" name="Google Shape;2313;g77ce959bdb_0_11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77ce959bdb_0_1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3" name="Google Shape;2323;g77ce959bdb_0_1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how to configure loop-lvm mode for testing</a:t>
            </a:r>
            <a:endParaRPr/>
          </a:p>
        </p:txBody>
      </p:sp>
      <p:sp>
        <p:nvSpPr>
          <p:cNvPr id="2324" name="Google Shape;2324;g77ce959bdb_0_1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t>Explain the slide using the instructions written below:</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solidFill>
                  <a:srgbClr val="3F3F3F"/>
                </a:solidFill>
                <a:latin typeface="Open Sans"/>
                <a:ea typeface="Open Sans"/>
                <a:cs typeface="Open Sans"/>
                <a:sym typeface="Open Sans"/>
              </a:rPr>
              <a:t>It is a one-directional mechanism which progresses monotonically through different states: </a:t>
            </a:r>
            <a:endParaRPr sz="9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Clr>
                <a:schemeClr val="dk1"/>
              </a:buClr>
              <a:buSzPts val="1400"/>
              <a:buFont typeface="Arial"/>
              <a:buNone/>
            </a:pPr>
            <a:endParaRPr sz="900"/>
          </a:p>
          <a:p>
            <a:pPr marL="0" lvl="0" indent="0" algn="l" rtl="0">
              <a:lnSpc>
                <a:spcPct val="100000"/>
              </a:lnSpc>
              <a:spcBef>
                <a:spcPts val="0"/>
              </a:spcBef>
              <a:spcAft>
                <a:spcPts val="0"/>
              </a:spcAft>
              <a:buSzPts val="1400"/>
              <a:buNone/>
            </a:pPr>
            <a:r>
              <a:rPr lang="en-US" sz="900"/>
              <a:t>A task is a one-directional mechanism. </a:t>
            </a:r>
            <a:endParaRPr sz="900"/>
          </a:p>
          <a:p>
            <a:pPr marL="0" marR="0" lvl="0" indent="0" algn="l" rtl="0">
              <a:lnSpc>
                <a:spcPct val="100000"/>
              </a:lnSpc>
              <a:spcBef>
                <a:spcPts val="0"/>
              </a:spcBef>
              <a:spcAft>
                <a:spcPts val="0"/>
              </a:spcAft>
              <a:buClr>
                <a:schemeClr val="dk1"/>
              </a:buClr>
              <a:buSzPts val="1500"/>
              <a:buFont typeface="Calibri"/>
              <a:buNone/>
            </a:pPr>
            <a:r>
              <a:rPr lang="en-US" sz="900"/>
              <a:t>It progresses monotonically through a series of states: assigned, prepared, running, etc. If the task fails, the orchestrator removes the task and its container and then creates a new task to replace it according to the desired state specified by the service.</a:t>
            </a:r>
            <a:endParaRPr sz="900"/>
          </a:p>
          <a:p>
            <a:pPr marL="0" lvl="0" indent="0" algn="l" rtl="0">
              <a:lnSpc>
                <a:spcPct val="100000"/>
              </a:lnSpc>
              <a:spcBef>
                <a:spcPts val="0"/>
              </a:spcBef>
              <a:spcAft>
                <a:spcPts val="0"/>
              </a:spcAft>
              <a:buSzPts val="1400"/>
              <a:buNone/>
            </a:pPr>
            <a:endParaRPr sz="900"/>
          </a:p>
        </p:txBody>
      </p:sp>
      <p:sp>
        <p:nvSpPr>
          <p:cNvPr id="907" name="Google Shape;90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77ce959bdb_0_1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4" name="Google Shape;2334;g77ce959bdb_0_1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how to configure loop-lvm mode for testing</a:t>
            </a:r>
            <a:endParaRPr/>
          </a:p>
          <a:p>
            <a:pPr marL="0" lvl="0" indent="0" algn="l" rtl="0">
              <a:lnSpc>
                <a:spcPct val="100000"/>
              </a:lnSpc>
              <a:spcBef>
                <a:spcPts val="0"/>
              </a:spcBef>
              <a:spcAft>
                <a:spcPts val="0"/>
              </a:spcAft>
              <a:buSzPts val="1400"/>
              <a:buNone/>
            </a:pPr>
            <a:endParaRPr/>
          </a:p>
        </p:txBody>
      </p:sp>
      <p:sp>
        <p:nvSpPr>
          <p:cNvPr id="2335" name="Google Shape;2335;g77ce959bdb_0_1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g77ce959bdb_0_1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4" name="Google Shape;2344;g77ce959bdb_0_11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how to configure direct-lvm mode for production</a:t>
            </a:r>
            <a:endParaRPr/>
          </a:p>
        </p:txBody>
      </p:sp>
      <p:sp>
        <p:nvSpPr>
          <p:cNvPr id="2345" name="Google Shape;2345;g77ce959bdb_0_11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77ce959bdb_0_1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3" name="Google Shape;2353;g77ce959bdb_0_1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devicemapper workflow</a:t>
            </a:r>
            <a:endParaRPr/>
          </a:p>
          <a:p>
            <a:pPr marL="0" lvl="0" indent="0" algn="l" rtl="0">
              <a:lnSpc>
                <a:spcPct val="100000"/>
              </a:lnSpc>
              <a:spcBef>
                <a:spcPts val="0"/>
              </a:spcBef>
              <a:spcAft>
                <a:spcPts val="0"/>
              </a:spcAft>
              <a:buSzPts val="1400"/>
              <a:buNone/>
            </a:pPr>
            <a:r>
              <a:rPr lang="en-US"/>
              <a:t>When you start Docker with the devicemapper storage driver, all objects related to image and container layers are stored in /var/lib/docker/devicemapper/, which is backed by one or more block-level devices, either loopback devices (testing only) or physical disks.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base device is the lowest-level object. This is the thin pool itself. You can examine it using docker info. It contains a filesystem. This base device is the starting point for every image and container layer. The base device is a Device Mapper implementation detail, rather than a Docker layer.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Metadata about the base device and each image or container layer is stored in /var/lib/docker/devicemapper/metadata/ in JSON format. These layers are copy-on-write snapshots, which means that they are empty until they diverge from their parent layers.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Each container’s writable layer is mounted on a mountpoint in /var/lib/docker/devicemapper/mnt/. An empty directory exists for each read-only image layer and each stopped container.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Each image layer is a snapshot of the layer below it. The lowest layer of each image is a snapshot of the base device that exists in the pool. When you run a container, it is a snapshot of the image the container is based on. The following example shows a Docker host with two running containers. The first is a ubuntu container and the second is a busybox container.</a:t>
            </a:r>
            <a:endParaRPr/>
          </a:p>
        </p:txBody>
      </p:sp>
      <p:sp>
        <p:nvSpPr>
          <p:cNvPr id="2354" name="Google Shape;2354;g77ce959bdb_0_11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77ce959bdb_0_1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2" name="Google Shape;2362;g77ce959bdb_0_11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devicemapper and docker performance</a:t>
            </a:r>
            <a:endParaRPr/>
          </a:p>
          <a:p>
            <a:pPr marL="0" lvl="0" indent="0" algn="l" rtl="0">
              <a:lnSpc>
                <a:spcPct val="100000"/>
              </a:lnSpc>
              <a:spcBef>
                <a:spcPts val="0"/>
              </a:spcBef>
              <a:spcAft>
                <a:spcPts val="0"/>
              </a:spcAft>
              <a:buSzPts val="1400"/>
              <a:buNone/>
            </a:pPr>
            <a:r>
              <a:rPr lang="en-US"/>
              <a:t>allocate-on demand performance impact:</a:t>
            </a:r>
            <a:endParaRPr/>
          </a:p>
          <a:p>
            <a:pPr marL="0" lvl="0" indent="0" algn="l" rtl="0">
              <a:lnSpc>
                <a:spcPct val="100000"/>
              </a:lnSpc>
              <a:spcBef>
                <a:spcPts val="0"/>
              </a:spcBef>
              <a:spcAft>
                <a:spcPts val="0"/>
              </a:spcAft>
              <a:buSzPts val="1400"/>
              <a:buNone/>
            </a:pPr>
            <a:r>
              <a:rPr lang="en-US"/>
              <a:t>Each block is 64KB, so this is the minimum amount of space that is used for a write.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Copy-on-write performance impact: Because these writes happen at the level of the block rather than the file, performance impact is minimized. However, writing a large number of blocks can still negatively impact performance, and the devicemapper storage driver may actually perform worse than other storage drivers in this scenario. For write-heavy workloads, you should use data volumes, which bypass the storage driver completely.</a:t>
            </a:r>
            <a:endParaRPr/>
          </a:p>
        </p:txBody>
      </p:sp>
      <p:sp>
        <p:nvSpPr>
          <p:cNvPr id="2363" name="Google Shape;2363;g77ce959bdb_0_11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77ce959bdb_0_1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0" name="Google Shape;2370;g77ce959bdb_0_1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best practices of devicemapper</a:t>
            </a:r>
            <a:endParaRPr/>
          </a:p>
          <a:p>
            <a:pPr marL="0" lvl="0" indent="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Use direct-lvm</a:t>
            </a:r>
            <a:r>
              <a:rPr lang="en-US" sz="1561" b="0" i="0" u="none" strike="noStrike" cap="none">
                <a:solidFill>
                  <a:schemeClr val="dk1"/>
                </a:solidFill>
                <a:latin typeface="Calibri"/>
                <a:ea typeface="Calibri"/>
                <a:cs typeface="Calibri"/>
                <a:sym typeface="Calibri"/>
              </a:rPr>
              <a:t>: The </a:t>
            </a:r>
            <a:r>
              <a:rPr lang="en-US"/>
              <a:t>loop-lvm</a:t>
            </a:r>
            <a:r>
              <a:rPr lang="en-US" sz="1561" b="0" i="0" u="none" strike="noStrike" cap="none">
                <a:solidFill>
                  <a:schemeClr val="dk1"/>
                </a:solidFill>
                <a:latin typeface="Calibri"/>
                <a:ea typeface="Calibri"/>
                <a:cs typeface="Calibri"/>
                <a:sym typeface="Calibri"/>
              </a:rPr>
              <a:t> mode is not performant and should never be used in production.</a:t>
            </a:r>
            <a:endParaRPr/>
          </a:p>
          <a:p>
            <a:pPr marL="0" lvl="0" indent="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Use fast storage</a:t>
            </a:r>
            <a:r>
              <a:rPr lang="en-US" sz="1561" b="0" i="0" u="none" strike="noStrike" cap="none">
                <a:solidFill>
                  <a:schemeClr val="dk1"/>
                </a:solidFill>
                <a:latin typeface="Calibri"/>
                <a:ea typeface="Calibri"/>
                <a:cs typeface="Calibri"/>
                <a:sym typeface="Calibri"/>
              </a:rPr>
              <a:t>: Solid-state drives (SSDs) provide faster reads and writes than spinning disks.</a:t>
            </a:r>
            <a:endParaRPr/>
          </a:p>
          <a:p>
            <a:pPr marL="0" lvl="0" indent="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Memory usage</a:t>
            </a:r>
            <a:r>
              <a:rPr lang="en-US" sz="1561" b="0" i="0" u="none" strike="noStrike" cap="none">
                <a:solidFill>
                  <a:schemeClr val="dk1"/>
                </a:solidFill>
                <a:latin typeface="Calibri"/>
                <a:ea typeface="Calibri"/>
                <a:cs typeface="Calibri"/>
                <a:sym typeface="Calibri"/>
              </a:rPr>
              <a:t>: the </a:t>
            </a:r>
            <a:r>
              <a:rPr lang="en-US"/>
              <a:t>devicemapper</a:t>
            </a:r>
            <a:r>
              <a:rPr lang="en-US" sz="1561" b="0" i="0" u="none" strike="noStrike" cap="none">
                <a:solidFill>
                  <a:schemeClr val="dk1"/>
                </a:solidFill>
                <a:latin typeface="Calibri"/>
                <a:ea typeface="Calibri"/>
                <a:cs typeface="Calibri"/>
                <a:sym typeface="Calibri"/>
              </a:rPr>
              <a:t> uses more memory than some other storage drivers. Each launched container loads one or more copies of its files into memory, depending on how many blocks of the same file are being modified at the same time. Due to the memory pressure, the </a:t>
            </a:r>
            <a:r>
              <a:rPr lang="en-US"/>
              <a:t>devicemapper</a:t>
            </a:r>
            <a:r>
              <a:rPr lang="en-US" sz="1561" b="0" i="0" u="none" strike="noStrike" cap="none">
                <a:solidFill>
                  <a:schemeClr val="dk1"/>
                </a:solidFill>
                <a:latin typeface="Calibri"/>
                <a:ea typeface="Calibri"/>
                <a:cs typeface="Calibri"/>
                <a:sym typeface="Calibri"/>
              </a:rPr>
              <a:t> storage driver may not be the right choice for certain workloads in high-density use cases.</a:t>
            </a:r>
            <a:endParaRPr/>
          </a:p>
          <a:p>
            <a:pPr marL="0" lvl="0" indent="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Use volumes for write-heavy workloads</a:t>
            </a:r>
            <a:r>
              <a:rPr lang="en-US" sz="1561" b="0" i="0" u="none" strike="noStrike" cap="none">
                <a:solidFill>
                  <a:schemeClr val="dk1"/>
                </a:solidFill>
                <a:latin typeface="Calibri"/>
                <a:ea typeface="Calibri"/>
                <a:cs typeface="Calibri"/>
                <a:sym typeface="Calibri"/>
              </a:rPr>
              <a:t>: Volumes provide the best and most predictable performance for write-heavy workloads. This is because they bypass the storage driver and do not incur any of the potential overheads introduced by thin provisioning and copy-on-write. Volumes have other benefits, such as allowing you to share data among containers and persisting even when no running container is using them.</a:t>
            </a:r>
            <a:endParaRPr/>
          </a:p>
        </p:txBody>
      </p:sp>
      <p:sp>
        <p:nvSpPr>
          <p:cNvPr id="2371" name="Google Shape;2371;g77ce959bdb_0_1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g77ce959bdb_0_1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9" name="Google Shape;2409;g77ce959bdb_0_1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77ce959bdb_0_3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Moved from Lesson  8</a:t>
            </a:r>
            <a:endParaRPr/>
          </a:p>
        </p:txBody>
      </p:sp>
      <p:sp>
        <p:nvSpPr>
          <p:cNvPr id="2415" name="Google Shape;2415;g77ce959bdb_0_3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77ce959bdb_0_3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0" name="Google Shape;2420;g77ce959bdb_0_3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600">
                <a:solidFill>
                  <a:srgbClr val="3F3F3F"/>
                </a:solidFill>
                <a:latin typeface="Open Sans"/>
                <a:ea typeface="Open Sans"/>
                <a:cs typeface="Open Sans"/>
                <a:sym typeface="Open Sans"/>
              </a:rPr>
              <a:t>Explain graph driver</a:t>
            </a: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600">
                <a:solidFill>
                  <a:srgbClr val="3F3F3F"/>
                </a:solidFill>
                <a:latin typeface="Open Sans"/>
                <a:ea typeface="Open Sans"/>
                <a:cs typeface="Open Sans"/>
                <a:sym typeface="Open Sans"/>
              </a:rPr>
              <a:t>Graph driver are named as “graph drivers” because Docker modeled the images and the relationship of images to various layers in a graph and the filesystems mostly stored images.</a:t>
            </a:r>
            <a:endParaRPr/>
          </a:p>
        </p:txBody>
      </p:sp>
      <p:sp>
        <p:nvSpPr>
          <p:cNvPr id="2421" name="Google Shape;2421;g77ce959bdb_0_3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77ce959bdb_0_3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0" name="Google Shape;2430;g77ce959bdb_0_3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00">
                <a:latin typeface="Open Sans"/>
                <a:ea typeface="Open Sans"/>
                <a:cs typeface="Open Sans"/>
                <a:sym typeface="Open Sans"/>
              </a:rPr>
              <a:t>Explain types of container filesystems</a:t>
            </a:r>
            <a:endParaRPr sz="1100">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100">
                <a:latin typeface="Open Sans"/>
                <a:ea typeface="Open Sans"/>
                <a:cs typeface="Open Sans"/>
                <a:sym typeface="Open Sans"/>
              </a:rPr>
              <a:t>AUFS and OverlayFS are overlay filesystems which have multiple directories with file diffs for each “layer” in an image. Snapshotting filesystems include devicemapper, btrfs, and ZFS which handle file diffs at the block level. Overlays usually work on common filesystem types such as EXT4 and XFS whereas snapshotting filesystems only run on volumes formatted for them.</a:t>
            </a:r>
            <a:endParaRPr sz="1100">
              <a:latin typeface="Open Sans"/>
              <a:ea typeface="Open Sans"/>
              <a:cs typeface="Open Sans"/>
              <a:sym typeface="Open Sans"/>
            </a:endParaRPr>
          </a:p>
        </p:txBody>
      </p:sp>
      <p:sp>
        <p:nvSpPr>
          <p:cNvPr id="2431" name="Google Shape;2431;g77ce959bdb_0_3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77ce959bdb_0_3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1" name="Google Shape;2461;g77ce959bdb_0_31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88900" marR="0" lvl="0" indent="0" algn="l" rtl="0">
              <a:lnSpc>
                <a:spcPct val="100000"/>
              </a:lnSpc>
              <a:spcBef>
                <a:spcPts val="0"/>
              </a:spcBef>
              <a:spcAft>
                <a:spcPts val="0"/>
              </a:spcAft>
              <a:buClr>
                <a:srgbClr val="3F3F3F"/>
              </a:buClr>
              <a:buSzPts val="2200"/>
              <a:buFont typeface="Arial"/>
              <a:buNone/>
            </a:pPr>
            <a:r>
              <a:rPr lang="en-US" sz="1100">
                <a:solidFill>
                  <a:srgbClr val="434343"/>
                </a:solidFill>
                <a:latin typeface="Open Sans"/>
                <a:ea typeface="Open Sans"/>
                <a:cs typeface="Open Sans"/>
                <a:sym typeface="Open Sans"/>
              </a:rPr>
              <a:t>Explain graph driver</a:t>
            </a:r>
            <a:endParaRPr sz="1100">
              <a:solidFill>
                <a:srgbClr val="434343"/>
              </a:solidFill>
              <a:latin typeface="Open Sans"/>
              <a:ea typeface="Open Sans"/>
              <a:cs typeface="Open Sans"/>
              <a:sym typeface="Open Sans"/>
            </a:endParaRPr>
          </a:p>
          <a:p>
            <a:pPr marL="88900" marR="0" lvl="0" indent="0" algn="l" rtl="0">
              <a:lnSpc>
                <a:spcPct val="100000"/>
              </a:lnSpc>
              <a:spcBef>
                <a:spcPts val="0"/>
              </a:spcBef>
              <a:spcAft>
                <a:spcPts val="0"/>
              </a:spcAft>
              <a:buClr>
                <a:srgbClr val="3F3F3F"/>
              </a:buClr>
              <a:buSzPts val="2200"/>
              <a:buFont typeface="Arial"/>
              <a:buNone/>
            </a:pPr>
            <a:r>
              <a:rPr lang="en-US" sz="1100">
                <a:solidFill>
                  <a:srgbClr val="434343"/>
                </a:solidFill>
                <a:latin typeface="Open Sans"/>
                <a:ea typeface="Open Sans"/>
                <a:cs typeface="Open Sans"/>
                <a:sym typeface="Open Sans"/>
              </a:rPr>
              <a:t>To understand graphdriver, the user have to first understand that </a:t>
            </a:r>
            <a:endParaRPr sz="1100">
              <a:solidFill>
                <a:srgbClr val="434343"/>
              </a:solidFill>
              <a:latin typeface="Open Sans"/>
              <a:ea typeface="Open Sans"/>
              <a:cs typeface="Open Sans"/>
              <a:sym typeface="Open Sans"/>
            </a:endParaRPr>
          </a:p>
          <a:p>
            <a:pPr marL="431800" lvl="0" indent="-273050" algn="l" rtl="0">
              <a:lnSpc>
                <a:spcPct val="100000"/>
              </a:lnSpc>
              <a:spcBef>
                <a:spcPts val="0"/>
              </a:spcBef>
              <a:spcAft>
                <a:spcPts val="0"/>
              </a:spcAft>
              <a:buClr>
                <a:srgbClr val="434343"/>
              </a:buClr>
              <a:buSzPts val="1100"/>
              <a:buFont typeface="Arial"/>
              <a:buChar char="•"/>
            </a:pPr>
            <a:r>
              <a:rPr lang="en-US" sz="1100">
                <a:solidFill>
                  <a:srgbClr val="434343"/>
                </a:solidFill>
                <a:latin typeface="Open Sans"/>
                <a:ea typeface="Open Sans"/>
                <a:cs typeface="Open Sans"/>
                <a:sym typeface="Open Sans"/>
              </a:rPr>
              <a:t>A local instance of a Docker engine has a cache of Docker image layers</a:t>
            </a:r>
            <a:endParaRPr sz="1100">
              <a:solidFill>
                <a:srgbClr val="434343"/>
              </a:solidFill>
            </a:endParaRPr>
          </a:p>
          <a:p>
            <a:pPr marL="88900" lvl="0" indent="-88900" algn="l" rtl="0">
              <a:lnSpc>
                <a:spcPct val="100000"/>
              </a:lnSpc>
              <a:spcBef>
                <a:spcPts val="0"/>
              </a:spcBef>
              <a:spcAft>
                <a:spcPts val="0"/>
              </a:spcAft>
              <a:buClr>
                <a:srgbClr val="3F3F3F"/>
              </a:buClr>
              <a:buSzPts val="2200"/>
              <a:buNone/>
            </a:pPr>
            <a:endParaRPr sz="1100">
              <a:solidFill>
                <a:srgbClr val="434343"/>
              </a:solidFill>
              <a:latin typeface="Open Sans"/>
              <a:ea typeface="Open Sans"/>
              <a:cs typeface="Open Sans"/>
              <a:sym typeface="Open Sans"/>
            </a:endParaRPr>
          </a:p>
          <a:p>
            <a:pPr marL="431800" lvl="0" indent="-273050" algn="l" rtl="0">
              <a:lnSpc>
                <a:spcPct val="100000"/>
              </a:lnSpc>
              <a:spcBef>
                <a:spcPts val="0"/>
              </a:spcBef>
              <a:spcAft>
                <a:spcPts val="0"/>
              </a:spcAft>
              <a:buClr>
                <a:srgbClr val="434343"/>
              </a:buClr>
              <a:buSzPts val="1100"/>
              <a:buFont typeface="Arial"/>
              <a:buChar char="•"/>
            </a:pPr>
            <a:r>
              <a:rPr lang="en-US" sz="1100">
                <a:solidFill>
                  <a:srgbClr val="434343"/>
                </a:solidFill>
                <a:latin typeface="Open Sans"/>
                <a:ea typeface="Open Sans"/>
                <a:cs typeface="Open Sans"/>
                <a:sym typeface="Open Sans"/>
              </a:rPr>
              <a:t>The layered image model is one of the unique features of the Docker engine that allows for shared filesystem content between one or more running container processes. </a:t>
            </a:r>
            <a:endParaRPr sz="1100">
              <a:solidFill>
                <a:srgbClr val="434343"/>
              </a:solidFill>
            </a:endParaRPr>
          </a:p>
          <a:p>
            <a:pPr marL="88900" lvl="0" indent="-88900" algn="l" rtl="0">
              <a:lnSpc>
                <a:spcPct val="100000"/>
              </a:lnSpc>
              <a:spcBef>
                <a:spcPts val="0"/>
              </a:spcBef>
              <a:spcAft>
                <a:spcPts val="0"/>
              </a:spcAft>
              <a:buClr>
                <a:srgbClr val="3F3F3F"/>
              </a:buClr>
              <a:buSzPts val="2200"/>
              <a:buNone/>
            </a:pPr>
            <a:endParaRPr sz="1100">
              <a:solidFill>
                <a:srgbClr val="434343"/>
              </a:solidFill>
              <a:latin typeface="Open Sans"/>
              <a:ea typeface="Open Sans"/>
              <a:cs typeface="Open Sans"/>
              <a:sym typeface="Open Sans"/>
            </a:endParaRPr>
          </a:p>
          <a:p>
            <a:pPr marL="431800" lvl="0" indent="-273050" algn="l" rtl="0">
              <a:lnSpc>
                <a:spcPct val="100000"/>
              </a:lnSpc>
              <a:spcBef>
                <a:spcPts val="0"/>
              </a:spcBef>
              <a:spcAft>
                <a:spcPts val="0"/>
              </a:spcAft>
              <a:buClr>
                <a:srgbClr val="434343"/>
              </a:buClr>
              <a:buSzPts val="1100"/>
              <a:buFont typeface="Arial"/>
              <a:buChar char="•"/>
            </a:pPr>
            <a:r>
              <a:rPr lang="en-US" sz="1100">
                <a:solidFill>
                  <a:srgbClr val="434343"/>
                </a:solidFill>
                <a:latin typeface="Open Sans"/>
                <a:ea typeface="Open Sans"/>
                <a:cs typeface="Open Sans"/>
                <a:sym typeface="Open Sans"/>
              </a:rPr>
              <a:t>This cache of layers is built up as explicit docker pull commands are executed, as well as docker build. </a:t>
            </a:r>
            <a:endParaRPr sz="1100">
              <a:solidFill>
                <a:srgbClr val="434343"/>
              </a:solidFill>
            </a:endParaRPr>
          </a:p>
          <a:p>
            <a:pPr marL="88900" lvl="0" indent="-88900" algn="l" rtl="0">
              <a:lnSpc>
                <a:spcPct val="100000"/>
              </a:lnSpc>
              <a:spcBef>
                <a:spcPts val="0"/>
              </a:spcBef>
              <a:spcAft>
                <a:spcPts val="0"/>
              </a:spcAft>
              <a:buClr>
                <a:srgbClr val="3F3F3F"/>
              </a:buClr>
              <a:buSzPts val="2200"/>
              <a:buNone/>
            </a:pPr>
            <a:endParaRPr sz="1100">
              <a:solidFill>
                <a:srgbClr val="434343"/>
              </a:solidFill>
              <a:latin typeface="Open Sans"/>
              <a:ea typeface="Open Sans"/>
              <a:cs typeface="Open Sans"/>
              <a:sym typeface="Open Sans"/>
            </a:endParaRPr>
          </a:p>
          <a:p>
            <a:pPr marL="431800" lvl="0" indent="-273050" algn="l" rtl="0">
              <a:lnSpc>
                <a:spcPct val="100000"/>
              </a:lnSpc>
              <a:spcBef>
                <a:spcPts val="0"/>
              </a:spcBef>
              <a:spcAft>
                <a:spcPts val="0"/>
              </a:spcAft>
              <a:buClr>
                <a:srgbClr val="434343"/>
              </a:buClr>
              <a:buSzPts val="1100"/>
              <a:buFont typeface="Arial"/>
              <a:buChar char="•"/>
            </a:pPr>
            <a:r>
              <a:rPr lang="en-US" sz="1100">
                <a:solidFill>
                  <a:srgbClr val="434343"/>
                </a:solidFill>
                <a:latin typeface="Open Sans"/>
                <a:ea typeface="Open Sans"/>
                <a:cs typeface="Open Sans"/>
                <a:sym typeface="Open Sans"/>
              </a:rPr>
              <a:t>Implicitly layers may also be added to this cache as docker run commands are executed which require layers from a registry which don’t exist locally.</a:t>
            </a:r>
            <a:endParaRPr sz="1100">
              <a:solidFill>
                <a:srgbClr val="434343"/>
              </a:solidFill>
            </a:endParaRPr>
          </a:p>
          <a:p>
            <a:pPr marL="88900" lvl="0" indent="-88900" algn="l" rtl="0">
              <a:lnSpc>
                <a:spcPct val="100000"/>
              </a:lnSpc>
              <a:spcBef>
                <a:spcPts val="0"/>
              </a:spcBef>
              <a:spcAft>
                <a:spcPts val="0"/>
              </a:spcAft>
              <a:buClr>
                <a:srgbClr val="3F3F3F"/>
              </a:buClr>
              <a:buSzPts val="2200"/>
              <a:buNone/>
            </a:pPr>
            <a:endParaRPr sz="1100">
              <a:solidFill>
                <a:srgbClr val="434343"/>
              </a:solidFill>
              <a:latin typeface="Open Sans"/>
              <a:ea typeface="Open Sans"/>
              <a:cs typeface="Open Sans"/>
              <a:sym typeface="Open Sans"/>
            </a:endParaRPr>
          </a:p>
          <a:p>
            <a:pPr marL="431800" lvl="0" indent="-273050" algn="l" rtl="0">
              <a:lnSpc>
                <a:spcPct val="100000"/>
              </a:lnSpc>
              <a:spcBef>
                <a:spcPts val="0"/>
              </a:spcBef>
              <a:spcAft>
                <a:spcPts val="0"/>
              </a:spcAft>
              <a:buClr>
                <a:srgbClr val="434343"/>
              </a:buClr>
              <a:buSzPts val="1100"/>
              <a:buFont typeface="Arial"/>
              <a:buChar char="•"/>
            </a:pPr>
            <a:r>
              <a:rPr lang="en-US" sz="1100">
                <a:solidFill>
                  <a:srgbClr val="434343"/>
                </a:solidFill>
                <a:latin typeface="Open Sans"/>
                <a:ea typeface="Open Sans"/>
                <a:cs typeface="Open Sans"/>
                <a:sym typeface="Open Sans"/>
              </a:rPr>
              <a:t>To manage these layers at runtime, a driver is required which supports a specific set of capabilities: abstracted to the interface found here: to mount these layers into a consolidated root filesystem for the mount namespace of the container. </a:t>
            </a:r>
            <a:endParaRPr sz="1100">
              <a:solidFill>
                <a:srgbClr val="434343"/>
              </a:solidFill>
            </a:endParaRPr>
          </a:p>
          <a:p>
            <a:pPr marL="88900" lvl="0" indent="-88900" algn="l" rtl="0">
              <a:lnSpc>
                <a:spcPct val="100000"/>
              </a:lnSpc>
              <a:spcBef>
                <a:spcPts val="0"/>
              </a:spcBef>
              <a:spcAft>
                <a:spcPts val="0"/>
              </a:spcAft>
              <a:buClr>
                <a:srgbClr val="3F3F3F"/>
              </a:buClr>
              <a:buSzPts val="2200"/>
              <a:buNone/>
            </a:pPr>
            <a:endParaRPr sz="1100">
              <a:solidFill>
                <a:srgbClr val="434343"/>
              </a:solidFill>
              <a:latin typeface="Open Sans"/>
              <a:ea typeface="Open Sans"/>
              <a:cs typeface="Open Sans"/>
              <a:sym typeface="Open Sans"/>
            </a:endParaRPr>
          </a:p>
          <a:p>
            <a:pPr marL="431800" lvl="0" indent="-273050" algn="l" rtl="0">
              <a:lnSpc>
                <a:spcPct val="100000"/>
              </a:lnSpc>
              <a:spcBef>
                <a:spcPts val="0"/>
              </a:spcBef>
              <a:spcAft>
                <a:spcPts val="0"/>
              </a:spcAft>
              <a:buClr>
                <a:srgbClr val="434343"/>
              </a:buClr>
              <a:buSzPts val="1100"/>
              <a:buFont typeface="Arial"/>
              <a:buChar char="•"/>
            </a:pPr>
            <a:r>
              <a:rPr lang="en-US" sz="1100">
                <a:solidFill>
                  <a:srgbClr val="434343"/>
                </a:solidFill>
                <a:latin typeface="Open Sans"/>
                <a:ea typeface="Open Sans"/>
                <a:cs typeface="Open Sans"/>
                <a:sym typeface="Open Sans"/>
              </a:rPr>
              <a:t>The “image graph” of layer content represents the relationships between various layers, the driver to handle these layers is called a “graphdriver.”</a:t>
            </a:r>
            <a:endParaRPr sz="1100">
              <a:solidFill>
                <a:srgbClr val="434343"/>
              </a:solidFill>
            </a:endParaRPr>
          </a:p>
          <a:p>
            <a:pPr marL="0" lvl="0" indent="0" algn="l" rtl="0">
              <a:lnSpc>
                <a:spcPct val="100000"/>
              </a:lnSpc>
              <a:spcBef>
                <a:spcPts val="0"/>
              </a:spcBef>
              <a:spcAft>
                <a:spcPts val="0"/>
              </a:spcAft>
              <a:buSzPts val="1400"/>
              <a:buNone/>
            </a:pPr>
            <a:endParaRPr sz="1100">
              <a:solidFill>
                <a:srgbClr val="434343"/>
              </a:solidFill>
            </a:endParaRPr>
          </a:p>
        </p:txBody>
      </p:sp>
      <p:sp>
        <p:nvSpPr>
          <p:cNvPr id="2462" name="Google Shape;2462;g77ce959bdb_0_31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slide using the instructions written below:</a:t>
            </a:r>
            <a:endParaRPr sz="2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600">
                <a:solidFill>
                  <a:srgbClr val="3F3F3F"/>
                </a:solidFill>
                <a:latin typeface="Open Sans"/>
                <a:ea typeface="Open Sans"/>
                <a:cs typeface="Open Sans"/>
                <a:sym typeface="Open Sans"/>
              </a:rPr>
              <a:t>A service instructs the orchestrator to keep instances (let's say 3 instances) of an event source, such as HTTP listener always running</a:t>
            </a: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600"/>
              <a:t>What orchestrator does is that it creates three tasks. </a:t>
            </a:r>
            <a:endParaRPr sz="1600"/>
          </a:p>
          <a:p>
            <a:pPr marL="0" lvl="0" indent="0" algn="l" rtl="0">
              <a:lnSpc>
                <a:spcPct val="100000"/>
              </a:lnSpc>
              <a:spcBef>
                <a:spcPts val="0"/>
              </a:spcBef>
              <a:spcAft>
                <a:spcPts val="0"/>
              </a:spcAft>
              <a:buSzPts val="1400"/>
              <a:buNone/>
            </a:pPr>
            <a:endParaRPr sz="1600"/>
          </a:p>
          <a:p>
            <a:pPr marL="0" marR="0" lvl="0" indent="0" algn="l" rtl="0">
              <a:lnSpc>
                <a:spcPct val="100000"/>
              </a:lnSpc>
              <a:spcBef>
                <a:spcPts val="0"/>
              </a:spcBef>
              <a:spcAft>
                <a:spcPts val="0"/>
              </a:spcAft>
              <a:buClr>
                <a:srgbClr val="3F3F3F"/>
              </a:buClr>
              <a:buSzPts val="1600"/>
              <a:buFont typeface="Open Sans"/>
              <a:buNone/>
            </a:pPr>
            <a:r>
              <a:rPr lang="en-US" sz="1600">
                <a:solidFill>
                  <a:srgbClr val="3F3F3F"/>
                </a:solidFill>
                <a:latin typeface="Open Sans"/>
                <a:ea typeface="Open Sans"/>
                <a:cs typeface="Open Sans"/>
                <a:sym typeface="Open Sans"/>
              </a:rPr>
              <a:t>If an event source (e.g. HTTP listener) task keeps on subsequently crashing or fails its health check, the orchestrator creates a new replica task that spawns a new container.</a:t>
            </a:r>
            <a:endParaRPr/>
          </a:p>
          <a:p>
            <a:pPr marL="0" lvl="0" indent="0" algn="l" rtl="0">
              <a:lnSpc>
                <a:spcPct val="100000"/>
              </a:lnSpc>
              <a:spcBef>
                <a:spcPts val="0"/>
              </a:spcBef>
              <a:spcAft>
                <a:spcPts val="0"/>
              </a:spcAft>
              <a:buSzPts val="1400"/>
              <a:buNone/>
            </a:pPr>
            <a:r>
              <a:rPr lang="en-US" sz="1600"/>
              <a:t>Each task is a slot that the scheduler fills by spawning a container (in brief: the </a:t>
            </a:r>
            <a:r>
              <a:rPr lang="en-US" sz="1600">
                <a:latin typeface="Open Sans"/>
                <a:ea typeface="Open Sans"/>
                <a:cs typeface="Open Sans"/>
                <a:sym typeface="Open Sans"/>
              </a:rPr>
              <a:t>container is the </a:t>
            </a:r>
            <a:r>
              <a:rPr lang="en-US" sz="1600" b="1">
                <a:latin typeface="Open Sans"/>
                <a:ea typeface="Open Sans"/>
                <a:cs typeface="Open Sans"/>
                <a:sym typeface="Open Sans"/>
              </a:rPr>
              <a:t>instantiation</a:t>
            </a:r>
            <a:r>
              <a:rPr lang="en-US" sz="1600">
                <a:latin typeface="Open Sans"/>
                <a:ea typeface="Open Sans"/>
                <a:cs typeface="Open Sans"/>
                <a:sym typeface="Open Sans"/>
              </a:rPr>
              <a:t> of the task)</a:t>
            </a:r>
            <a:endParaRPr/>
          </a:p>
          <a:p>
            <a:pPr marL="0" lvl="0" indent="0" algn="l" rtl="0">
              <a:lnSpc>
                <a:spcPct val="100000"/>
              </a:lnSpc>
              <a:spcBef>
                <a:spcPts val="0"/>
              </a:spcBef>
              <a:spcAft>
                <a:spcPts val="0"/>
              </a:spcAft>
              <a:buSzPts val="1400"/>
              <a:buNone/>
            </a:pPr>
            <a:endParaRPr sz="1600">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600">
                <a:latin typeface="Open Sans"/>
                <a:ea typeface="Open Sans"/>
                <a:cs typeface="Open Sans"/>
                <a:sym typeface="Open Sans"/>
              </a:rPr>
              <a:t> </a:t>
            </a:r>
            <a:endParaRPr sz="1600"/>
          </a:p>
        </p:txBody>
      </p:sp>
      <p:sp>
        <p:nvSpPr>
          <p:cNvPr id="924" name="Google Shape;9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g65b73f75d3_0_4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0" name="Google Shape;2470;g65b73f75d3_0_4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500"/>
              <a:buFont typeface="Calibri"/>
              <a:buNone/>
            </a:pPr>
            <a:r>
              <a:rPr lang="en-US"/>
              <a:t>Mention the topic name and list the content that is going to be covered in the topic</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471" name="Google Shape;2471;g65b73f75d3_0_4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65b73f75d3_0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6" name="Google Shape;2476;g65b73f75d3_0_4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label and objects to which metadata is applied</a:t>
            </a:r>
            <a:endParaRPr/>
          </a:p>
        </p:txBody>
      </p:sp>
      <p:sp>
        <p:nvSpPr>
          <p:cNvPr id="2477" name="Google Shape;2477;g65b73f75d3_0_4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65b73f75d3_0_4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7" name="Google Shape;2487;g65b73f75d3_0_4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444C"/>
              </a:buClr>
              <a:buSzPts val="1500"/>
              <a:buFont typeface="Open Sans"/>
              <a:buNone/>
            </a:pPr>
            <a:r>
              <a:rPr lang="en-US" sz="900">
                <a:solidFill>
                  <a:srgbClr val="33444C"/>
                </a:solidFill>
                <a:latin typeface="Open Sans"/>
                <a:ea typeface="Open Sans"/>
                <a:cs typeface="Open Sans"/>
                <a:sym typeface="Open Sans"/>
              </a:rPr>
              <a:t>Explain the content on slide using:</a:t>
            </a:r>
            <a:endParaRPr sz="900">
              <a:solidFill>
                <a:srgbClr val="33444C"/>
              </a:solidFill>
              <a:latin typeface="Open Sans"/>
              <a:ea typeface="Open Sans"/>
              <a:cs typeface="Open Sans"/>
              <a:sym typeface="Open Sans"/>
            </a:endParaRPr>
          </a:p>
          <a:p>
            <a:pPr marL="0" marR="0" lvl="0" indent="0" algn="l" rtl="0">
              <a:lnSpc>
                <a:spcPct val="100000"/>
              </a:lnSpc>
              <a:spcBef>
                <a:spcPts val="0"/>
              </a:spcBef>
              <a:spcAft>
                <a:spcPts val="0"/>
              </a:spcAft>
              <a:buClr>
                <a:srgbClr val="33444C"/>
              </a:buClr>
              <a:buSzPts val="1500"/>
              <a:buFont typeface="Open Sans"/>
              <a:buNone/>
            </a:pPr>
            <a:endParaRPr sz="900">
              <a:solidFill>
                <a:srgbClr val="33444C"/>
              </a:solidFill>
              <a:latin typeface="Open Sans"/>
              <a:ea typeface="Open Sans"/>
              <a:cs typeface="Open Sans"/>
              <a:sym typeface="Open Sans"/>
            </a:endParaRPr>
          </a:p>
          <a:p>
            <a:pPr marL="0" marR="0" lvl="0" indent="0" algn="l" rtl="0">
              <a:lnSpc>
                <a:spcPct val="100000"/>
              </a:lnSpc>
              <a:spcBef>
                <a:spcPts val="0"/>
              </a:spcBef>
              <a:spcAft>
                <a:spcPts val="0"/>
              </a:spcAft>
              <a:buClr>
                <a:srgbClr val="33444C"/>
              </a:buClr>
              <a:buSzPts val="1500"/>
              <a:buFont typeface="Open Sans"/>
              <a:buNone/>
            </a:pPr>
            <a:r>
              <a:rPr lang="en-US" sz="900">
                <a:solidFill>
                  <a:srgbClr val="33444C"/>
                </a:solidFill>
                <a:latin typeface="Open Sans"/>
                <a:ea typeface="Open Sans"/>
                <a:cs typeface="Open Sans"/>
                <a:sym typeface="Open Sans"/>
              </a:rPr>
              <a:t>A label is a key-value pair, stored as a string. You can specify multiple labels for an object, but each key-value pair must be unique within an object.</a:t>
            </a:r>
            <a:endParaRPr sz="900"/>
          </a:p>
          <a:p>
            <a:pPr marL="0" marR="0" lvl="0" indent="0" algn="l" rtl="0">
              <a:lnSpc>
                <a:spcPct val="100000"/>
              </a:lnSpc>
              <a:spcBef>
                <a:spcPts val="0"/>
              </a:spcBef>
              <a:spcAft>
                <a:spcPts val="0"/>
              </a:spcAft>
              <a:buClr>
                <a:schemeClr val="dk1"/>
              </a:buClr>
              <a:buSzPts val="1561"/>
              <a:buFont typeface="Calibri"/>
              <a:buNone/>
            </a:pPr>
            <a:endParaRPr sz="900"/>
          </a:p>
          <a:p>
            <a:pPr marL="0" marR="0" lvl="0" indent="0" algn="l" rtl="0">
              <a:lnSpc>
                <a:spcPct val="100000"/>
              </a:lnSpc>
              <a:spcBef>
                <a:spcPts val="0"/>
              </a:spcBef>
              <a:spcAft>
                <a:spcPts val="0"/>
              </a:spcAft>
              <a:buClr>
                <a:schemeClr val="dk1"/>
              </a:buClr>
              <a:buSzPts val="1561"/>
              <a:buFont typeface="Calibri"/>
              <a:buNone/>
            </a:pPr>
            <a:r>
              <a:rPr lang="en-US" sz="900" b="0" i="0">
                <a:solidFill>
                  <a:schemeClr val="dk1"/>
                </a:solidFill>
                <a:latin typeface="Calibri"/>
                <a:ea typeface="Calibri"/>
                <a:cs typeface="Calibri"/>
                <a:sym typeface="Calibri"/>
              </a:rPr>
              <a:t>You can use labels to organize your images, record licensing information, annotate relationships between containers, volumes, and networks, or in any way that makes sense for your business or application.</a:t>
            </a:r>
            <a:endParaRPr sz="900">
              <a:solidFill>
                <a:srgbClr val="33444C"/>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solidFill>
                  <a:srgbClr val="33444C"/>
                </a:solidFill>
                <a:latin typeface="Open Sans"/>
                <a:ea typeface="Open Sans"/>
                <a:cs typeface="Open Sans"/>
                <a:sym typeface="Open Sans"/>
              </a:rPr>
              <a:t>Note:</a:t>
            </a:r>
            <a:endParaRPr sz="900"/>
          </a:p>
          <a:p>
            <a:pPr marL="0" marR="0" lvl="0" indent="0" algn="l" rtl="0">
              <a:lnSpc>
                <a:spcPct val="100000"/>
              </a:lnSpc>
              <a:spcBef>
                <a:spcPts val="0"/>
              </a:spcBef>
              <a:spcAft>
                <a:spcPts val="0"/>
              </a:spcAft>
              <a:buClr>
                <a:srgbClr val="33444C"/>
              </a:buClr>
              <a:buSzPts val="1500"/>
              <a:buFont typeface="Open Sans"/>
              <a:buNone/>
            </a:pPr>
            <a:r>
              <a:rPr lang="en-US" sz="900">
                <a:solidFill>
                  <a:srgbClr val="33444C"/>
                </a:solidFill>
                <a:latin typeface="Open Sans"/>
                <a:ea typeface="Open Sans"/>
                <a:cs typeface="Open Sans"/>
                <a:sym typeface="Open Sans"/>
              </a:rPr>
              <a:t>If the same key is given multiple values, the most-recently-written value overwrites all previous values.</a:t>
            </a:r>
            <a:endParaRPr sz="900"/>
          </a:p>
          <a:p>
            <a:pPr marL="0" lvl="0" indent="0" algn="l" rtl="0">
              <a:lnSpc>
                <a:spcPct val="100000"/>
              </a:lnSpc>
              <a:spcBef>
                <a:spcPts val="0"/>
              </a:spcBef>
              <a:spcAft>
                <a:spcPts val="0"/>
              </a:spcAft>
              <a:buSzPts val="1400"/>
              <a:buNone/>
            </a:pPr>
            <a:endParaRPr sz="900"/>
          </a:p>
        </p:txBody>
      </p:sp>
      <p:sp>
        <p:nvSpPr>
          <p:cNvPr id="2488" name="Google Shape;2488;g65b73f75d3_0_4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65b73f75d3_0_5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4" name="Google Shape;2514;g65b73f75d3_0_5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t>Explain the content on slide using:</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b="0" i="0">
                <a:solidFill>
                  <a:schemeClr val="dk1"/>
                </a:solidFill>
                <a:latin typeface="Calibri"/>
                <a:ea typeface="Calibri"/>
                <a:cs typeface="Calibri"/>
                <a:sym typeface="Calibri"/>
              </a:rPr>
              <a:t>Guidelines to avoid duplication of labels:</a:t>
            </a:r>
            <a:endParaRPr sz="900"/>
          </a:p>
          <a:p>
            <a:pPr marL="342900" lvl="0" indent="-300926" algn="l" rtl="0">
              <a:lnSpc>
                <a:spcPct val="100000"/>
              </a:lnSpc>
              <a:spcBef>
                <a:spcPts val="0"/>
              </a:spcBef>
              <a:spcAft>
                <a:spcPts val="0"/>
              </a:spcAft>
              <a:buClr>
                <a:schemeClr val="dk1"/>
              </a:buClr>
              <a:buSzPts val="900"/>
              <a:buFont typeface="Calibri"/>
              <a:buAutoNum type="arabicPeriod"/>
            </a:pPr>
            <a:r>
              <a:rPr lang="en-US" sz="900" b="0" i="0">
                <a:solidFill>
                  <a:schemeClr val="dk1"/>
                </a:solidFill>
                <a:latin typeface="Calibri"/>
                <a:ea typeface="Calibri"/>
                <a:cs typeface="Calibri"/>
                <a:sym typeface="Calibri"/>
              </a:rPr>
              <a:t>Key:</a:t>
            </a:r>
            <a:endParaRPr sz="900"/>
          </a:p>
          <a:p>
            <a:pPr marL="937557" lvl="1" indent="-300926" algn="l" rtl="0">
              <a:lnSpc>
                <a:spcPct val="100000"/>
              </a:lnSpc>
              <a:spcBef>
                <a:spcPts val="0"/>
              </a:spcBef>
              <a:spcAft>
                <a:spcPts val="0"/>
              </a:spcAft>
              <a:buClr>
                <a:schemeClr val="dk1"/>
              </a:buClr>
              <a:buSzPts val="900"/>
              <a:buFont typeface="Arial"/>
              <a:buChar char="•"/>
            </a:pPr>
            <a:r>
              <a:rPr lang="en-US" sz="900" b="0" i="0">
                <a:solidFill>
                  <a:schemeClr val="dk1"/>
                </a:solidFill>
                <a:latin typeface="Calibri"/>
                <a:ea typeface="Calibri"/>
                <a:cs typeface="Calibri"/>
                <a:sym typeface="Calibri"/>
              </a:rPr>
              <a:t>A label </a:t>
            </a:r>
            <a:r>
              <a:rPr lang="en-US" sz="900" b="0" i="1">
                <a:solidFill>
                  <a:schemeClr val="dk1"/>
                </a:solidFill>
                <a:latin typeface="Calibri"/>
                <a:ea typeface="Calibri"/>
                <a:cs typeface="Calibri"/>
                <a:sym typeface="Calibri"/>
              </a:rPr>
              <a:t>key</a:t>
            </a:r>
            <a:r>
              <a:rPr lang="en-US" sz="900" b="0" i="0">
                <a:solidFill>
                  <a:schemeClr val="dk1"/>
                </a:solidFill>
                <a:latin typeface="Calibri"/>
                <a:ea typeface="Calibri"/>
                <a:cs typeface="Calibri"/>
                <a:sym typeface="Calibri"/>
              </a:rPr>
              <a:t> is the left-hand side of the key-value pair. Keys are alphanumeric strings which may contain periods (.) and hyphens (-). Most Docker users use images created by other organizations, and the following guidelines help to prevent inadvertent duplication of labels across objects, especially if you plan to use labels as a mechanism for automation.</a:t>
            </a:r>
            <a:endParaRPr sz="900"/>
          </a:p>
          <a:p>
            <a:pPr marL="937557" lvl="1" indent="-300926" algn="l" rtl="0">
              <a:lnSpc>
                <a:spcPct val="100000"/>
              </a:lnSpc>
              <a:spcBef>
                <a:spcPts val="0"/>
              </a:spcBef>
              <a:spcAft>
                <a:spcPts val="0"/>
              </a:spcAft>
              <a:buClr>
                <a:schemeClr val="dk1"/>
              </a:buClr>
              <a:buSzPts val="900"/>
              <a:buFont typeface="Arial"/>
              <a:buChar char="•"/>
            </a:pPr>
            <a:r>
              <a:rPr lang="en-US" sz="900" b="0" i="0">
                <a:solidFill>
                  <a:schemeClr val="dk1"/>
                </a:solidFill>
                <a:latin typeface="Calibri"/>
                <a:ea typeface="Calibri"/>
                <a:cs typeface="Calibri"/>
                <a:sym typeface="Calibri"/>
              </a:rPr>
              <a:t>Authors of third-party tools should prefix each label key with the reverse DNS notation of a domain they own, such as com.example.some-label.</a:t>
            </a:r>
            <a:endParaRPr sz="900"/>
          </a:p>
          <a:p>
            <a:pPr marL="937557" lvl="1" indent="-300926" algn="l" rtl="0">
              <a:lnSpc>
                <a:spcPct val="100000"/>
              </a:lnSpc>
              <a:spcBef>
                <a:spcPts val="0"/>
              </a:spcBef>
              <a:spcAft>
                <a:spcPts val="0"/>
              </a:spcAft>
              <a:buClr>
                <a:schemeClr val="dk1"/>
              </a:buClr>
              <a:buSzPts val="900"/>
              <a:buFont typeface="Arial"/>
              <a:buChar char="•"/>
            </a:pPr>
            <a:r>
              <a:rPr lang="en-US" sz="900" b="0" i="0">
                <a:solidFill>
                  <a:schemeClr val="dk1"/>
                </a:solidFill>
                <a:latin typeface="Calibri"/>
                <a:ea typeface="Calibri"/>
                <a:cs typeface="Calibri"/>
                <a:sym typeface="Calibri"/>
              </a:rPr>
              <a:t>Do not use a domain in your label key without the domain owner’s permission.</a:t>
            </a:r>
            <a:endParaRPr sz="900"/>
          </a:p>
          <a:p>
            <a:pPr marL="937557" lvl="1" indent="-300926" algn="l" rtl="0">
              <a:lnSpc>
                <a:spcPct val="100000"/>
              </a:lnSpc>
              <a:spcBef>
                <a:spcPts val="0"/>
              </a:spcBef>
              <a:spcAft>
                <a:spcPts val="0"/>
              </a:spcAft>
              <a:buClr>
                <a:schemeClr val="dk1"/>
              </a:buClr>
              <a:buSzPts val="900"/>
              <a:buFont typeface="Arial"/>
              <a:buChar char="•"/>
            </a:pPr>
            <a:r>
              <a:rPr lang="en-US" sz="900" b="0" i="0">
                <a:solidFill>
                  <a:schemeClr val="dk1"/>
                </a:solidFill>
                <a:latin typeface="Calibri"/>
                <a:ea typeface="Calibri"/>
                <a:cs typeface="Calibri"/>
                <a:sym typeface="Calibri"/>
              </a:rPr>
              <a:t>The com.docker.*, io.docker.*, and org.dockerproject.* namespaces are reserved by Docker for internal use.</a:t>
            </a:r>
            <a:endParaRPr sz="900"/>
          </a:p>
          <a:p>
            <a:pPr marL="937557" lvl="1" indent="-300926" algn="l" rtl="0">
              <a:lnSpc>
                <a:spcPct val="100000"/>
              </a:lnSpc>
              <a:spcBef>
                <a:spcPts val="0"/>
              </a:spcBef>
              <a:spcAft>
                <a:spcPts val="0"/>
              </a:spcAft>
              <a:buClr>
                <a:schemeClr val="dk1"/>
              </a:buClr>
              <a:buSzPts val="900"/>
              <a:buFont typeface="Arial"/>
              <a:buChar char="•"/>
            </a:pPr>
            <a:r>
              <a:rPr lang="en-US" sz="900" b="0" i="0">
                <a:solidFill>
                  <a:schemeClr val="dk1"/>
                </a:solidFill>
                <a:latin typeface="Calibri"/>
                <a:ea typeface="Calibri"/>
                <a:cs typeface="Calibri"/>
                <a:sym typeface="Calibri"/>
              </a:rPr>
              <a:t>Label keys should begin and end with a lower-case letter and should only contain lower-case alphanumeric characters, the period character (.), and the hyphen character (-). Consecutive periods or hyphens are not allowed.</a:t>
            </a:r>
            <a:endParaRPr sz="900"/>
          </a:p>
          <a:p>
            <a:pPr marL="937557" lvl="1" indent="-300926" algn="l" rtl="0">
              <a:lnSpc>
                <a:spcPct val="100000"/>
              </a:lnSpc>
              <a:spcBef>
                <a:spcPts val="0"/>
              </a:spcBef>
              <a:spcAft>
                <a:spcPts val="0"/>
              </a:spcAft>
              <a:buClr>
                <a:schemeClr val="dk1"/>
              </a:buClr>
              <a:buSzPts val="900"/>
              <a:buFont typeface="Arial"/>
              <a:buChar char="•"/>
            </a:pPr>
            <a:r>
              <a:rPr lang="en-US" sz="900" b="0" i="0">
                <a:solidFill>
                  <a:schemeClr val="dk1"/>
                </a:solidFill>
                <a:latin typeface="Calibri"/>
                <a:ea typeface="Calibri"/>
                <a:cs typeface="Calibri"/>
                <a:sym typeface="Calibri"/>
              </a:rPr>
              <a:t>The period character (.) separates namespace “fields”. Label keys without namespaces are reserved for CLI use, allowing users of the CLI to interactively label Docker objects using shorter typing-friendly strings.</a:t>
            </a:r>
            <a:endParaRPr sz="900"/>
          </a:p>
          <a:p>
            <a:pPr marL="937557" lvl="1" indent="-300926" algn="l" rtl="0">
              <a:lnSpc>
                <a:spcPct val="100000"/>
              </a:lnSpc>
              <a:spcBef>
                <a:spcPts val="0"/>
              </a:spcBef>
              <a:spcAft>
                <a:spcPts val="0"/>
              </a:spcAft>
              <a:buClr>
                <a:schemeClr val="dk1"/>
              </a:buClr>
              <a:buSzPts val="900"/>
              <a:buFont typeface="Arial"/>
              <a:buChar char="•"/>
            </a:pPr>
            <a:r>
              <a:rPr lang="en-US" sz="900" b="0" i="0">
                <a:solidFill>
                  <a:schemeClr val="dk1"/>
                </a:solidFill>
                <a:latin typeface="Calibri"/>
                <a:ea typeface="Calibri"/>
                <a:cs typeface="Calibri"/>
                <a:sym typeface="Calibri"/>
              </a:rPr>
              <a:t>These guidelines are not currently enforced and additional guidelines may apply to specific use cases.</a:t>
            </a:r>
            <a:endParaRPr sz="900"/>
          </a:p>
          <a:p>
            <a:pPr marL="342900" lvl="0" indent="-243776" algn="l" rtl="0">
              <a:lnSpc>
                <a:spcPct val="100000"/>
              </a:lnSpc>
              <a:spcBef>
                <a:spcPts val="0"/>
              </a:spcBef>
              <a:spcAft>
                <a:spcPts val="0"/>
              </a:spcAft>
              <a:buClr>
                <a:schemeClr val="dk1"/>
              </a:buClr>
              <a:buSzPts val="1561"/>
              <a:buFont typeface="Calibri"/>
              <a:buNone/>
            </a:pPr>
            <a:endParaRPr sz="900" b="0" i="0">
              <a:solidFill>
                <a:schemeClr val="dk1"/>
              </a:solidFill>
              <a:latin typeface="Calibri"/>
              <a:ea typeface="Calibri"/>
              <a:cs typeface="Calibri"/>
              <a:sym typeface="Calibri"/>
            </a:endParaRPr>
          </a:p>
          <a:p>
            <a:pPr marL="342900" lvl="0" indent="-300926" algn="l" rtl="0">
              <a:lnSpc>
                <a:spcPct val="100000"/>
              </a:lnSpc>
              <a:spcBef>
                <a:spcPts val="0"/>
              </a:spcBef>
              <a:spcAft>
                <a:spcPts val="0"/>
              </a:spcAft>
              <a:buClr>
                <a:schemeClr val="dk1"/>
              </a:buClr>
              <a:buSzPts val="900"/>
              <a:buFont typeface="Calibri"/>
              <a:buAutoNum type="arabicPeriod"/>
            </a:pPr>
            <a:r>
              <a:rPr lang="en-US" sz="900" b="0" i="0">
                <a:solidFill>
                  <a:schemeClr val="dk1"/>
                </a:solidFill>
                <a:latin typeface="Calibri"/>
                <a:ea typeface="Calibri"/>
                <a:cs typeface="Calibri"/>
                <a:sym typeface="Calibri"/>
              </a:rPr>
              <a:t>Labels:</a:t>
            </a:r>
            <a:endParaRPr sz="900" b="0" i="0">
              <a:solidFill>
                <a:schemeClr val="dk1"/>
              </a:solidFill>
              <a:latin typeface="Calibri"/>
              <a:ea typeface="Calibri"/>
              <a:cs typeface="Calibri"/>
              <a:sym typeface="Calibri"/>
            </a:endParaRPr>
          </a:p>
          <a:p>
            <a:pPr marL="880407" lvl="1" indent="-243776" algn="l" rtl="0">
              <a:lnSpc>
                <a:spcPct val="100000"/>
              </a:lnSpc>
              <a:spcBef>
                <a:spcPts val="0"/>
              </a:spcBef>
              <a:spcAft>
                <a:spcPts val="0"/>
              </a:spcAft>
              <a:buClr>
                <a:schemeClr val="dk1"/>
              </a:buClr>
              <a:buSzPts val="900"/>
              <a:buFont typeface="Arial"/>
              <a:buChar char="•"/>
            </a:pPr>
            <a:r>
              <a:rPr lang="en-US" sz="900" b="0" i="0">
                <a:solidFill>
                  <a:schemeClr val="dk1"/>
                </a:solidFill>
                <a:latin typeface="Calibri"/>
                <a:ea typeface="Calibri"/>
                <a:cs typeface="Calibri"/>
                <a:sym typeface="Calibri"/>
              </a:rPr>
              <a:t>Label values can contain any data type that can be represented as a string, including (but not limited to) JSON, XML, CSV, or YAML. The only requirement is that the value be serialized to a string first, using a mechanism specific to the type of structure. For instance, to serialize JSON into a string, you might use the JSON.stringify() JavaScript method.</a:t>
            </a:r>
            <a:endParaRPr sz="900"/>
          </a:p>
          <a:p>
            <a:pPr marL="880407" lvl="1" indent="-243776" algn="l" rtl="0">
              <a:lnSpc>
                <a:spcPct val="100000"/>
              </a:lnSpc>
              <a:spcBef>
                <a:spcPts val="0"/>
              </a:spcBef>
              <a:spcAft>
                <a:spcPts val="0"/>
              </a:spcAft>
              <a:buClr>
                <a:schemeClr val="dk1"/>
              </a:buClr>
              <a:buSzPts val="900"/>
              <a:buFont typeface="Arial"/>
              <a:buChar char="•"/>
            </a:pPr>
            <a:r>
              <a:rPr lang="en-US" sz="900" b="0" i="0">
                <a:solidFill>
                  <a:schemeClr val="dk1"/>
                </a:solidFill>
                <a:latin typeface="Calibri"/>
                <a:ea typeface="Calibri"/>
                <a:cs typeface="Calibri"/>
                <a:sym typeface="Calibri"/>
              </a:rPr>
              <a:t>Since Docker does not deserialize the value, you cannot treat a JSON or XML document as a nested structure when querying or filtering by label value unless you build this functionality into third-party tooling.</a:t>
            </a:r>
            <a:endParaRPr sz="900"/>
          </a:p>
          <a:p>
            <a:pPr marL="937557" lvl="1" indent="-243776" algn="l" rtl="0">
              <a:lnSpc>
                <a:spcPct val="100000"/>
              </a:lnSpc>
              <a:spcBef>
                <a:spcPts val="0"/>
              </a:spcBef>
              <a:spcAft>
                <a:spcPts val="0"/>
              </a:spcAft>
              <a:buClr>
                <a:schemeClr val="dk1"/>
              </a:buClr>
              <a:buSzPts val="1561"/>
              <a:buFont typeface="Arial"/>
              <a:buNone/>
            </a:pPr>
            <a:endParaRPr sz="900" b="0" i="0">
              <a:solidFill>
                <a:schemeClr val="dk1"/>
              </a:solidFill>
              <a:latin typeface="Calibri"/>
              <a:ea typeface="Calibri"/>
              <a:cs typeface="Calibri"/>
              <a:sym typeface="Calibri"/>
            </a:endParaRPr>
          </a:p>
        </p:txBody>
      </p:sp>
      <p:sp>
        <p:nvSpPr>
          <p:cNvPr id="2515" name="Google Shape;2515;g65b73f75d3_0_5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g65b73f75d3_0_5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following is the list of the rest of the filters.</a:t>
            </a:r>
            <a:endParaRPr/>
          </a:p>
          <a:p>
            <a:pPr marL="0" lvl="0" indent="0" algn="l" rtl="0">
              <a:lnSpc>
                <a:spcPct val="100000"/>
              </a:lnSpc>
              <a:spcBef>
                <a:spcPts val="0"/>
              </a:spcBef>
              <a:spcAft>
                <a:spcPts val="0"/>
              </a:spcAft>
              <a:buSzPts val="1400"/>
              <a:buNone/>
            </a:pPr>
            <a:r>
              <a:rPr lang="en-US"/>
              <a:t>Demonstrate how these filters works</a:t>
            </a:r>
            <a:endParaRPr/>
          </a:p>
        </p:txBody>
      </p:sp>
      <p:sp>
        <p:nvSpPr>
          <p:cNvPr id="2525" name="Google Shape;2525;g65b73f75d3_0_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65b73f75d3_0_5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4" name="Google Shape;2534;g65b73f75d3_0_5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g65b73f75d3_0_5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Quorum</a:t>
            </a:r>
            <a:endParaRPr/>
          </a:p>
        </p:txBody>
      </p:sp>
      <p:sp>
        <p:nvSpPr>
          <p:cNvPr id="2540" name="Google Shape;2540;g65b73f75d3_0_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65b73f75d3_0_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5" name="Google Shape;2545;g65b73f75d3_0_5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t>Explain the content on slide using:</a:t>
            </a:r>
            <a:endParaRPr sz="900"/>
          </a:p>
          <a:p>
            <a:pPr marL="0" lvl="0" indent="0" algn="l" rtl="0">
              <a:lnSpc>
                <a:spcPct val="100000"/>
              </a:lnSpc>
              <a:spcBef>
                <a:spcPts val="0"/>
              </a:spcBef>
              <a:spcAft>
                <a:spcPts val="0"/>
              </a:spcAft>
              <a:buSzPts val="1400"/>
              <a:buNone/>
            </a:pPr>
            <a:endParaRPr sz="900" b="1"/>
          </a:p>
          <a:p>
            <a:pPr marL="0" lvl="0" indent="0" algn="l" rtl="0">
              <a:lnSpc>
                <a:spcPct val="100000"/>
              </a:lnSpc>
              <a:spcBef>
                <a:spcPts val="0"/>
              </a:spcBef>
              <a:spcAft>
                <a:spcPts val="0"/>
              </a:spcAft>
              <a:buSzPts val="1400"/>
              <a:buNone/>
            </a:pPr>
            <a:r>
              <a:rPr lang="en-US" sz="900" b="1"/>
              <a:t>Manager nodes</a:t>
            </a:r>
            <a:r>
              <a:rPr lang="en-US" sz="900"/>
              <a:t> are the key components for managing the swarm and storing the swarm state. </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Swarm manager nodes use the Raft Consensus Algorithm to manage the swarm state</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The reason why </a:t>
            </a:r>
            <a:r>
              <a:rPr lang="en-US" sz="900" i="1"/>
              <a:t>Docker swarm mode</a:t>
            </a:r>
            <a:r>
              <a:rPr lang="en-US" sz="900"/>
              <a:t> is using a consensus algorithm is to make sure that all the manager nodes that are in charge of managing and scheduling tasks in the cluster, are storing the same consistent state.</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Raft tolerates up to (N-1)/2 failures and requires a majority or quorum of (N/2)+1 members to agree on values proposed to the cluster. This means that in a cluster of 5 Managers running Raft, if 3 nodes are unavailable, the system cannot process any more requests to schedule additional tasks</a:t>
            </a:r>
            <a:endParaRPr sz="900"/>
          </a:p>
        </p:txBody>
      </p:sp>
      <p:sp>
        <p:nvSpPr>
          <p:cNvPr id="2546" name="Google Shape;2546;g65b73f75d3_0_5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65b73f75d3_0_5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9" name="Google Shape;2559;g65b73f75d3_0_5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sz="900"/>
              <a:t>Explain fault tolerance.</a:t>
            </a:r>
            <a:endParaRPr sz="900"/>
          </a:p>
          <a:p>
            <a:pPr marL="0" lvl="0" indent="0" algn="l" rtl="0">
              <a:lnSpc>
                <a:spcPct val="115000"/>
              </a:lnSpc>
              <a:spcBef>
                <a:spcPts val="0"/>
              </a:spcBef>
              <a:spcAft>
                <a:spcPts val="0"/>
              </a:spcAft>
              <a:buSzPts val="1100"/>
              <a:buNone/>
            </a:pPr>
            <a:endParaRPr sz="900"/>
          </a:p>
          <a:p>
            <a:pPr marL="0" lvl="0" indent="0" algn="l" rtl="0">
              <a:lnSpc>
                <a:spcPct val="115000"/>
              </a:lnSpc>
              <a:spcBef>
                <a:spcPts val="0"/>
              </a:spcBef>
              <a:spcAft>
                <a:spcPts val="0"/>
              </a:spcAft>
              <a:buSzPts val="1100"/>
              <a:buNone/>
            </a:pPr>
            <a:endParaRPr sz="900"/>
          </a:p>
          <a:p>
            <a:pPr marL="0" lvl="0" indent="0" algn="l" rtl="0">
              <a:lnSpc>
                <a:spcPct val="115000"/>
              </a:lnSpc>
              <a:spcBef>
                <a:spcPts val="0"/>
              </a:spcBef>
              <a:spcAft>
                <a:spcPts val="0"/>
              </a:spcAft>
              <a:buSzPts val="1100"/>
              <a:buNone/>
            </a:pPr>
            <a:r>
              <a:rPr lang="en-US" sz="900"/>
              <a:t>Fault tolerance has been discussed earlier but here lets understand how it is connected to raft.</a:t>
            </a:r>
            <a:endParaRPr sz="900"/>
          </a:p>
          <a:p>
            <a:pPr marL="0" lvl="0" indent="0" algn="l" rtl="0">
              <a:lnSpc>
                <a:spcPct val="115000"/>
              </a:lnSpc>
              <a:spcBef>
                <a:spcPts val="0"/>
              </a:spcBef>
              <a:spcAft>
                <a:spcPts val="0"/>
              </a:spcAft>
              <a:buClr>
                <a:schemeClr val="dk1"/>
              </a:buClr>
              <a:buSzPts val="1100"/>
              <a:buFont typeface="Arial"/>
              <a:buNone/>
            </a:pPr>
            <a:endParaRPr sz="900"/>
          </a:p>
          <a:p>
            <a:pPr marL="0" lvl="0" indent="0" algn="l" rtl="0">
              <a:lnSpc>
                <a:spcPct val="115000"/>
              </a:lnSpc>
              <a:spcBef>
                <a:spcPts val="0"/>
              </a:spcBef>
              <a:spcAft>
                <a:spcPts val="0"/>
              </a:spcAft>
              <a:buClr>
                <a:schemeClr val="dk1"/>
              </a:buClr>
              <a:buSzPts val="1100"/>
              <a:buFont typeface="Arial"/>
              <a:buNone/>
            </a:pPr>
            <a:r>
              <a:rPr lang="en-US" sz="900"/>
              <a:t>You should maintain an odd number of managers in the swarm to support manager node failures. Having an odd number of managers ensures that during a network partition, there is a higher chance that the quorum remains available to process requests if the network is partitioned into two sets. Keeping the quorum is not guaranteed if you encounter more than two network partitions.</a:t>
            </a:r>
            <a:endParaRPr sz="900"/>
          </a:p>
          <a:p>
            <a:pPr marL="0" lvl="0" indent="0" algn="l" rtl="0">
              <a:lnSpc>
                <a:spcPct val="115000"/>
              </a:lnSpc>
              <a:spcBef>
                <a:spcPts val="0"/>
              </a:spcBef>
              <a:spcAft>
                <a:spcPts val="0"/>
              </a:spcAft>
              <a:buClr>
                <a:schemeClr val="dk1"/>
              </a:buClr>
              <a:buSzPts val="1100"/>
              <a:buFont typeface="Arial"/>
              <a:buNone/>
            </a:pPr>
            <a:r>
              <a:rPr lang="en-US" sz="900"/>
              <a:t>Explain table. Explain the significance of the bold numbers in the table</a:t>
            </a:r>
            <a:endParaRPr sz="900"/>
          </a:p>
          <a:p>
            <a:pPr marL="0" lvl="0" indent="0" algn="l" rtl="0">
              <a:lnSpc>
                <a:spcPct val="115000"/>
              </a:lnSpc>
              <a:spcBef>
                <a:spcPts val="0"/>
              </a:spcBef>
              <a:spcAft>
                <a:spcPts val="0"/>
              </a:spcAft>
              <a:buClr>
                <a:schemeClr val="dk1"/>
              </a:buClr>
              <a:buSzPts val="1100"/>
              <a:buFont typeface="Arial"/>
              <a:buNone/>
            </a:pPr>
            <a:r>
              <a:rPr lang="en-US" sz="900"/>
              <a:t>For example, in a swarm with </a:t>
            </a:r>
            <a:r>
              <a:rPr lang="en-US" sz="900" i="1"/>
              <a:t>5 nodes</a:t>
            </a:r>
            <a:r>
              <a:rPr lang="en-US" sz="900"/>
              <a:t>, if you lose </a:t>
            </a:r>
            <a:r>
              <a:rPr lang="en-US" sz="900" i="1"/>
              <a:t>3 nodes</a:t>
            </a:r>
            <a:r>
              <a:rPr lang="en-US" sz="900"/>
              <a:t>, you don’t have a quorum. Therefore you can’t add or remove nodes until you recover one of the unavailable manager nodes or recover the swarm with disaster recovery commands</a:t>
            </a:r>
            <a:endParaRPr sz="900"/>
          </a:p>
          <a:p>
            <a:pPr marL="0" lvl="0" indent="0" algn="l" rtl="0">
              <a:lnSpc>
                <a:spcPct val="100000"/>
              </a:lnSpc>
              <a:spcBef>
                <a:spcPts val="0"/>
              </a:spcBef>
              <a:spcAft>
                <a:spcPts val="0"/>
              </a:spcAft>
              <a:buSzPts val="1400"/>
              <a:buNone/>
            </a:pPr>
            <a:endParaRPr sz="900"/>
          </a:p>
        </p:txBody>
      </p:sp>
      <p:sp>
        <p:nvSpPr>
          <p:cNvPr id="2560" name="Google Shape;2560;g65b73f75d3_0_5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65b73f75d3_0_5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1" name="Google Shape;2571;g65b73f75d3_0_5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Recovering from losing the Quorum</a:t>
            </a:r>
            <a:endParaRPr/>
          </a:p>
        </p:txBody>
      </p:sp>
      <p:sp>
        <p:nvSpPr>
          <p:cNvPr id="2572" name="Google Shape;2572;g65b73f75d3_0_5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task scheduling with the help of diagram in the slide</a:t>
            </a:r>
            <a:endParaRPr/>
          </a:p>
        </p:txBody>
      </p:sp>
      <p:sp>
        <p:nvSpPr>
          <p:cNvPr id="962" name="Google Shape;96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5"/>
        <p:cNvGrpSpPr/>
        <p:nvPr/>
      </p:nvGrpSpPr>
      <p:grpSpPr>
        <a:xfrm>
          <a:off x="0" y="0"/>
          <a:ext cx="0" cy="0"/>
          <a:chOff x="0" y="0"/>
          <a:chExt cx="0" cy="0"/>
        </a:xfrm>
      </p:grpSpPr>
      <p:sp>
        <p:nvSpPr>
          <p:cNvPr id="2576" name="Google Shape;2576;g65b73f75d3_0_5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7" name="Google Shape;2577;g65b73f75d3_0_5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t>Explain the content on slide using:</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Even if a swarm loses the quorum of managers, swarm tasks on existing worker nodes continue to run. However, swarm nodes cannot be added, updated, or removed, and new or existing tasks cannot be started, stopped, moved, or updated.</a:t>
            </a:r>
            <a:endParaRPr sz="900"/>
          </a:p>
        </p:txBody>
      </p:sp>
      <p:sp>
        <p:nvSpPr>
          <p:cNvPr id="2578" name="Google Shape;2578;g65b73f75d3_0_5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65b73f75d3_0_5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5" name="Google Shape;2595;g65b73f75d3_0_5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b="1"/>
              <a:t>Explain quorum recovery.</a:t>
            </a:r>
            <a:endParaRPr sz="900" b="1"/>
          </a:p>
          <a:p>
            <a:pPr marL="0" lvl="0" indent="0" algn="l" rtl="0">
              <a:lnSpc>
                <a:spcPct val="100000"/>
              </a:lnSpc>
              <a:spcBef>
                <a:spcPts val="0"/>
              </a:spcBef>
              <a:spcAft>
                <a:spcPts val="0"/>
              </a:spcAft>
              <a:buSzPts val="1400"/>
              <a:buNone/>
            </a:pPr>
            <a:endParaRPr sz="900" b="1"/>
          </a:p>
          <a:p>
            <a:pPr marL="0" lvl="0" indent="0" algn="l" rtl="0">
              <a:lnSpc>
                <a:spcPct val="100000"/>
              </a:lnSpc>
              <a:spcBef>
                <a:spcPts val="0"/>
              </a:spcBef>
              <a:spcAft>
                <a:spcPts val="0"/>
              </a:spcAft>
              <a:buSzPts val="1400"/>
              <a:buNone/>
            </a:pPr>
            <a:r>
              <a:rPr lang="en-US" sz="900" b="1"/>
              <a:t>Best ways to recover a quorum…..but before beginning with recovery….lets us look at the events that happen without quorum and events which cant happen without quorum and what kind of errors are encountered.</a:t>
            </a:r>
            <a:endParaRPr sz="900"/>
          </a:p>
          <a:p>
            <a:pPr marL="0" lvl="0" indent="0" algn="l" rtl="0">
              <a:lnSpc>
                <a:spcPct val="100000"/>
              </a:lnSpc>
              <a:spcBef>
                <a:spcPts val="0"/>
              </a:spcBef>
              <a:spcAft>
                <a:spcPts val="0"/>
              </a:spcAft>
              <a:buSzPts val="1400"/>
              <a:buNone/>
            </a:pPr>
            <a:endParaRPr sz="900" b="1"/>
          </a:p>
          <a:p>
            <a:pPr marL="0" lvl="0" indent="0" algn="l" rtl="0">
              <a:lnSpc>
                <a:spcPct val="100000"/>
              </a:lnSpc>
              <a:spcBef>
                <a:spcPts val="0"/>
              </a:spcBef>
              <a:spcAft>
                <a:spcPts val="0"/>
              </a:spcAft>
              <a:buSzPts val="1400"/>
              <a:buNone/>
            </a:pPr>
            <a:r>
              <a:rPr lang="en-US" sz="900"/>
              <a:t>Swarm is resilient to failures and the swarm can recover from any number of temporary node failures (machine reboots or crash with restart) or other transient errors. However, a swarm cannot automatically recover if it loses a quorum. Tasks on existing worker nodes continue to run, but administrative tasks are not possible, including scaling or updating services and joining or removing nodes from the swarm. </a:t>
            </a:r>
            <a:endParaRPr sz="900"/>
          </a:p>
          <a:p>
            <a:pPr marL="0" lvl="0" indent="0" algn="l" rtl="0">
              <a:lnSpc>
                <a:spcPct val="100000"/>
              </a:lnSpc>
              <a:spcBef>
                <a:spcPts val="0"/>
              </a:spcBef>
              <a:spcAft>
                <a:spcPts val="0"/>
              </a:spcAft>
              <a:buSzPts val="1400"/>
              <a:buNone/>
            </a:pPr>
            <a:endParaRPr sz="900" b="1"/>
          </a:p>
          <a:p>
            <a:pPr marL="0" lvl="0" indent="0" algn="l" rtl="0">
              <a:lnSpc>
                <a:spcPct val="100000"/>
              </a:lnSpc>
              <a:spcBef>
                <a:spcPts val="0"/>
              </a:spcBef>
              <a:spcAft>
                <a:spcPts val="0"/>
              </a:spcAft>
              <a:buSzPts val="1400"/>
              <a:buNone/>
            </a:pPr>
            <a:r>
              <a:rPr lang="en-US" sz="900"/>
              <a:t>If you lose the quorum of managers, you cannot administer the swarm. If you have lost the quorum and you attempt to perform any management operation on the swarm, an error occurs:</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i="1"/>
              <a:t>Error response from daemon: rpc error: code = 4 desc = context deadline exceeded </a:t>
            </a:r>
            <a:endParaRPr sz="900" b="1" i="1"/>
          </a:p>
          <a:p>
            <a:pPr marL="0" lvl="0" indent="0" algn="l" rtl="0">
              <a:lnSpc>
                <a:spcPct val="100000"/>
              </a:lnSpc>
              <a:spcBef>
                <a:spcPts val="0"/>
              </a:spcBef>
              <a:spcAft>
                <a:spcPts val="0"/>
              </a:spcAft>
              <a:buSzPts val="1400"/>
              <a:buNone/>
            </a:pPr>
            <a:endParaRPr sz="900" b="1"/>
          </a:p>
          <a:p>
            <a:pPr marL="0" lvl="0" indent="0" algn="l" rtl="0">
              <a:lnSpc>
                <a:spcPct val="100000"/>
              </a:lnSpc>
              <a:spcBef>
                <a:spcPts val="0"/>
              </a:spcBef>
              <a:spcAft>
                <a:spcPts val="0"/>
              </a:spcAft>
              <a:buSzPts val="1400"/>
              <a:buNone/>
            </a:pPr>
            <a:r>
              <a:rPr lang="en-US" sz="900" b="1"/>
              <a:t>Recover from losing the quorum</a:t>
            </a:r>
            <a:endParaRPr sz="900"/>
          </a:p>
          <a:p>
            <a:pPr marL="0" lvl="0" indent="0" algn="l" rtl="0">
              <a:lnSpc>
                <a:spcPct val="100000"/>
              </a:lnSpc>
              <a:spcBef>
                <a:spcPts val="0"/>
              </a:spcBef>
              <a:spcAft>
                <a:spcPts val="0"/>
              </a:spcAft>
              <a:buSzPts val="1400"/>
              <a:buNone/>
            </a:pPr>
            <a:r>
              <a:rPr lang="en-US" sz="900"/>
              <a:t>The best way to recover is to </a:t>
            </a:r>
            <a:endParaRPr sz="900"/>
          </a:p>
          <a:p>
            <a:pPr marL="285750" lvl="0" indent="-247650" algn="l" rtl="0">
              <a:lnSpc>
                <a:spcPct val="100000"/>
              </a:lnSpc>
              <a:spcBef>
                <a:spcPts val="0"/>
              </a:spcBef>
              <a:spcAft>
                <a:spcPts val="0"/>
              </a:spcAft>
              <a:buClr>
                <a:schemeClr val="dk1"/>
              </a:buClr>
              <a:buSzPts val="900"/>
              <a:buFont typeface="Arial"/>
              <a:buChar char="•"/>
            </a:pPr>
            <a:r>
              <a:rPr lang="en-US" sz="900"/>
              <a:t>bring the missing manager nodes back online. </a:t>
            </a:r>
            <a:endParaRPr sz="900"/>
          </a:p>
          <a:p>
            <a:pPr marL="285750" lvl="0" indent="-247650" algn="l" rtl="0">
              <a:lnSpc>
                <a:spcPct val="100000"/>
              </a:lnSpc>
              <a:spcBef>
                <a:spcPts val="0"/>
              </a:spcBef>
              <a:spcAft>
                <a:spcPts val="0"/>
              </a:spcAft>
              <a:buClr>
                <a:schemeClr val="dk1"/>
              </a:buClr>
              <a:buSzPts val="900"/>
              <a:buFont typeface="Arial"/>
              <a:buChar char="•"/>
            </a:pPr>
            <a:r>
              <a:rPr lang="en-US" sz="900"/>
              <a:t>use the --force-new-cluster action from a manager node. </a:t>
            </a:r>
            <a:endParaRPr sz="900"/>
          </a:p>
          <a:p>
            <a:pPr marL="880407" lvl="1" indent="-247650" algn="l" rtl="0">
              <a:lnSpc>
                <a:spcPct val="100000"/>
              </a:lnSpc>
              <a:spcBef>
                <a:spcPts val="0"/>
              </a:spcBef>
              <a:spcAft>
                <a:spcPts val="0"/>
              </a:spcAft>
              <a:buClr>
                <a:schemeClr val="dk1"/>
              </a:buClr>
              <a:buSzPts val="900"/>
              <a:buFont typeface="Arial"/>
              <a:buChar char="•"/>
            </a:pPr>
            <a:r>
              <a:rPr lang="en-US" sz="900"/>
              <a:t>This removes all managers except the manager the command was run from. The quorum is achieved because there is now only one manager. Promote nodes to be managers until you have the desired number of managers.</a:t>
            </a:r>
            <a:endParaRPr sz="900"/>
          </a:p>
          <a:p>
            <a:pPr marL="0" lvl="0" indent="0" algn="l" rtl="0">
              <a:lnSpc>
                <a:spcPct val="100000"/>
              </a:lnSpc>
              <a:spcBef>
                <a:spcPts val="0"/>
              </a:spcBef>
              <a:spcAft>
                <a:spcPts val="0"/>
              </a:spcAft>
              <a:buSzPts val="1400"/>
              <a:buNone/>
            </a:pPr>
            <a:r>
              <a:rPr lang="en-US" sz="900" b="1"/>
              <a:t># From the node to recover</a:t>
            </a:r>
            <a:endParaRPr sz="900"/>
          </a:p>
          <a:p>
            <a:pPr marL="0" lvl="0" indent="0" algn="l" rtl="0">
              <a:lnSpc>
                <a:spcPct val="100000"/>
              </a:lnSpc>
              <a:spcBef>
                <a:spcPts val="0"/>
              </a:spcBef>
              <a:spcAft>
                <a:spcPts val="0"/>
              </a:spcAft>
              <a:buSzPts val="1400"/>
              <a:buNone/>
            </a:pPr>
            <a:r>
              <a:rPr lang="en-US" sz="900" b="1" i="1"/>
              <a:t>docker swarm init --force-new-cluster --advertise-addr node01:2377</a:t>
            </a:r>
            <a:r>
              <a:rPr lang="en-US" sz="900"/>
              <a:t> </a:t>
            </a:r>
            <a:endParaRPr sz="900"/>
          </a:p>
          <a:p>
            <a:pPr marL="0" lvl="0" indent="0" algn="l" rtl="0">
              <a:lnSpc>
                <a:spcPct val="100000"/>
              </a:lnSpc>
              <a:spcBef>
                <a:spcPts val="0"/>
              </a:spcBef>
              <a:spcAft>
                <a:spcPts val="0"/>
              </a:spcAft>
              <a:buSzPts val="1400"/>
              <a:buNone/>
            </a:pPr>
            <a:r>
              <a:rPr lang="en-US" sz="900"/>
              <a:t>When you run the docker swarm init command with the --force-new-cluster flag, the Docker Engine where you run the command becomes the manager node of a single-node swarm which is capable of managing and running services. The manager has all the previous information about services and tasks, worker nodes are still part of the swarm, and services are still running. You need to add or re-add manager nodes to achieve your previous task distribution and ensure that you have enough managers to maintain high availability and prevent losing the quorum.</a:t>
            </a:r>
            <a:endParaRPr sz="900"/>
          </a:p>
          <a:p>
            <a:pPr marL="0" lvl="0" indent="0" algn="l" rtl="0">
              <a:lnSpc>
                <a:spcPct val="100000"/>
              </a:lnSpc>
              <a:spcBef>
                <a:spcPts val="0"/>
              </a:spcBef>
              <a:spcAft>
                <a:spcPts val="0"/>
              </a:spcAft>
              <a:buSzPts val="1400"/>
              <a:buNone/>
            </a:pPr>
            <a:endParaRPr sz="900"/>
          </a:p>
        </p:txBody>
      </p:sp>
      <p:sp>
        <p:nvSpPr>
          <p:cNvPr id="2596" name="Google Shape;2596;g65b73f75d3_0_5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65b73f75d3_0_5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Templates</a:t>
            </a:r>
            <a:endParaRPr/>
          </a:p>
        </p:txBody>
      </p:sp>
      <p:sp>
        <p:nvSpPr>
          <p:cNvPr id="2608" name="Google Shape;2608;g65b73f75d3_0_5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65b73f75d3_0_6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3" name="Google Shape;2613;g65b73f75d3_0_6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t>Explain templates using the content below:</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You can use templates for some flags of service create, using the syntax provided by the Go’s </a:t>
            </a:r>
            <a:r>
              <a:rPr lang="en-US" sz="900" u="sng">
                <a:solidFill>
                  <a:schemeClr val="hlink"/>
                </a:solidFill>
                <a:hlinkClick r:id="rId3"/>
              </a:rPr>
              <a:t>text/template</a:t>
            </a:r>
            <a:r>
              <a:rPr lang="en-US" sz="900"/>
              <a:t> package.</a:t>
            </a:r>
            <a:endParaRPr sz="900"/>
          </a:p>
          <a:p>
            <a:pPr marL="0" lvl="0" indent="0" algn="l" rtl="0">
              <a:lnSpc>
                <a:spcPct val="100000"/>
              </a:lnSpc>
              <a:spcBef>
                <a:spcPts val="0"/>
              </a:spcBef>
              <a:spcAft>
                <a:spcPts val="0"/>
              </a:spcAft>
              <a:buSzPts val="1400"/>
              <a:buNone/>
            </a:pPr>
            <a:r>
              <a:rPr lang="en-US" sz="900"/>
              <a:t>The supported flags are the following :</a:t>
            </a:r>
            <a:endParaRPr sz="900"/>
          </a:p>
          <a:p>
            <a:pPr marL="0" lvl="0" indent="0" algn="l" rtl="0">
              <a:lnSpc>
                <a:spcPct val="100000"/>
              </a:lnSpc>
              <a:spcBef>
                <a:spcPts val="0"/>
              </a:spcBef>
              <a:spcAft>
                <a:spcPts val="0"/>
              </a:spcAft>
              <a:buSzPts val="1400"/>
              <a:buNone/>
            </a:pPr>
            <a:r>
              <a:rPr lang="en-US" sz="900"/>
              <a:t>--hostname</a:t>
            </a:r>
            <a:endParaRPr sz="900"/>
          </a:p>
          <a:p>
            <a:pPr marL="0" lvl="0" indent="0" algn="l" rtl="0">
              <a:lnSpc>
                <a:spcPct val="100000"/>
              </a:lnSpc>
              <a:spcBef>
                <a:spcPts val="0"/>
              </a:spcBef>
              <a:spcAft>
                <a:spcPts val="0"/>
              </a:spcAft>
              <a:buSzPts val="1400"/>
              <a:buNone/>
            </a:pPr>
            <a:r>
              <a:rPr lang="en-US" sz="900"/>
              <a:t>--mount</a:t>
            </a:r>
            <a:endParaRPr sz="900"/>
          </a:p>
          <a:p>
            <a:pPr marL="0" lvl="0" indent="0" algn="l" rtl="0">
              <a:lnSpc>
                <a:spcPct val="100000"/>
              </a:lnSpc>
              <a:spcBef>
                <a:spcPts val="0"/>
              </a:spcBef>
              <a:spcAft>
                <a:spcPts val="0"/>
              </a:spcAft>
              <a:buSzPts val="1400"/>
              <a:buNone/>
            </a:pPr>
            <a:r>
              <a:rPr lang="en-US" sz="900"/>
              <a:t>--env</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Dictate the description of the placeholder and describe their function</a:t>
            </a:r>
            <a:endParaRPr sz="900"/>
          </a:p>
        </p:txBody>
      </p:sp>
      <p:sp>
        <p:nvSpPr>
          <p:cNvPr id="2614" name="Google Shape;2614;g65b73f75d3_0_6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g65b73f75d3_0_6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3" name="Google Shape;2623;g65b73f75d3_0_6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77ce959bdb_0_2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Moved from lesson 4</a:t>
            </a:r>
            <a:endParaRPr/>
          </a:p>
        </p:txBody>
      </p:sp>
      <p:sp>
        <p:nvSpPr>
          <p:cNvPr id="2629" name="Google Shape;2629;g77ce959bdb_0_2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77ce959bdb_0_2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4" name="Google Shape;2634;g77ce959bdb_0_2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command and stream of logs</a:t>
            </a:r>
            <a:endParaRPr/>
          </a:p>
          <a:p>
            <a:pPr marL="0" lvl="0" indent="0" algn="l" rtl="0">
              <a:lnSpc>
                <a:spcPct val="100000"/>
              </a:lnSpc>
              <a:spcBef>
                <a:spcPts val="0"/>
              </a:spcBef>
              <a:spcAft>
                <a:spcPts val="0"/>
              </a:spcAft>
              <a:buSzPts val="1400"/>
              <a:buNone/>
            </a:pPr>
            <a:r>
              <a:rPr lang="en-US"/>
              <a:t>Commands that fetch logs for running container and services: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a:t>
            </a:r>
            <a:r>
              <a:rPr lang="en-US" i="1"/>
              <a:t>docker logs </a:t>
            </a:r>
            <a:r>
              <a:rPr lang="en-US"/>
              <a:t>command shows information logged by a running container.</a:t>
            </a:r>
            <a:endParaRPr/>
          </a:p>
          <a:p>
            <a:pPr marL="0" lvl="0" indent="0" algn="l" rtl="0">
              <a:lnSpc>
                <a:spcPct val="100000"/>
              </a:lnSpc>
              <a:spcBef>
                <a:spcPts val="0"/>
              </a:spcBef>
              <a:spcAft>
                <a:spcPts val="0"/>
              </a:spcAft>
              <a:buSzPts val="1400"/>
              <a:buNone/>
            </a:pPr>
            <a:r>
              <a:rPr lang="en-US"/>
              <a:t>The docker service logs command shows information logged by all containers participating in a service. </a:t>
            </a:r>
            <a:endParaRPr/>
          </a:p>
          <a:p>
            <a:pPr marL="0" lvl="0" indent="0" algn="l" rtl="0">
              <a:lnSpc>
                <a:spcPct val="100000"/>
              </a:lnSpc>
              <a:spcBef>
                <a:spcPts val="0"/>
              </a:spcBef>
              <a:spcAft>
                <a:spcPts val="0"/>
              </a:spcAft>
              <a:buSzPts val="1400"/>
              <a:buNone/>
            </a:pPr>
            <a:r>
              <a:rPr lang="en-US"/>
              <a:t>The logged information and log format depends on the container’s endpoint command.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By default, docker logs or docker service logs shows the command’s output just as it would appear if you ran the command interactively in a terminal. UNIX and Linux commands typically open three I/O streams when they run, called STDIN, STDOUT, and STDERR.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3 streams of command:</a:t>
            </a:r>
            <a:endParaRPr/>
          </a:p>
          <a:p>
            <a:pPr marL="0" lvl="0" indent="0" algn="l" rtl="0">
              <a:lnSpc>
                <a:spcPct val="100000"/>
              </a:lnSpc>
              <a:spcBef>
                <a:spcPts val="0"/>
              </a:spcBef>
              <a:spcAft>
                <a:spcPts val="0"/>
              </a:spcAft>
              <a:buSzPts val="1400"/>
              <a:buNone/>
            </a:pPr>
            <a:r>
              <a:rPr lang="en-US" b="1"/>
              <a:t>Standard input</a:t>
            </a:r>
            <a:r>
              <a:rPr lang="en-US"/>
              <a:t> - this is the </a:t>
            </a:r>
            <a:r>
              <a:rPr lang="en-US" i="1"/>
              <a:t>file handle</a:t>
            </a:r>
            <a:r>
              <a:rPr lang="en-US"/>
              <a:t> that your process reads to get information from you.</a:t>
            </a:r>
            <a:endParaRPr/>
          </a:p>
          <a:p>
            <a:pPr marL="0" lvl="0" indent="0" algn="l" rtl="0">
              <a:lnSpc>
                <a:spcPct val="100000"/>
              </a:lnSpc>
              <a:spcBef>
                <a:spcPts val="0"/>
              </a:spcBef>
              <a:spcAft>
                <a:spcPts val="0"/>
              </a:spcAft>
              <a:buSzPts val="1400"/>
              <a:buNone/>
            </a:pPr>
            <a:r>
              <a:rPr lang="en-US" b="1"/>
              <a:t>Standard output</a:t>
            </a:r>
            <a:r>
              <a:rPr lang="en-US"/>
              <a:t> - your process writes normal information to this file handle.</a:t>
            </a:r>
            <a:endParaRPr/>
          </a:p>
          <a:p>
            <a:pPr marL="0" lvl="0" indent="0" algn="l" rtl="0">
              <a:lnSpc>
                <a:spcPct val="100000"/>
              </a:lnSpc>
              <a:spcBef>
                <a:spcPts val="0"/>
              </a:spcBef>
              <a:spcAft>
                <a:spcPts val="0"/>
              </a:spcAft>
              <a:buSzPts val="1400"/>
              <a:buNone/>
            </a:pPr>
            <a:r>
              <a:rPr lang="en-US" b="1"/>
              <a:t>Standard error</a:t>
            </a:r>
            <a:r>
              <a:rPr lang="en-US"/>
              <a:t> - your process writes error information to this file handle.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600"/>
              <a:buFont typeface="Open Sans"/>
              <a:buNone/>
            </a:pPr>
            <a:r>
              <a:rPr lang="en-US" sz="1600">
                <a:latin typeface="Open Sans"/>
                <a:ea typeface="Open Sans"/>
                <a:cs typeface="Open Sans"/>
                <a:sym typeface="Open Sans"/>
              </a:rPr>
              <a:t>Following are the cases when the log command does not show useful information:</a:t>
            </a:r>
            <a:endParaRPr/>
          </a:p>
          <a:p>
            <a:pPr marL="0" marR="0" lvl="0" indent="0" algn="l" rtl="0">
              <a:lnSpc>
                <a:spcPct val="100000"/>
              </a:lnSpc>
              <a:spcBef>
                <a:spcPts val="0"/>
              </a:spcBef>
              <a:spcAft>
                <a:spcPts val="0"/>
              </a:spcAft>
              <a:buClr>
                <a:srgbClr val="3F3F3F"/>
              </a:buClr>
              <a:buSzPts val="1600"/>
              <a:buFont typeface="Open Sans"/>
              <a:buNone/>
            </a:pPr>
            <a:r>
              <a:rPr lang="en-US" sz="1600">
                <a:solidFill>
                  <a:srgbClr val="3F3F3F"/>
                </a:solidFill>
                <a:latin typeface="Open Sans"/>
                <a:ea typeface="Open Sans"/>
                <a:cs typeface="Open Sans"/>
                <a:sym typeface="Open Sans"/>
              </a:rPr>
              <a:t>While using logging driver which sends logs to a file, an external host, a database, or another logging back-end, the docker logs may not show useful information.</a:t>
            </a:r>
            <a:endParaRPr/>
          </a:p>
          <a:p>
            <a:pPr marL="0" marR="0" lvl="0" indent="0" algn="l" rtl="0">
              <a:lnSpc>
                <a:spcPct val="100000"/>
              </a:lnSpc>
              <a:spcBef>
                <a:spcPts val="0"/>
              </a:spcBef>
              <a:spcAft>
                <a:spcPts val="0"/>
              </a:spcAft>
              <a:buClr>
                <a:schemeClr val="dk1"/>
              </a:buClr>
              <a:buSzPts val="1600"/>
              <a:buFont typeface="Calibri"/>
              <a:buNone/>
            </a:pPr>
            <a:r>
              <a:rPr lang="en-US" sz="1600"/>
              <a:t>When the image runs a non-interactive process such as a web server or a database, that application may send its output to log files instead of STDOUT and STDERR</a:t>
            </a: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2635" name="Google Shape;2635;g77ce959bdb_0_22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77ce959bdb_0_2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4" name="Google Shape;2644;g77ce959bdb_0_22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points</a:t>
            </a:r>
            <a:endParaRPr/>
          </a:p>
          <a:p>
            <a:pPr marL="0" lvl="0" indent="0" algn="l" rtl="0">
              <a:lnSpc>
                <a:spcPct val="100000"/>
              </a:lnSpc>
              <a:spcBef>
                <a:spcPts val="0"/>
              </a:spcBef>
              <a:spcAft>
                <a:spcPts val="0"/>
              </a:spcAft>
              <a:buSzPts val="1400"/>
              <a:buNone/>
            </a:pPr>
            <a:r>
              <a:rPr lang="en-US"/>
              <a:t>Commands that fetch logs for running container and services: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a:t>
            </a:r>
            <a:r>
              <a:rPr lang="en-US" i="1"/>
              <a:t>docker logs </a:t>
            </a:r>
            <a:r>
              <a:rPr lang="en-US"/>
              <a:t>command shows information logged by a running container.</a:t>
            </a:r>
            <a:endParaRPr/>
          </a:p>
          <a:p>
            <a:pPr marL="0" lvl="0" indent="0" algn="l" rtl="0">
              <a:lnSpc>
                <a:spcPct val="100000"/>
              </a:lnSpc>
              <a:spcBef>
                <a:spcPts val="0"/>
              </a:spcBef>
              <a:spcAft>
                <a:spcPts val="0"/>
              </a:spcAft>
              <a:buSzPts val="1400"/>
              <a:buNone/>
            </a:pPr>
            <a:r>
              <a:rPr lang="en-US"/>
              <a:t>The docker service logs command shows information logged by all containers participating in a service. </a:t>
            </a:r>
            <a:endParaRPr/>
          </a:p>
          <a:p>
            <a:pPr marL="0" lvl="0" indent="0" algn="l" rtl="0">
              <a:lnSpc>
                <a:spcPct val="100000"/>
              </a:lnSpc>
              <a:spcBef>
                <a:spcPts val="0"/>
              </a:spcBef>
              <a:spcAft>
                <a:spcPts val="0"/>
              </a:spcAft>
              <a:buSzPts val="1400"/>
              <a:buNone/>
            </a:pPr>
            <a:r>
              <a:rPr lang="en-US"/>
              <a:t>The logged information and log format depends on the container’s endpoint command.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By default, docker logs or docker service logs shows the command’s output just as it would appear if you ran the command interactively in a terminal. UNIX and Linux commands typically open three I/O streams when they run, called STDIN, STDOUT, and STDERR.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3 streams of command:</a:t>
            </a:r>
            <a:endParaRPr/>
          </a:p>
          <a:p>
            <a:pPr marL="0" lvl="0" indent="0" algn="l" rtl="0">
              <a:lnSpc>
                <a:spcPct val="100000"/>
              </a:lnSpc>
              <a:spcBef>
                <a:spcPts val="0"/>
              </a:spcBef>
              <a:spcAft>
                <a:spcPts val="0"/>
              </a:spcAft>
              <a:buSzPts val="1400"/>
              <a:buNone/>
            </a:pPr>
            <a:r>
              <a:rPr lang="en-US" b="1"/>
              <a:t>Standard input</a:t>
            </a:r>
            <a:r>
              <a:rPr lang="en-US"/>
              <a:t> - this is the </a:t>
            </a:r>
            <a:r>
              <a:rPr lang="en-US" i="1"/>
              <a:t>file handle</a:t>
            </a:r>
            <a:r>
              <a:rPr lang="en-US"/>
              <a:t> that your process reads to get information from you.</a:t>
            </a:r>
            <a:endParaRPr/>
          </a:p>
          <a:p>
            <a:pPr marL="0" lvl="0" indent="0" algn="l" rtl="0">
              <a:lnSpc>
                <a:spcPct val="100000"/>
              </a:lnSpc>
              <a:spcBef>
                <a:spcPts val="0"/>
              </a:spcBef>
              <a:spcAft>
                <a:spcPts val="0"/>
              </a:spcAft>
              <a:buSzPts val="1400"/>
              <a:buNone/>
            </a:pPr>
            <a:r>
              <a:rPr lang="en-US" b="1"/>
              <a:t>Standard output</a:t>
            </a:r>
            <a:r>
              <a:rPr lang="en-US"/>
              <a:t> - your process writes normal information to this file handle.</a:t>
            </a:r>
            <a:endParaRPr/>
          </a:p>
          <a:p>
            <a:pPr marL="0" lvl="0" indent="0" algn="l" rtl="0">
              <a:lnSpc>
                <a:spcPct val="100000"/>
              </a:lnSpc>
              <a:spcBef>
                <a:spcPts val="0"/>
              </a:spcBef>
              <a:spcAft>
                <a:spcPts val="0"/>
              </a:spcAft>
              <a:buSzPts val="1400"/>
              <a:buNone/>
            </a:pPr>
            <a:r>
              <a:rPr lang="en-US" b="1"/>
              <a:t>Standard error</a:t>
            </a:r>
            <a:r>
              <a:rPr lang="en-US"/>
              <a:t> - your process writes error information to this file handle.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600"/>
              <a:buFont typeface="Open Sans"/>
              <a:buNone/>
            </a:pPr>
            <a:r>
              <a:rPr lang="en-US" sz="1600">
                <a:latin typeface="Open Sans"/>
                <a:ea typeface="Open Sans"/>
                <a:cs typeface="Open Sans"/>
                <a:sym typeface="Open Sans"/>
              </a:rPr>
              <a:t>Following are the cases when the log command does not show useful information:</a:t>
            </a:r>
            <a:endParaRPr/>
          </a:p>
          <a:p>
            <a:pPr marL="0" marR="0" lvl="0" indent="0" algn="l" rtl="0">
              <a:lnSpc>
                <a:spcPct val="100000"/>
              </a:lnSpc>
              <a:spcBef>
                <a:spcPts val="0"/>
              </a:spcBef>
              <a:spcAft>
                <a:spcPts val="0"/>
              </a:spcAft>
              <a:buClr>
                <a:srgbClr val="3F3F3F"/>
              </a:buClr>
              <a:buSzPts val="1600"/>
              <a:buFont typeface="Open Sans"/>
              <a:buNone/>
            </a:pPr>
            <a:r>
              <a:rPr lang="en-US" sz="1600">
                <a:solidFill>
                  <a:srgbClr val="3F3F3F"/>
                </a:solidFill>
                <a:latin typeface="Open Sans"/>
                <a:ea typeface="Open Sans"/>
                <a:cs typeface="Open Sans"/>
                <a:sym typeface="Open Sans"/>
              </a:rPr>
              <a:t>While using logging driver which sends logs to a file, an external host, a database, or another logging back-end, the docker logs may not show useful information.</a:t>
            </a:r>
            <a:endParaRPr/>
          </a:p>
          <a:p>
            <a:pPr marL="0" marR="0" lvl="0" indent="0" algn="l" rtl="0">
              <a:lnSpc>
                <a:spcPct val="100000"/>
              </a:lnSpc>
              <a:spcBef>
                <a:spcPts val="0"/>
              </a:spcBef>
              <a:spcAft>
                <a:spcPts val="0"/>
              </a:spcAft>
              <a:buClr>
                <a:schemeClr val="dk1"/>
              </a:buClr>
              <a:buSzPts val="1600"/>
              <a:buFont typeface="Calibri"/>
              <a:buNone/>
            </a:pPr>
            <a:r>
              <a:rPr lang="en-US" sz="1600"/>
              <a:t>When the image runs a non-interactive process such as a web server or a database, that application may send its output to log files instead of STDOUT and STDERR</a:t>
            </a: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2645" name="Google Shape;2645;g77ce959bdb_0_22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77ce959bdb_0_2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3" name="Google Shape;2653;g77ce959bdb_0_2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access logs</a:t>
            </a:r>
            <a:endParaRPr/>
          </a:p>
          <a:p>
            <a:pPr marL="0" lvl="0" indent="0" algn="l" rtl="0">
              <a:lnSpc>
                <a:spcPct val="100000"/>
              </a:lnSpc>
              <a:spcBef>
                <a:spcPts val="0"/>
              </a:spcBef>
              <a:spcAft>
                <a:spcPts val="0"/>
              </a:spcAft>
              <a:buSzPts val="1400"/>
              <a:buNone/>
            </a:pPr>
            <a:r>
              <a:rPr lang="en-US" b="1"/>
              <a:t>Refer link: </a:t>
            </a:r>
            <a:endParaRPr/>
          </a:p>
          <a:p>
            <a:pPr marL="0" lvl="0" indent="0" algn="l" rtl="0">
              <a:lnSpc>
                <a:spcPct val="100000"/>
              </a:lnSpc>
              <a:spcBef>
                <a:spcPts val="0"/>
              </a:spcBef>
              <a:spcAft>
                <a:spcPts val="0"/>
              </a:spcAft>
              <a:buSzPts val="1400"/>
              <a:buNone/>
            </a:pPr>
            <a:r>
              <a:rPr lang="en-US" b="1"/>
              <a:t>https://bobcares.com/blog/docker-container-logs/</a:t>
            </a:r>
            <a:endParaRPr/>
          </a:p>
          <a:p>
            <a:pPr marL="0" lvl="0" indent="0" algn="l" rtl="0">
              <a:lnSpc>
                <a:spcPct val="100000"/>
              </a:lnSpc>
              <a:spcBef>
                <a:spcPts val="0"/>
              </a:spcBef>
              <a:spcAft>
                <a:spcPts val="0"/>
              </a:spcAft>
              <a:buSzPts val="1400"/>
              <a:buNone/>
            </a:pPr>
            <a:r>
              <a:rPr lang="en-US" b="1"/>
              <a:t>https://bobcares.com/blog/docker-container-logs/2/</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First, cover accessing the container logs </a:t>
            </a:r>
            <a:endParaRPr/>
          </a:p>
          <a:p>
            <a:pPr marL="0" lvl="0" indent="0" algn="l" rtl="0">
              <a:lnSpc>
                <a:spcPct val="100000"/>
              </a:lnSpc>
              <a:spcBef>
                <a:spcPts val="0"/>
              </a:spcBef>
              <a:spcAft>
                <a:spcPts val="0"/>
              </a:spcAft>
              <a:buSzPts val="1400"/>
              <a:buNone/>
            </a:pPr>
            <a:r>
              <a:rPr lang="en-US" b="1"/>
              <a:t>Second, cover the location where the logs are stored</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How to access Docker container logs</a:t>
            </a:r>
            <a:endParaRPr/>
          </a:p>
          <a:p>
            <a:pPr marL="0" lvl="0" indent="0" algn="l" rtl="0">
              <a:lnSpc>
                <a:spcPct val="100000"/>
              </a:lnSpc>
              <a:spcBef>
                <a:spcPts val="0"/>
              </a:spcBef>
              <a:spcAft>
                <a:spcPts val="0"/>
              </a:spcAft>
              <a:buSzPts val="1400"/>
              <a:buNone/>
            </a:pPr>
            <a:r>
              <a:rPr lang="en-US"/>
              <a:t>To investigate the issues related to a Docker container, the container logs are useful. The logs associated with each container can be reviewed using these simple steps:</a:t>
            </a:r>
            <a:endParaRPr/>
          </a:p>
          <a:p>
            <a:pPr marL="0" lvl="0" indent="0" algn="l" rtl="0">
              <a:lnSpc>
                <a:spcPct val="100000"/>
              </a:lnSpc>
              <a:spcBef>
                <a:spcPts val="0"/>
              </a:spcBef>
              <a:spcAft>
                <a:spcPts val="0"/>
              </a:spcAft>
              <a:buSzPts val="1400"/>
              <a:buNone/>
            </a:pPr>
            <a:r>
              <a:rPr lang="en-US" b="1"/>
              <a:t>1. Connect to the Docker machine</a:t>
            </a:r>
            <a:endParaRPr/>
          </a:p>
          <a:p>
            <a:pPr marL="0" lvl="0" indent="0" algn="l" rtl="0">
              <a:lnSpc>
                <a:spcPct val="100000"/>
              </a:lnSpc>
              <a:spcBef>
                <a:spcPts val="0"/>
              </a:spcBef>
              <a:spcAft>
                <a:spcPts val="0"/>
              </a:spcAft>
              <a:buSzPts val="1400"/>
              <a:buNone/>
            </a:pPr>
            <a:r>
              <a:rPr lang="en-US"/>
              <a:t>Access the host machine in which the Docker containers are hosted, from the shell. You can use the ‘ssh’ tool from the command line interface to do that.</a:t>
            </a:r>
            <a:endParaRPr/>
          </a:p>
          <a:p>
            <a:pPr marL="0" lvl="0" indent="0" algn="l" rtl="0">
              <a:lnSpc>
                <a:spcPct val="100000"/>
              </a:lnSpc>
              <a:spcBef>
                <a:spcPts val="0"/>
              </a:spcBef>
              <a:spcAft>
                <a:spcPts val="0"/>
              </a:spcAft>
              <a:buSzPts val="1400"/>
              <a:buNone/>
            </a:pPr>
            <a:r>
              <a:rPr lang="en-US" b="1"/>
              <a:t>2. Identify the container ID</a:t>
            </a:r>
            <a:endParaRPr/>
          </a:p>
          <a:p>
            <a:pPr marL="0" lvl="0" indent="0" algn="l" rtl="0">
              <a:lnSpc>
                <a:spcPct val="100000"/>
              </a:lnSpc>
              <a:spcBef>
                <a:spcPts val="0"/>
              </a:spcBef>
              <a:spcAft>
                <a:spcPts val="0"/>
              </a:spcAft>
              <a:buSzPts val="1400"/>
              <a:buNone/>
            </a:pPr>
            <a:r>
              <a:rPr lang="en-US"/>
              <a:t>First we need to identify the container for which the logs are to be checked. You can list the whole containers in the machine using </a:t>
            </a:r>
            <a:r>
              <a:rPr lang="en-US" sz="1561">
                <a:solidFill>
                  <a:schemeClr val="dk1"/>
                </a:solidFill>
                <a:latin typeface="Calibri"/>
                <a:ea typeface="Calibri"/>
                <a:cs typeface="Calibri"/>
                <a:sym typeface="Calibri"/>
              </a:rPr>
              <a:t>‘docker ps’</a:t>
            </a:r>
            <a:r>
              <a:rPr lang="en-US"/>
              <a:t> command.</a:t>
            </a:r>
            <a:endParaRPr/>
          </a:p>
          <a:p>
            <a:pPr marL="0" lvl="0" indent="0" algn="l" rtl="0">
              <a:lnSpc>
                <a:spcPct val="100000"/>
              </a:lnSpc>
              <a:spcBef>
                <a:spcPts val="0"/>
              </a:spcBef>
              <a:spcAft>
                <a:spcPts val="0"/>
              </a:spcAft>
              <a:buSzPts val="1400"/>
              <a:buNone/>
            </a:pPr>
            <a:r>
              <a:rPr lang="en-US"/>
              <a:t>Choose the container ID of the one you need to check, from the list. The container ID associated with the application name (eg: WordPress), can be looked upon easily in this list.</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Suppose we need to examine the logs for the WordPress container. We can see that the container ID is ‘679facd4ee38’, from this list.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3. Examine the container logs</a:t>
            </a:r>
            <a:endParaRPr/>
          </a:p>
          <a:p>
            <a:pPr marL="0" lvl="0" indent="0" algn="l" rtl="0">
              <a:lnSpc>
                <a:spcPct val="100000"/>
              </a:lnSpc>
              <a:spcBef>
                <a:spcPts val="0"/>
              </a:spcBef>
              <a:spcAft>
                <a:spcPts val="0"/>
              </a:spcAft>
              <a:buSzPts val="1400"/>
              <a:buNone/>
            </a:pPr>
            <a:r>
              <a:rPr lang="en-US"/>
              <a:t>To view the logs for the WordPress container, use the command </a:t>
            </a:r>
            <a:r>
              <a:rPr lang="en-US" sz="1561">
                <a:solidFill>
                  <a:schemeClr val="dk1"/>
                </a:solidFill>
                <a:latin typeface="Calibri"/>
                <a:ea typeface="Calibri"/>
                <a:cs typeface="Calibri"/>
                <a:sym typeface="Calibri"/>
              </a:rPr>
              <a:t>‘docker logs [ID]’</a:t>
            </a:r>
            <a:r>
              <a:rPr lang="en-US"/>
              <a:t> where [ID] is the container ID.</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Every Docker container has a folder </a:t>
            </a:r>
            <a:r>
              <a:rPr lang="en-US" b="1"/>
              <a:t>“/var/lib/docker/containers/container-id”</a:t>
            </a:r>
            <a:r>
              <a:rPr lang="en-US"/>
              <a:t> in the host machine, which contains the log file ‘container-id-json.log’. ‘</a:t>
            </a:r>
            <a:r>
              <a:rPr lang="en-US" b="1"/>
              <a:t>json.log</a:t>
            </a:r>
            <a:r>
              <a:rPr lang="en-US"/>
              <a:t>‘ is the default logging setup and it contains all the updates and access details to that container.</a:t>
            </a:r>
            <a:endParaRPr/>
          </a:p>
          <a:p>
            <a:pPr marL="0" lvl="0" indent="0" algn="l" rtl="0">
              <a:lnSpc>
                <a:spcPct val="100000"/>
              </a:lnSpc>
              <a:spcBef>
                <a:spcPts val="0"/>
              </a:spcBef>
              <a:spcAft>
                <a:spcPts val="0"/>
              </a:spcAft>
              <a:buSzPts val="1400"/>
              <a:buNone/>
            </a:pPr>
            <a:r>
              <a:rPr lang="en-US"/>
              <a:t>The contents of this log file are displayed using ‘docker logs’ command. The path to this container log file can be identified using the command ‘</a:t>
            </a:r>
            <a:r>
              <a:rPr lang="en-US" b="1"/>
              <a:t>docker inspect [ID]</a:t>
            </a:r>
            <a:r>
              <a:rPr lang="en-US"/>
              <a:t>‘ where [ID] is the container ID.</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Any information or message that is displayed to the container’s standard output/error will be logged in this json.log file, which can be retrieved using ‘</a:t>
            </a:r>
            <a:r>
              <a:rPr lang="en-US" b="1"/>
              <a:t>docker logs</a:t>
            </a:r>
            <a:r>
              <a:rPr lang="en-US"/>
              <a:t>‘ command.</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b="1"/>
              <a:t>4. Investigate the Docker container logs</a:t>
            </a:r>
            <a:endParaRPr/>
          </a:p>
          <a:p>
            <a:pPr marL="0" lvl="0" indent="0" algn="l" rtl="0">
              <a:lnSpc>
                <a:spcPct val="100000"/>
              </a:lnSpc>
              <a:spcBef>
                <a:spcPts val="0"/>
              </a:spcBef>
              <a:spcAft>
                <a:spcPts val="0"/>
              </a:spcAft>
              <a:buSzPts val="1400"/>
              <a:buNone/>
            </a:pPr>
            <a:r>
              <a:rPr lang="en-US"/>
              <a:t>Memory errors, resource shortages, kernel problems, malicious attempts, attacks, etc. can be detected and investigated with the help of container logs.</a:t>
            </a:r>
            <a:endParaRPr/>
          </a:p>
          <a:p>
            <a:pPr marL="0" lvl="0" indent="0" algn="l" rtl="0">
              <a:lnSpc>
                <a:spcPct val="100000"/>
              </a:lnSpc>
              <a:spcBef>
                <a:spcPts val="0"/>
              </a:spcBef>
              <a:spcAft>
                <a:spcPts val="0"/>
              </a:spcAft>
              <a:buSzPts val="1400"/>
              <a:buNone/>
            </a:pPr>
            <a:r>
              <a:rPr lang="en-US"/>
              <a:t>Certain applications have their own extended log files, which are helpful in identifying and debugging the application related errors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a:t>
            </a:r>
            <a:endParaRPr/>
          </a:p>
          <a:p>
            <a:pPr marL="0" lvl="0" indent="0" algn="l" rtl="0">
              <a:lnSpc>
                <a:spcPct val="100000"/>
              </a:lnSpc>
              <a:spcBef>
                <a:spcPts val="0"/>
              </a:spcBef>
              <a:spcAft>
                <a:spcPts val="0"/>
              </a:spcAft>
              <a:buSzPts val="1400"/>
              <a:buNone/>
            </a:pPr>
            <a:r>
              <a:rPr lang="en-US" b="1"/>
              <a:t>How to access Docker service logs</a:t>
            </a:r>
            <a:endParaRPr/>
          </a:p>
          <a:p>
            <a:pPr marL="0" lvl="0" indent="0" algn="l" rtl="0">
              <a:lnSpc>
                <a:spcPct val="100000"/>
              </a:lnSpc>
              <a:spcBef>
                <a:spcPts val="0"/>
              </a:spcBef>
              <a:spcAft>
                <a:spcPts val="0"/>
              </a:spcAft>
              <a:buSzPts val="1400"/>
              <a:buNone/>
            </a:pPr>
            <a:r>
              <a:rPr lang="en-US"/>
              <a:t>In a Docker host machine, the ‘docker’ service should run fine, for the containers to work. But the Docker service can fail due to human or technical errors that range from memory issues to file errors.</a:t>
            </a:r>
            <a:endParaRPr/>
          </a:p>
          <a:p>
            <a:pPr marL="0" lvl="0" indent="0" algn="l" rtl="0">
              <a:lnSpc>
                <a:spcPct val="100000"/>
              </a:lnSpc>
              <a:spcBef>
                <a:spcPts val="0"/>
              </a:spcBef>
              <a:spcAft>
                <a:spcPts val="0"/>
              </a:spcAft>
              <a:buSzPts val="1400"/>
              <a:buNone/>
            </a:pPr>
            <a:r>
              <a:rPr lang="en-US"/>
              <a:t>Docker service related status updates and errors can be examined using the Docker service logs in the host. If the host machine OS supports ‘systemd’, then the Docker daemon logs can be examined using the command:</a:t>
            </a:r>
            <a:endParaRPr/>
          </a:p>
          <a:p>
            <a:pPr marL="0" lvl="0" indent="0" algn="l" rtl="0">
              <a:lnSpc>
                <a:spcPct val="100000"/>
              </a:lnSpc>
              <a:spcBef>
                <a:spcPts val="0"/>
              </a:spcBef>
              <a:spcAft>
                <a:spcPts val="0"/>
              </a:spcAft>
              <a:buSzPts val="1400"/>
              <a:buNone/>
            </a:pPr>
            <a:r>
              <a:rPr lang="en-US" sz="1561">
                <a:solidFill>
                  <a:schemeClr val="dk1"/>
                </a:solidFill>
                <a:latin typeface="Calibri"/>
                <a:ea typeface="Calibri"/>
                <a:cs typeface="Calibri"/>
                <a:sym typeface="Calibri"/>
              </a:rPr>
              <a:t>journalctl -fu docker.service </a:t>
            </a:r>
            <a:r>
              <a:rPr lang="en-US"/>
              <a:t>‘journald’ is the logging service which comes with systemd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654" name="Google Shape;2654;g77ce959bdb_0_22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77ce959bdb_0_2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77ce959bdb_0_22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log location on different operating systems</a:t>
            </a:r>
            <a:endParaRPr/>
          </a:p>
          <a:p>
            <a:pPr marL="0" lvl="0" indent="0" algn="l" rtl="0">
              <a:lnSpc>
                <a:spcPct val="100000"/>
              </a:lnSpc>
              <a:spcBef>
                <a:spcPts val="0"/>
              </a:spcBef>
              <a:spcAft>
                <a:spcPts val="0"/>
              </a:spcAft>
              <a:buSzPts val="1400"/>
              <a:buNone/>
            </a:pPr>
            <a:r>
              <a:rPr lang="en-US" b="1"/>
              <a:t>Refer link: </a:t>
            </a:r>
            <a:endParaRPr/>
          </a:p>
          <a:p>
            <a:pPr marL="0" lvl="0" indent="0" algn="l" rtl="0">
              <a:lnSpc>
                <a:spcPct val="100000"/>
              </a:lnSpc>
              <a:spcBef>
                <a:spcPts val="0"/>
              </a:spcBef>
              <a:spcAft>
                <a:spcPts val="0"/>
              </a:spcAft>
              <a:buSzPts val="1400"/>
              <a:buNone/>
            </a:pPr>
            <a:r>
              <a:rPr lang="en-US" b="1"/>
              <a:t>https://bobcares.com/blog/docker-container-logs/</a:t>
            </a:r>
            <a:endParaRPr/>
          </a:p>
          <a:p>
            <a:pPr marL="0" lvl="0" indent="0" algn="l" rtl="0">
              <a:lnSpc>
                <a:spcPct val="100000"/>
              </a:lnSpc>
              <a:spcBef>
                <a:spcPts val="0"/>
              </a:spcBef>
              <a:spcAft>
                <a:spcPts val="0"/>
              </a:spcAft>
              <a:buSzPts val="1400"/>
              <a:buNone/>
            </a:pPr>
            <a:r>
              <a:rPr lang="en-US" b="1"/>
              <a:t>https://bobcares.com/blog/docker-container-logs/2/</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First, cover accessing the container logs </a:t>
            </a:r>
            <a:endParaRPr/>
          </a:p>
          <a:p>
            <a:pPr marL="0" lvl="0" indent="0" algn="l" rtl="0">
              <a:lnSpc>
                <a:spcPct val="100000"/>
              </a:lnSpc>
              <a:spcBef>
                <a:spcPts val="0"/>
              </a:spcBef>
              <a:spcAft>
                <a:spcPts val="0"/>
              </a:spcAft>
              <a:buSzPts val="1400"/>
              <a:buNone/>
            </a:pPr>
            <a:r>
              <a:rPr lang="en-US" b="1"/>
              <a:t>Second, cover the location where the logs are stored</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How to access Docker container logs</a:t>
            </a:r>
            <a:endParaRPr/>
          </a:p>
          <a:p>
            <a:pPr marL="0" lvl="0" indent="0" algn="l" rtl="0">
              <a:lnSpc>
                <a:spcPct val="100000"/>
              </a:lnSpc>
              <a:spcBef>
                <a:spcPts val="0"/>
              </a:spcBef>
              <a:spcAft>
                <a:spcPts val="0"/>
              </a:spcAft>
              <a:buSzPts val="1400"/>
              <a:buNone/>
            </a:pPr>
            <a:r>
              <a:rPr lang="en-US"/>
              <a:t>To investigate the issues related to a Docker container, the container logs are useful. The logs associated with each container can be reviewed using these simple steps:</a:t>
            </a:r>
            <a:endParaRPr/>
          </a:p>
          <a:p>
            <a:pPr marL="0" lvl="0" indent="0" algn="l" rtl="0">
              <a:lnSpc>
                <a:spcPct val="100000"/>
              </a:lnSpc>
              <a:spcBef>
                <a:spcPts val="0"/>
              </a:spcBef>
              <a:spcAft>
                <a:spcPts val="0"/>
              </a:spcAft>
              <a:buSzPts val="1400"/>
              <a:buNone/>
            </a:pPr>
            <a:r>
              <a:rPr lang="en-US" b="1"/>
              <a:t>1. Connect to the Docker machine</a:t>
            </a:r>
            <a:endParaRPr/>
          </a:p>
          <a:p>
            <a:pPr marL="0" lvl="0" indent="0" algn="l" rtl="0">
              <a:lnSpc>
                <a:spcPct val="100000"/>
              </a:lnSpc>
              <a:spcBef>
                <a:spcPts val="0"/>
              </a:spcBef>
              <a:spcAft>
                <a:spcPts val="0"/>
              </a:spcAft>
              <a:buSzPts val="1400"/>
              <a:buNone/>
            </a:pPr>
            <a:r>
              <a:rPr lang="en-US"/>
              <a:t>Access the host machine in which the Docker containers are hosted, from the shell. You can use the ‘ssh’ tool from the command line interface to do that.</a:t>
            </a:r>
            <a:endParaRPr/>
          </a:p>
          <a:p>
            <a:pPr marL="0" lvl="0" indent="0" algn="l" rtl="0">
              <a:lnSpc>
                <a:spcPct val="100000"/>
              </a:lnSpc>
              <a:spcBef>
                <a:spcPts val="0"/>
              </a:spcBef>
              <a:spcAft>
                <a:spcPts val="0"/>
              </a:spcAft>
              <a:buSzPts val="1400"/>
              <a:buNone/>
            </a:pPr>
            <a:r>
              <a:rPr lang="en-US" b="1"/>
              <a:t>2. Identify the container ID</a:t>
            </a:r>
            <a:endParaRPr/>
          </a:p>
          <a:p>
            <a:pPr marL="0" lvl="0" indent="0" algn="l" rtl="0">
              <a:lnSpc>
                <a:spcPct val="100000"/>
              </a:lnSpc>
              <a:spcBef>
                <a:spcPts val="0"/>
              </a:spcBef>
              <a:spcAft>
                <a:spcPts val="0"/>
              </a:spcAft>
              <a:buSzPts val="1400"/>
              <a:buNone/>
            </a:pPr>
            <a:r>
              <a:rPr lang="en-US"/>
              <a:t>First we need to identify the container for which the logs are to be checked. You can list the whole containers in the machine using </a:t>
            </a:r>
            <a:r>
              <a:rPr lang="en-US" sz="1561">
                <a:solidFill>
                  <a:schemeClr val="dk1"/>
                </a:solidFill>
                <a:latin typeface="Calibri"/>
                <a:ea typeface="Calibri"/>
                <a:cs typeface="Calibri"/>
                <a:sym typeface="Calibri"/>
              </a:rPr>
              <a:t>‘docker ps’</a:t>
            </a:r>
            <a:r>
              <a:rPr lang="en-US"/>
              <a:t> command.</a:t>
            </a:r>
            <a:endParaRPr/>
          </a:p>
          <a:p>
            <a:pPr marL="0" lvl="0" indent="0" algn="l" rtl="0">
              <a:lnSpc>
                <a:spcPct val="100000"/>
              </a:lnSpc>
              <a:spcBef>
                <a:spcPts val="0"/>
              </a:spcBef>
              <a:spcAft>
                <a:spcPts val="0"/>
              </a:spcAft>
              <a:buSzPts val="1400"/>
              <a:buNone/>
            </a:pPr>
            <a:r>
              <a:rPr lang="en-US"/>
              <a:t>Choose the container ID of the one you need to check, from the list. The container ID associated with the application name (eg: WordPress), can be looked upon easily in this list.</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Suppose we need to examine the logs for the WordPress container. We can see that the container ID is ‘679facd4ee38’, from this list.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3. Examine the container logs</a:t>
            </a:r>
            <a:endParaRPr/>
          </a:p>
          <a:p>
            <a:pPr marL="0" lvl="0" indent="0" algn="l" rtl="0">
              <a:lnSpc>
                <a:spcPct val="100000"/>
              </a:lnSpc>
              <a:spcBef>
                <a:spcPts val="0"/>
              </a:spcBef>
              <a:spcAft>
                <a:spcPts val="0"/>
              </a:spcAft>
              <a:buSzPts val="1400"/>
              <a:buNone/>
            </a:pPr>
            <a:r>
              <a:rPr lang="en-US"/>
              <a:t>To view the logs for the WordPress container, use the command </a:t>
            </a:r>
            <a:r>
              <a:rPr lang="en-US" sz="1561">
                <a:solidFill>
                  <a:schemeClr val="dk1"/>
                </a:solidFill>
                <a:latin typeface="Calibri"/>
                <a:ea typeface="Calibri"/>
                <a:cs typeface="Calibri"/>
                <a:sym typeface="Calibri"/>
              </a:rPr>
              <a:t>‘docker logs [ID]’</a:t>
            </a:r>
            <a:r>
              <a:rPr lang="en-US"/>
              <a:t> where [ID] is the container ID.</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Every Docker container has a folder </a:t>
            </a:r>
            <a:r>
              <a:rPr lang="en-US" b="1"/>
              <a:t>“/var/lib/docker/containers/container-id”</a:t>
            </a:r>
            <a:r>
              <a:rPr lang="en-US"/>
              <a:t> in the host machine, which contains the log file ‘container-id-json.log’. ‘</a:t>
            </a:r>
            <a:r>
              <a:rPr lang="en-US" b="1"/>
              <a:t>json.log</a:t>
            </a:r>
            <a:r>
              <a:rPr lang="en-US"/>
              <a:t>‘ is the default logging setup and it contains all the updates and access details to that container.</a:t>
            </a:r>
            <a:endParaRPr/>
          </a:p>
          <a:p>
            <a:pPr marL="0" lvl="0" indent="0" algn="l" rtl="0">
              <a:lnSpc>
                <a:spcPct val="100000"/>
              </a:lnSpc>
              <a:spcBef>
                <a:spcPts val="0"/>
              </a:spcBef>
              <a:spcAft>
                <a:spcPts val="0"/>
              </a:spcAft>
              <a:buSzPts val="1400"/>
              <a:buNone/>
            </a:pPr>
            <a:r>
              <a:rPr lang="en-US"/>
              <a:t>The contents of this log file are displayed using ‘docker logs’ command. The path to this container log file can be identified using the command ‘</a:t>
            </a:r>
            <a:r>
              <a:rPr lang="en-US" b="1"/>
              <a:t>docker inspect [ID]</a:t>
            </a:r>
            <a:r>
              <a:rPr lang="en-US"/>
              <a:t>‘ where [ID] is the container ID.</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Any information or message that is displayed to the container’s standard output/error will be logged in this json.log file, which can be retrieved using ‘</a:t>
            </a:r>
            <a:r>
              <a:rPr lang="en-US" b="1"/>
              <a:t>docker logs</a:t>
            </a:r>
            <a:r>
              <a:rPr lang="en-US"/>
              <a:t>‘ command.</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b="1"/>
              <a:t>4. Investigate the Docker container logs</a:t>
            </a:r>
            <a:endParaRPr/>
          </a:p>
          <a:p>
            <a:pPr marL="0" lvl="0" indent="0" algn="l" rtl="0">
              <a:lnSpc>
                <a:spcPct val="100000"/>
              </a:lnSpc>
              <a:spcBef>
                <a:spcPts val="0"/>
              </a:spcBef>
              <a:spcAft>
                <a:spcPts val="0"/>
              </a:spcAft>
              <a:buSzPts val="1400"/>
              <a:buNone/>
            </a:pPr>
            <a:r>
              <a:rPr lang="en-US"/>
              <a:t>Memory errors, resource shortages, kernel problems, malicious attempts, attacks, etc. can be detected and investigated with the help of container logs.</a:t>
            </a:r>
            <a:endParaRPr/>
          </a:p>
          <a:p>
            <a:pPr marL="0" lvl="0" indent="0" algn="l" rtl="0">
              <a:lnSpc>
                <a:spcPct val="100000"/>
              </a:lnSpc>
              <a:spcBef>
                <a:spcPts val="0"/>
              </a:spcBef>
              <a:spcAft>
                <a:spcPts val="0"/>
              </a:spcAft>
              <a:buSzPts val="1400"/>
              <a:buNone/>
            </a:pPr>
            <a:r>
              <a:rPr lang="en-US"/>
              <a:t>Certain applications have their own extended log files, which are helpful in identifying and debugging the application related errors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a:t>
            </a:r>
            <a:endParaRPr/>
          </a:p>
          <a:p>
            <a:pPr marL="0" lvl="0" indent="0" algn="l" rtl="0">
              <a:lnSpc>
                <a:spcPct val="100000"/>
              </a:lnSpc>
              <a:spcBef>
                <a:spcPts val="0"/>
              </a:spcBef>
              <a:spcAft>
                <a:spcPts val="0"/>
              </a:spcAft>
              <a:buSzPts val="1400"/>
              <a:buNone/>
            </a:pPr>
            <a:r>
              <a:rPr lang="en-US" b="1"/>
              <a:t>How to access Docker service logs</a:t>
            </a:r>
            <a:endParaRPr/>
          </a:p>
          <a:p>
            <a:pPr marL="0" lvl="0" indent="0" algn="l" rtl="0">
              <a:lnSpc>
                <a:spcPct val="100000"/>
              </a:lnSpc>
              <a:spcBef>
                <a:spcPts val="0"/>
              </a:spcBef>
              <a:spcAft>
                <a:spcPts val="0"/>
              </a:spcAft>
              <a:buSzPts val="1400"/>
              <a:buNone/>
            </a:pPr>
            <a:r>
              <a:rPr lang="en-US"/>
              <a:t>In a Docker host machine, the ‘docker’ service should run fine, for the containers to work. But the Docker service can fail due to human or technical errors that range from memory issues to file errors.</a:t>
            </a:r>
            <a:endParaRPr/>
          </a:p>
          <a:p>
            <a:pPr marL="0" lvl="0" indent="0" algn="l" rtl="0">
              <a:lnSpc>
                <a:spcPct val="100000"/>
              </a:lnSpc>
              <a:spcBef>
                <a:spcPts val="0"/>
              </a:spcBef>
              <a:spcAft>
                <a:spcPts val="0"/>
              </a:spcAft>
              <a:buSzPts val="1400"/>
              <a:buNone/>
            </a:pPr>
            <a:r>
              <a:rPr lang="en-US"/>
              <a:t>Docker service related status updates and errors can be examined using the Docker service logs in the host. If the host machine OS supports ‘systemd’, then the Docker daemon logs can be examined using the command:</a:t>
            </a:r>
            <a:endParaRPr/>
          </a:p>
          <a:p>
            <a:pPr marL="0" lvl="0" indent="0" algn="l" rtl="0">
              <a:lnSpc>
                <a:spcPct val="100000"/>
              </a:lnSpc>
              <a:spcBef>
                <a:spcPts val="0"/>
              </a:spcBef>
              <a:spcAft>
                <a:spcPts val="0"/>
              </a:spcAft>
              <a:buSzPts val="1400"/>
              <a:buNone/>
            </a:pPr>
            <a:r>
              <a:rPr lang="en-US" sz="1561">
                <a:solidFill>
                  <a:schemeClr val="dk1"/>
                </a:solidFill>
                <a:latin typeface="Calibri"/>
                <a:ea typeface="Calibri"/>
                <a:cs typeface="Calibri"/>
                <a:sym typeface="Calibri"/>
              </a:rPr>
              <a:t>journalctl -fu docker.service </a:t>
            </a:r>
            <a:r>
              <a:rPr lang="en-US"/>
              <a:t>‘journald’ is the logging service which comes with systemd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663" name="Google Shape;2663;g77ce959bdb_0_22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slide using the instructions written below: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you deploy the service to the swarm, the swarm manager accepts your service definition as the desired state for the service. Then it schedules the service on nodes in the swarm as one or more replica tasks. The tasks run independently of each other on nodes in the swarm.</a:t>
            </a:r>
            <a:endParaRPr/>
          </a:p>
          <a:p>
            <a:pPr marL="0" lvl="0" indent="0" algn="l" rtl="0">
              <a:lnSpc>
                <a:spcPct val="100000"/>
              </a:lnSpc>
              <a:spcBef>
                <a:spcPts val="0"/>
              </a:spcBef>
              <a:spcAft>
                <a:spcPts val="0"/>
              </a:spcAft>
              <a:buSzPts val="1400"/>
              <a:buNone/>
            </a:pPr>
            <a:r>
              <a:rPr lang="en-US"/>
              <a:t>For example, imagine you want to load balance between three instances of an HTTP listener. The diagram below shows an HTTP listener service with three replicas. Each of the three instances of the listener is a task in the swarm.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container is an isolated process. In the swarm mode model, each task invokes exactly one container. A task is analogous to a “slot” where the scheduler places a container. Once the container is live, the scheduler recognizes that the task is in a running state. If the container fails health checks or terminates, the task terminates.</a:t>
            </a:r>
            <a:endParaRPr/>
          </a:p>
        </p:txBody>
      </p:sp>
      <p:sp>
        <p:nvSpPr>
          <p:cNvPr id="971" name="Google Shape;97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g77ce959bdb_0_2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1" name="Google Shape;2671;g77ce959bdb_0_22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troubleshooting services</a:t>
            </a:r>
            <a:endParaRPr/>
          </a:p>
        </p:txBody>
      </p:sp>
      <p:sp>
        <p:nvSpPr>
          <p:cNvPr id="2672" name="Google Shape;2672;g77ce959bdb_0_22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77ce959bdb_0_26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2" name="Google Shape;2682;g77ce959bdb_0_26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swarm debugging</a:t>
            </a:r>
            <a:endParaRPr/>
          </a:p>
        </p:txBody>
      </p:sp>
      <p:sp>
        <p:nvSpPr>
          <p:cNvPr id="2683" name="Google Shape;2683;g77ce959bdb_0_26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77ce959bdb_0_49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3" name="Google Shape;2693;g77ce959bdb_0_49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77ce959bdb_0_40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Moved from lesson 8</a:t>
            </a:r>
            <a:endParaRPr/>
          </a:p>
        </p:txBody>
      </p:sp>
      <p:sp>
        <p:nvSpPr>
          <p:cNvPr id="2699" name="Google Shape;2699;g77ce959bdb_0_40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2"/>
        <p:cNvGrpSpPr/>
        <p:nvPr/>
      </p:nvGrpSpPr>
      <p:grpSpPr>
        <a:xfrm>
          <a:off x="0" y="0"/>
          <a:ext cx="0" cy="0"/>
          <a:chOff x="0" y="0"/>
          <a:chExt cx="0" cy="0"/>
        </a:xfrm>
      </p:grpSpPr>
      <p:sp>
        <p:nvSpPr>
          <p:cNvPr id="2703" name="Google Shape;2703;g77ce959bdb_0_4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logging drivers</a:t>
            </a:r>
            <a:endParaRPr/>
          </a:p>
        </p:txBody>
      </p:sp>
      <p:sp>
        <p:nvSpPr>
          <p:cNvPr id="2704" name="Google Shape;2704;g77ce959bdb_0_4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77ce959bdb_0_40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how to configure log drivers</a:t>
            </a:r>
            <a:endParaRPr/>
          </a:p>
        </p:txBody>
      </p:sp>
      <p:sp>
        <p:nvSpPr>
          <p:cNvPr id="2713" name="Google Shape;2713;g77ce959bdb_0_40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77ce959bdb_0_40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how to configure log drivers</a:t>
            </a:r>
            <a:endParaRPr b="1"/>
          </a:p>
          <a:p>
            <a:pPr marL="0" lvl="0" indent="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Note</a:t>
            </a:r>
            <a:r>
              <a:rPr lang="en-US" sz="1561" b="0" i="0" u="none" strike="noStrike" cap="none">
                <a:solidFill>
                  <a:schemeClr val="dk1"/>
                </a:solidFill>
                <a:latin typeface="Calibri"/>
                <a:ea typeface="Calibri"/>
                <a:cs typeface="Calibri"/>
                <a:sym typeface="Calibri"/>
              </a:rPr>
              <a:t>: </a:t>
            </a:r>
            <a:r>
              <a:rPr lang="en-US"/>
              <a:t>log-opts</a:t>
            </a:r>
            <a:r>
              <a:rPr lang="en-US" sz="1561" b="0" i="0" u="none" strike="noStrike" cap="none">
                <a:solidFill>
                  <a:schemeClr val="dk1"/>
                </a:solidFill>
                <a:latin typeface="Calibri"/>
                <a:ea typeface="Calibri"/>
                <a:cs typeface="Calibri"/>
                <a:sym typeface="Calibri"/>
              </a:rPr>
              <a:t> configuration options in the </a:t>
            </a:r>
            <a:r>
              <a:rPr lang="en-US"/>
              <a:t>daemon.json</a:t>
            </a:r>
            <a:r>
              <a:rPr lang="en-US" sz="1561" b="0" i="0" u="none" strike="noStrike" cap="none">
                <a:solidFill>
                  <a:schemeClr val="dk1"/>
                </a:solidFill>
                <a:latin typeface="Calibri"/>
                <a:ea typeface="Calibri"/>
                <a:cs typeface="Calibri"/>
                <a:sym typeface="Calibri"/>
              </a:rPr>
              <a:t> configuration file must be provided as strings. Boolean and numeric values (such as the value for </a:t>
            </a:r>
            <a:r>
              <a:rPr lang="en-US"/>
              <a:t>max-file</a:t>
            </a:r>
            <a:r>
              <a:rPr lang="en-US" sz="1561" b="0" i="0" u="none" strike="noStrike" cap="none">
                <a:solidFill>
                  <a:schemeClr val="dk1"/>
                </a:solidFill>
                <a:latin typeface="Calibri"/>
                <a:ea typeface="Calibri"/>
                <a:cs typeface="Calibri"/>
                <a:sym typeface="Calibri"/>
              </a:rPr>
              <a:t> in the example above) must therefore be enclosed in quotes (</a:t>
            </a:r>
            <a:r>
              <a:rPr lang="en-US"/>
              <a:t>"</a:t>
            </a:r>
            <a:r>
              <a:rPr lang="en-US" sz="1561" b="0" i="0" u="none" strike="noStrike" cap="none">
                <a:solidFill>
                  <a:schemeClr val="dk1"/>
                </a:solidFill>
                <a:latin typeface="Calibri"/>
                <a:ea typeface="Calibri"/>
                <a:cs typeface="Calibri"/>
                <a:sym typeface="Calibri"/>
              </a:rPr>
              <a:t>).</a:t>
            </a:r>
            <a:endParaRPr/>
          </a:p>
        </p:txBody>
      </p:sp>
      <p:sp>
        <p:nvSpPr>
          <p:cNvPr id="2723" name="Google Shape;2723;g77ce959bdb_0_40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g77ce959bdb_0_40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how to configure log drivers</a:t>
            </a:r>
            <a:endParaRPr/>
          </a:p>
          <a:p>
            <a:pPr marL="0" lvl="0" indent="0" algn="l" rtl="0">
              <a:lnSpc>
                <a:spcPct val="100000"/>
              </a:lnSpc>
              <a:spcBef>
                <a:spcPts val="0"/>
              </a:spcBef>
              <a:spcAft>
                <a:spcPts val="0"/>
              </a:spcAft>
              <a:buSzPts val="1400"/>
              <a:buNone/>
            </a:pPr>
            <a:endParaRPr/>
          </a:p>
        </p:txBody>
      </p:sp>
      <p:sp>
        <p:nvSpPr>
          <p:cNvPr id="2733" name="Google Shape;2733;g77ce959bdb_0_40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77ce959bdb_0_40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how to configure log drivers</a:t>
            </a:r>
            <a:endParaRPr/>
          </a:p>
          <a:p>
            <a:pPr marL="0" lvl="0" indent="0" algn="l" rtl="0">
              <a:lnSpc>
                <a:spcPct val="100000"/>
              </a:lnSpc>
              <a:spcBef>
                <a:spcPts val="0"/>
              </a:spcBef>
              <a:spcAft>
                <a:spcPts val="0"/>
              </a:spcAft>
              <a:buSzPts val="1400"/>
              <a:buNone/>
            </a:pPr>
            <a:endParaRPr/>
          </a:p>
        </p:txBody>
      </p:sp>
      <p:sp>
        <p:nvSpPr>
          <p:cNvPr id="2743" name="Google Shape;2743;g77ce959bdb_0_40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77ce959bdb_0_40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how to configure log drivers</a:t>
            </a:r>
            <a:endParaRPr/>
          </a:p>
          <a:p>
            <a:pPr marL="0" lvl="0" indent="0" algn="l" rtl="0">
              <a:lnSpc>
                <a:spcPct val="100000"/>
              </a:lnSpc>
              <a:spcBef>
                <a:spcPts val="0"/>
              </a:spcBef>
              <a:spcAft>
                <a:spcPts val="0"/>
              </a:spcAft>
              <a:buSzPts val="1400"/>
              <a:buNone/>
            </a:pPr>
            <a:endParaRPr/>
          </a:p>
        </p:txBody>
      </p:sp>
      <p:sp>
        <p:nvSpPr>
          <p:cNvPr id="2753" name="Google Shape;2753;g77ce959bdb_0_40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6bb1d49c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Cluster management and orchestration: swarm</a:t>
            </a:r>
            <a:endParaRPr/>
          </a:p>
        </p:txBody>
      </p:sp>
      <p:sp>
        <p:nvSpPr>
          <p:cNvPr id="979" name="Google Shape;979;g6bb1d49c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g77ce959bdb_0_4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how to configure log drivers</a:t>
            </a:r>
            <a:endParaRPr/>
          </a:p>
          <a:p>
            <a:pPr marL="0" lvl="0" indent="0" algn="l" rtl="0">
              <a:lnSpc>
                <a:spcPct val="100000"/>
              </a:lnSpc>
              <a:spcBef>
                <a:spcPts val="0"/>
              </a:spcBef>
              <a:spcAft>
                <a:spcPts val="0"/>
              </a:spcAft>
              <a:buSzPts val="1400"/>
              <a:buNone/>
            </a:pPr>
            <a:endParaRPr/>
          </a:p>
        </p:txBody>
      </p:sp>
      <p:sp>
        <p:nvSpPr>
          <p:cNvPr id="2763" name="Google Shape;2763;g77ce959bdb_0_4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0"/>
        <p:cNvGrpSpPr/>
        <p:nvPr/>
      </p:nvGrpSpPr>
      <p:grpSpPr>
        <a:xfrm>
          <a:off x="0" y="0"/>
          <a:ext cx="0" cy="0"/>
          <a:chOff x="0" y="0"/>
          <a:chExt cx="0" cy="0"/>
        </a:xfrm>
      </p:grpSpPr>
      <p:sp>
        <p:nvSpPr>
          <p:cNvPr id="2771" name="Google Shape;2771;g77ce959bdb_0_4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2" name="Google Shape;2772;g77ce959bdb_0_4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points to configure log drivers</a:t>
            </a:r>
            <a:endParaRPr/>
          </a:p>
          <a:p>
            <a:pPr marL="0" lvl="0" indent="0" algn="l" rtl="0">
              <a:lnSpc>
                <a:spcPct val="100000"/>
              </a:lnSpc>
              <a:spcBef>
                <a:spcPts val="0"/>
              </a:spcBef>
              <a:spcAft>
                <a:spcPts val="0"/>
              </a:spcAft>
              <a:buSzPts val="1400"/>
              <a:buNone/>
            </a:pPr>
            <a:endParaRPr/>
          </a:p>
        </p:txBody>
      </p:sp>
      <p:sp>
        <p:nvSpPr>
          <p:cNvPr id="2773" name="Google Shape;2773;g77ce959bdb_0_4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77ce959bdb_0_4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0" name="Google Shape;2780;g77ce959bdb_0_4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points to configure log drivers</a:t>
            </a:r>
            <a:endParaRPr/>
          </a:p>
        </p:txBody>
      </p:sp>
      <p:sp>
        <p:nvSpPr>
          <p:cNvPr id="2781" name="Google Shape;2781;g77ce959bdb_0_4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162</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77ce959bdb_0_4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8" name="Google Shape;2788;g77ce959bdb_0_4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9" name="Google Shape;2789;g77ce959bdb_0_4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163</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3"/>
        <p:cNvGrpSpPr/>
        <p:nvPr/>
      </p:nvGrpSpPr>
      <p:grpSpPr>
        <a:xfrm>
          <a:off x="0" y="0"/>
          <a:ext cx="0" cy="0"/>
          <a:chOff x="0" y="0"/>
          <a:chExt cx="0" cy="0"/>
        </a:xfrm>
      </p:grpSpPr>
      <p:sp>
        <p:nvSpPr>
          <p:cNvPr id="2794" name="Google Shape;2794;g77ce959bdb_0_46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5" name="Google Shape;2795;g77ce959bdb_0_46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77ce959bdb_0_46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0" name="Google Shape;2800;g77ce959bdb_0_46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networking issues</a:t>
            </a:r>
            <a:endParaRPr/>
          </a:p>
        </p:txBody>
      </p:sp>
      <p:sp>
        <p:nvSpPr>
          <p:cNvPr id="2801" name="Google Shape;2801;g77ce959bdb_0_46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165</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77ce959bdb_0_46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8" name="Google Shape;2818;g77ce959bdb_0_46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t>Explain network debugging</a:t>
            </a:r>
            <a:endParaRPr/>
          </a:p>
          <a:p>
            <a:pPr marL="45720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The power of using a troubleshooting container like netshoot is that the network troubleshooting tools are portable. The netshoot container can be attached to any network, can be placed in the host network namespace, or in another container's network namespace to inspect any viewpoint of the host network.</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It containers the following tools and more:</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iperf</a:t>
            </a:r>
            <a:endParaRPr sz="1561"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tcpdump</a:t>
            </a:r>
            <a:endParaRPr sz="1561"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netstat</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iftop</a:t>
            </a:r>
            <a:endParaRPr sz="1561"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drill</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util-linux(nsenter)</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curl</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nmap</a:t>
            </a:r>
            <a:endParaRPr sz="1561"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
        <p:nvSpPr>
          <p:cNvPr id="2819" name="Google Shape;2819;g77ce959bdb_0_46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166</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77ce959bdb_0_4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9" name="Google Shape;2829;g77ce959bdb_0_46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Explain the troubleshooting using netshoot</a:t>
            </a:r>
            <a:endParaRPr/>
          </a:p>
          <a:p>
            <a:pPr marL="457200" marR="0" lvl="0" indent="-22860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Container's Network Namespace:</a:t>
            </a:r>
            <a:r>
              <a:rPr lang="en-US" sz="1561" b="0" i="0" u="none" strike="noStrike" cap="none">
                <a:solidFill>
                  <a:schemeClr val="dk1"/>
                </a:solidFill>
                <a:latin typeface="Calibri"/>
                <a:ea typeface="Calibri"/>
                <a:cs typeface="Calibri"/>
                <a:sym typeface="Calibri"/>
              </a:rPr>
              <a:t> If you're having networking issues with your application's container, you can launch netshoot with that container's network namespace like this :</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 docker run -it --net container:&lt;container_name&gt; nicolaka/netshoot</a:t>
            </a:r>
            <a:endParaRPr sz="1561" b="0" i="0" u="none" strike="noStrike" cap="none">
              <a:solidFill>
                <a:schemeClr val="dk1"/>
              </a:solidFill>
              <a:latin typeface="Calibri"/>
              <a:ea typeface="Calibri"/>
              <a:cs typeface="Calibri"/>
              <a:sym typeface="Calibri"/>
            </a:endParaRPr>
          </a:p>
        </p:txBody>
      </p:sp>
      <p:sp>
        <p:nvSpPr>
          <p:cNvPr id="2830" name="Google Shape;2830;g77ce959bdb_0_46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167</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77ce959bdb_0_46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1" name="Google Shape;2841;g77ce959bdb_0_46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Explain the troubleshooting using netshoot</a:t>
            </a:r>
            <a:endParaRPr b="1"/>
          </a:p>
          <a:p>
            <a:pPr marL="457200" marR="0" lvl="0" indent="-22860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Host's Network Namespace:</a:t>
            </a:r>
            <a:r>
              <a:rPr lang="en-US" sz="1561" b="0" i="0" u="none" strike="noStrike" cap="none">
                <a:solidFill>
                  <a:schemeClr val="dk1"/>
                </a:solidFill>
                <a:latin typeface="Calibri"/>
                <a:ea typeface="Calibri"/>
                <a:cs typeface="Calibri"/>
                <a:sym typeface="Calibri"/>
              </a:rPr>
              <a:t> If you think the networking issue is on the host itself, you can launch netshoot with that host's network namespace. This is how:</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 docker run -it --net host nicolaka/netshoot</a:t>
            </a:r>
            <a:endParaRPr sz="1561" b="0" i="0" u="none" strike="noStrike" cap="none">
              <a:solidFill>
                <a:schemeClr val="dk1"/>
              </a:solidFill>
              <a:latin typeface="Calibri"/>
              <a:ea typeface="Calibri"/>
              <a:cs typeface="Calibri"/>
              <a:sym typeface="Calibri"/>
            </a:endParaRPr>
          </a:p>
        </p:txBody>
      </p:sp>
      <p:sp>
        <p:nvSpPr>
          <p:cNvPr id="2842" name="Google Shape;2842;g77ce959bdb_0_46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168</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77ce959bdb_0_46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3" name="Google Shape;2853;g77ce959bdb_0_46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Explain the troubleshooting using netshoot</a:t>
            </a:r>
            <a:endParaRPr b="1"/>
          </a:p>
          <a:p>
            <a:pPr marL="457200" marR="0" lvl="0" indent="-22860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Network's Network Namespace:</a:t>
            </a:r>
            <a:r>
              <a:rPr lang="en-US" sz="1561" b="0" i="0" u="none" strike="noStrike" cap="none">
                <a:solidFill>
                  <a:schemeClr val="dk1"/>
                </a:solidFill>
                <a:latin typeface="Calibri"/>
                <a:ea typeface="Calibri"/>
                <a:cs typeface="Calibri"/>
                <a:sym typeface="Calibri"/>
              </a:rPr>
              <a:t> If you want to troubleshoot a Docker network, you can enter the network's namespace using nsenter. This is explained in the nsenter section below.</a:t>
            </a:r>
            <a:endParaRPr/>
          </a:p>
          <a:p>
            <a:pPr marL="457200" marR="0" lvl="0" indent="-22860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Need to enter the </a:t>
            </a:r>
            <a:r>
              <a:rPr lang="en-US"/>
              <a:t>namespace</a:t>
            </a:r>
            <a:r>
              <a:rPr lang="en-US" sz="1561" b="0" i="0" u="none" strike="noStrike" cap="none">
                <a:solidFill>
                  <a:schemeClr val="dk1"/>
                </a:solidFill>
                <a:latin typeface="Calibri"/>
                <a:ea typeface="Calibri"/>
                <a:cs typeface="Calibri"/>
                <a:sym typeface="Calibri"/>
              </a:rPr>
              <a:t> of the network </a:t>
            </a:r>
            <a:r>
              <a:rPr lang="en-US" sz="1561" b="0" i="1" u="none" strike="noStrike" cap="none">
                <a:solidFill>
                  <a:schemeClr val="dk1"/>
                </a:solidFill>
                <a:latin typeface="Calibri"/>
                <a:ea typeface="Calibri"/>
                <a:cs typeface="Calibri"/>
                <a:sym typeface="Calibri"/>
              </a:rPr>
              <a:t>itself</a:t>
            </a:r>
            <a:r>
              <a:rPr lang="en-US" sz="1561" b="0" i="0" u="none" strike="noStrike" cap="none">
                <a:solidFill>
                  <a:schemeClr val="dk1"/>
                </a:solidFill>
                <a:latin typeface="Calibri"/>
                <a:ea typeface="Calibri"/>
                <a:cs typeface="Calibri"/>
                <a:sym typeface="Calibri"/>
              </a:rPr>
              <a:t>. </a:t>
            </a:r>
            <a:r>
              <a:rPr lang="en-US"/>
              <a:t>nsenter</a:t>
            </a:r>
            <a:r>
              <a:rPr lang="en-US" sz="1561" b="0" i="0" u="none" strike="noStrike" cap="none">
                <a:solidFill>
                  <a:schemeClr val="dk1"/>
                </a:solidFill>
                <a:latin typeface="Calibri"/>
                <a:ea typeface="Calibri"/>
                <a:cs typeface="Calibri"/>
                <a:sym typeface="Calibri"/>
              </a:rPr>
              <a:t> allows you to do that</a:t>
            </a:r>
            <a:endParaRPr/>
          </a:p>
        </p:txBody>
      </p:sp>
      <p:sp>
        <p:nvSpPr>
          <p:cNvPr id="2854" name="Google Shape;2854;g77ce959bdb_0_46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6bb1d49c5b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g6bb1d49c5b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slide using the instructions written below:</a:t>
            </a: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1200"/>
              <a:buFont typeface="Open Sans"/>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1200"/>
              <a:buFont typeface="Open Sans"/>
              <a:buNone/>
            </a:pPr>
            <a:r>
              <a:rPr lang="en-US" sz="1200">
                <a:solidFill>
                  <a:srgbClr val="3F3F3F"/>
                </a:solidFill>
                <a:latin typeface="Open Sans"/>
                <a:ea typeface="Open Sans"/>
                <a:cs typeface="Open Sans"/>
                <a:sym typeface="Open Sans"/>
              </a:rPr>
              <a:t>A swarm is a cluster of one or more Docker Engines running in swarm mode.</a:t>
            </a: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1200"/>
              <a:buFont typeface="Open Sans"/>
              <a:buNone/>
            </a:pPr>
            <a:r>
              <a:rPr lang="en-US" sz="1200">
                <a:solidFill>
                  <a:srgbClr val="3F3F3F"/>
                </a:solidFill>
                <a:latin typeface="Open Sans"/>
                <a:ea typeface="Open Sans"/>
                <a:cs typeface="Open Sans"/>
                <a:sym typeface="Open Sans"/>
              </a:rPr>
              <a:t>Host is a physical computer system on which docker engines are </a:t>
            </a:r>
            <a:endParaRPr/>
          </a:p>
          <a:p>
            <a:pPr marL="0" marR="0" lvl="0" indent="0" algn="l" rtl="0">
              <a:lnSpc>
                <a:spcPct val="100000"/>
              </a:lnSpc>
              <a:spcBef>
                <a:spcPts val="0"/>
              </a:spcBef>
              <a:spcAft>
                <a:spcPts val="0"/>
              </a:spcAft>
              <a:buClr>
                <a:srgbClr val="3F3F3F"/>
              </a:buClr>
              <a:buSzPts val="1200"/>
              <a:buFont typeface="Open Sans"/>
              <a:buNone/>
            </a:pPr>
            <a:r>
              <a:rPr lang="en-US" sz="1200">
                <a:solidFill>
                  <a:srgbClr val="3F3F3F"/>
                </a:solidFill>
                <a:latin typeface="Open Sans"/>
                <a:ea typeface="Open Sans"/>
                <a:cs typeface="Open Sans"/>
                <a:sym typeface="Open Sans"/>
              </a:rPr>
              <a:t>A swarm consists of multiple Docker hosts which run in </a:t>
            </a:r>
            <a:r>
              <a:rPr lang="en-US" sz="1200" b="1">
                <a:solidFill>
                  <a:srgbClr val="3F3F3F"/>
                </a:solidFill>
                <a:latin typeface="Open Sans"/>
                <a:ea typeface="Open Sans"/>
                <a:cs typeface="Open Sans"/>
                <a:sym typeface="Open Sans"/>
              </a:rPr>
              <a:t>swarm mode</a:t>
            </a:r>
            <a:r>
              <a:rPr lang="en-US" sz="1200">
                <a:solidFill>
                  <a:srgbClr val="3F3F3F"/>
                </a:solidFill>
                <a:latin typeface="Open Sans"/>
                <a:ea typeface="Open Sans"/>
                <a:cs typeface="Open Sans"/>
                <a:sym typeface="Open Sans"/>
              </a:rPr>
              <a:t> and act as managers (to manage membership and delegation) and workers (which run swarm services) or Docker host can perform both roles: manager and worker</a:t>
            </a:r>
            <a:endParaRPr/>
          </a:p>
          <a:p>
            <a:pPr marL="0" marR="0" lvl="0" indent="0" algn="l" rtl="0">
              <a:lnSpc>
                <a:spcPct val="100000"/>
              </a:lnSpc>
              <a:spcBef>
                <a:spcPts val="0"/>
              </a:spcBef>
              <a:spcAft>
                <a:spcPts val="0"/>
              </a:spcAft>
              <a:buClr>
                <a:schemeClr val="dk1"/>
              </a:buClr>
              <a:buSzPts val="1200"/>
              <a:buFont typeface="Calibri"/>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985" name="Google Shape;985;g6bb1d49c5b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3"/>
        <p:cNvGrpSpPr/>
        <p:nvPr/>
      </p:nvGrpSpPr>
      <p:grpSpPr>
        <a:xfrm>
          <a:off x="0" y="0"/>
          <a:ext cx="0" cy="0"/>
          <a:chOff x="0" y="0"/>
          <a:chExt cx="0" cy="0"/>
        </a:xfrm>
      </p:grpSpPr>
      <p:sp>
        <p:nvSpPr>
          <p:cNvPr id="2864" name="Google Shape;2864;g77ce959bdb_0_46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5" name="Google Shape;2865;g77ce959bdb_0_46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Explain the troubleshooting using netshoot</a:t>
            </a:r>
            <a:endParaRPr sz="1600">
              <a:solidFill>
                <a:srgbClr val="3F3F3F"/>
              </a:solidFill>
              <a:latin typeface="Open Sans"/>
              <a:ea typeface="Open Sans"/>
              <a:cs typeface="Open Sans"/>
              <a:sym typeface="Open Sans"/>
            </a:endParaRPr>
          </a:p>
          <a:p>
            <a:pPr marL="457200" lvl="0" indent="-228600" algn="l" rtl="0">
              <a:lnSpc>
                <a:spcPct val="200000"/>
              </a:lnSpc>
              <a:spcBef>
                <a:spcPts val="0"/>
              </a:spcBef>
              <a:spcAft>
                <a:spcPts val="0"/>
              </a:spcAft>
              <a:buSzPts val="1400"/>
              <a:buNone/>
            </a:pPr>
            <a:r>
              <a:rPr lang="en-US" sz="1600">
                <a:solidFill>
                  <a:srgbClr val="3F3F3F"/>
                </a:solidFill>
                <a:latin typeface="Open Sans"/>
                <a:ea typeface="Open Sans"/>
                <a:cs typeface="Open Sans"/>
                <a:sym typeface="Open Sans"/>
              </a:rPr>
              <a:t>Command for launching </a:t>
            </a:r>
            <a:r>
              <a:rPr lang="en-US" sz="1600" i="1">
                <a:solidFill>
                  <a:srgbClr val="3F3F3F"/>
                </a:solidFill>
                <a:latin typeface="Open Sans"/>
                <a:ea typeface="Open Sans"/>
                <a:cs typeface="Open Sans"/>
                <a:sym typeface="Open Sans"/>
              </a:rPr>
              <a:t>netshoot</a:t>
            </a:r>
            <a:r>
              <a:rPr lang="en-US" sz="1600">
                <a:solidFill>
                  <a:srgbClr val="3F3F3F"/>
                </a:solidFill>
                <a:latin typeface="Open Sans"/>
                <a:ea typeface="Open Sans"/>
                <a:cs typeface="Open Sans"/>
                <a:sym typeface="Open Sans"/>
              </a:rPr>
              <a:t> in privileged mode:</a:t>
            </a:r>
            <a:r>
              <a:rPr lang="en-US" sz="1600" i="1">
                <a:solidFill>
                  <a:srgbClr val="3F3F3F"/>
                </a:solidFill>
                <a:latin typeface="Open Sans"/>
                <a:ea typeface="Open Sans"/>
                <a:cs typeface="Open Sans"/>
                <a:sym typeface="Open Sans"/>
              </a:rPr>
              <a:t>docker run -it --rm -v /var/run/docker/netns:/var/run/docker/netns --privileged=true nicolaka/netshoot</a:t>
            </a:r>
            <a:endParaRPr sz="1600" i="1">
              <a:solidFill>
                <a:srgbClr val="3F3F3F"/>
              </a:solidFill>
              <a:latin typeface="Open Sans"/>
              <a:ea typeface="Open Sans"/>
              <a:cs typeface="Open Sans"/>
              <a:sym typeface="Open Sans"/>
            </a:endParaRPr>
          </a:p>
        </p:txBody>
      </p:sp>
      <p:sp>
        <p:nvSpPr>
          <p:cNvPr id="2866" name="Google Shape;2866;g77ce959bdb_0_46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170</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g77ce959bdb_0_47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7" name="Google Shape;2877;g77ce959bdb_0_47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Explain the troubleshooting using netshoot</a:t>
            </a:r>
            <a:endParaRPr sz="1600">
              <a:solidFill>
                <a:srgbClr val="3F3F3F"/>
              </a:solidFill>
              <a:latin typeface="Open Sans"/>
              <a:ea typeface="Open Sans"/>
              <a:cs typeface="Open Sans"/>
              <a:sym typeface="Open Sans"/>
            </a:endParaRPr>
          </a:p>
          <a:p>
            <a:pPr marL="457200" lvl="0" indent="-228600" algn="l" rtl="0">
              <a:lnSpc>
                <a:spcPct val="200000"/>
              </a:lnSpc>
              <a:spcBef>
                <a:spcPts val="0"/>
              </a:spcBef>
              <a:spcAft>
                <a:spcPts val="0"/>
              </a:spcAft>
              <a:buSzPts val="1400"/>
              <a:buNone/>
            </a:pPr>
            <a:r>
              <a:rPr lang="en-US" sz="1600">
                <a:solidFill>
                  <a:srgbClr val="3F3F3F"/>
                </a:solidFill>
                <a:latin typeface="Open Sans"/>
                <a:ea typeface="Open Sans"/>
                <a:cs typeface="Open Sans"/>
                <a:sym typeface="Open Sans"/>
              </a:rPr>
              <a:t>Command for getting inside the network namespace:</a:t>
            </a:r>
            <a:endParaRPr/>
          </a:p>
          <a:p>
            <a:pPr marL="457200" lvl="0" indent="-228600" algn="l" rtl="0">
              <a:lnSpc>
                <a:spcPct val="200000"/>
              </a:lnSpc>
              <a:spcBef>
                <a:spcPts val="0"/>
              </a:spcBef>
              <a:spcAft>
                <a:spcPts val="0"/>
              </a:spcAft>
              <a:buSzPts val="1400"/>
              <a:buNone/>
            </a:pPr>
            <a:r>
              <a:rPr lang="en-US" sz="1600" i="1">
                <a:solidFill>
                  <a:srgbClr val="3F3F3F"/>
                </a:solidFill>
                <a:latin typeface="Open Sans"/>
                <a:ea typeface="Open Sans"/>
                <a:cs typeface="Open Sans"/>
                <a:sym typeface="Open Sans"/>
              </a:rPr>
              <a:t>nsenter –net /var/run/docker/netns/&lt;networkid&gt; sh</a:t>
            </a:r>
            <a:endParaRPr sz="1600" i="1">
              <a:solidFill>
                <a:srgbClr val="3F3F3F"/>
              </a:solidFill>
              <a:latin typeface="Open Sans"/>
              <a:ea typeface="Open Sans"/>
              <a:cs typeface="Open Sans"/>
              <a:sym typeface="Open Sans"/>
            </a:endParaRPr>
          </a:p>
        </p:txBody>
      </p:sp>
      <p:sp>
        <p:nvSpPr>
          <p:cNvPr id="2878" name="Google Shape;2878;g77ce959bdb_0_47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171</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7"/>
        <p:cNvGrpSpPr/>
        <p:nvPr/>
      </p:nvGrpSpPr>
      <p:grpSpPr>
        <a:xfrm>
          <a:off x="0" y="0"/>
          <a:ext cx="0" cy="0"/>
          <a:chOff x="0" y="0"/>
          <a:chExt cx="0" cy="0"/>
        </a:xfrm>
      </p:grpSpPr>
      <p:sp>
        <p:nvSpPr>
          <p:cNvPr id="2888" name="Google Shape;2888;g77ce959bdb_0_47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9" name="Google Shape;2889;g77ce959bdb_0_47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Explain the troubleshooting using netshoot</a:t>
            </a:r>
            <a:endParaRPr sz="1600">
              <a:solidFill>
                <a:srgbClr val="3F3F3F"/>
              </a:solidFill>
              <a:latin typeface="Open Sans"/>
              <a:ea typeface="Open Sans"/>
              <a:cs typeface="Open Sans"/>
              <a:sym typeface="Open Sans"/>
            </a:endParaRPr>
          </a:p>
          <a:p>
            <a:pPr marL="457200" lvl="0" indent="-228600" algn="l" rtl="0">
              <a:lnSpc>
                <a:spcPct val="200000"/>
              </a:lnSpc>
              <a:spcBef>
                <a:spcPts val="0"/>
              </a:spcBef>
              <a:spcAft>
                <a:spcPts val="0"/>
              </a:spcAft>
              <a:buSzPts val="1400"/>
              <a:buNone/>
            </a:pPr>
            <a:r>
              <a:rPr lang="en-US" sz="1600">
                <a:solidFill>
                  <a:srgbClr val="3F3F3F"/>
                </a:solidFill>
                <a:latin typeface="Open Sans"/>
                <a:ea typeface="Open Sans"/>
                <a:cs typeface="Open Sans"/>
                <a:sym typeface="Open Sans"/>
              </a:rPr>
              <a:t>Command for assessing network after getting inside the network namespace:</a:t>
            </a:r>
            <a:endParaRPr/>
          </a:p>
          <a:p>
            <a:pPr marL="457200" lvl="0" indent="-228600" algn="l" rtl="0">
              <a:lnSpc>
                <a:spcPct val="200000"/>
              </a:lnSpc>
              <a:spcBef>
                <a:spcPts val="0"/>
              </a:spcBef>
              <a:spcAft>
                <a:spcPts val="0"/>
              </a:spcAft>
              <a:buSzPts val="1400"/>
              <a:buNone/>
            </a:pPr>
            <a:r>
              <a:rPr lang="en-US" sz="1600" i="1">
                <a:solidFill>
                  <a:srgbClr val="3F3F3F"/>
                </a:solidFill>
                <a:latin typeface="Open Sans"/>
                <a:ea typeface="Open Sans"/>
                <a:cs typeface="Open Sans"/>
                <a:sym typeface="Open Sans"/>
              </a:rPr>
              <a:t>ipconfig 🡪 provides interface list</a:t>
            </a:r>
            <a:endParaRPr sz="1600" i="1">
              <a:solidFill>
                <a:srgbClr val="3F3F3F"/>
              </a:solidFill>
              <a:latin typeface="Open Sans"/>
              <a:ea typeface="Open Sans"/>
              <a:cs typeface="Open Sans"/>
              <a:sym typeface="Open Sans"/>
            </a:endParaRPr>
          </a:p>
          <a:p>
            <a:pPr marL="457200" lvl="0" indent="-228600" algn="l" rtl="0">
              <a:lnSpc>
                <a:spcPct val="200000"/>
              </a:lnSpc>
              <a:spcBef>
                <a:spcPts val="0"/>
              </a:spcBef>
              <a:spcAft>
                <a:spcPts val="0"/>
              </a:spcAft>
              <a:buSzPts val="1400"/>
              <a:buNone/>
            </a:pPr>
            <a:r>
              <a:rPr lang="en-US" sz="1600" i="1">
                <a:solidFill>
                  <a:srgbClr val="3F3F3F"/>
                </a:solidFill>
                <a:latin typeface="Open Sans"/>
                <a:ea typeface="Open Sans"/>
                <a:cs typeface="Open Sans"/>
                <a:sym typeface="Open Sans"/>
              </a:rPr>
              <a:t>brctl show 🡪 provides bridge list</a:t>
            </a:r>
            <a:endParaRPr sz="1600" i="1">
              <a:solidFill>
                <a:srgbClr val="3F3F3F"/>
              </a:solidFill>
              <a:latin typeface="Open Sans"/>
              <a:ea typeface="Open Sans"/>
              <a:cs typeface="Open Sans"/>
              <a:sym typeface="Open Sans"/>
            </a:endParaRPr>
          </a:p>
          <a:p>
            <a:pPr marL="457200" lvl="0" indent="-228600" algn="l" rtl="0">
              <a:lnSpc>
                <a:spcPct val="200000"/>
              </a:lnSpc>
              <a:spcBef>
                <a:spcPts val="0"/>
              </a:spcBef>
              <a:spcAft>
                <a:spcPts val="0"/>
              </a:spcAft>
              <a:buSzPts val="1400"/>
              <a:buNone/>
            </a:pPr>
            <a:r>
              <a:rPr lang="en-US" sz="1600" i="1">
                <a:solidFill>
                  <a:srgbClr val="3F3F3F"/>
                </a:solidFill>
                <a:latin typeface="Open Sans"/>
                <a:ea typeface="Open Sans"/>
                <a:cs typeface="Open Sans"/>
                <a:sym typeface="Open Sans"/>
              </a:rPr>
              <a:t>ip route show 🡪 route table </a:t>
            </a:r>
            <a:endParaRPr sz="1600" i="1">
              <a:solidFill>
                <a:srgbClr val="3F3F3F"/>
              </a:solidFill>
              <a:latin typeface="Open Sans"/>
              <a:ea typeface="Open Sans"/>
              <a:cs typeface="Open Sans"/>
              <a:sym typeface="Open Sans"/>
            </a:endParaRPr>
          </a:p>
          <a:p>
            <a:pPr marL="457200" lvl="0" indent="-228600" algn="l" rtl="0">
              <a:lnSpc>
                <a:spcPct val="200000"/>
              </a:lnSpc>
              <a:spcBef>
                <a:spcPts val="0"/>
              </a:spcBef>
              <a:spcAft>
                <a:spcPts val="0"/>
              </a:spcAft>
              <a:buSzPts val="1400"/>
              <a:buNone/>
            </a:pPr>
            <a:r>
              <a:rPr lang="en-US" sz="1600" i="1">
                <a:solidFill>
                  <a:srgbClr val="3F3F3F"/>
                </a:solidFill>
                <a:latin typeface="Open Sans"/>
                <a:ea typeface="Open Sans"/>
                <a:cs typeface="Open Sans"/>
                <a:sym typeface="Open Sans"/>
              </a:rPr>
              <a:t>ip –s neighbor show 🡪 Arp table information</a:t>
            </a:r>
            <a:endParaRPr sz="1600" i="1">
              <a:solidFill>
                <a:srgbClr val="3F3F3F"/>
              </a:solidFill>
              <a:latin typeface="Open Sans"/>
              <a:ea typeface="Open Sans"/>
              <a:cs typeface="Open Sans"/>
              <a:sym typeface="Open Sans"/>
            </a:endParaRPr>
          </a:p>
          <a:p>
            <a:pPr marL="457200" lvl="0" indent="-228600" algn="l" rtl="0">
              <a:lnSpc>
                <a:spcPct val="200000"/>
              </a:lnSpc>
              <a:spcBef>
                <a:spcPts val="0"/>
              </a:spcBef>
              <a:spcAft>
                <a:spcPts val="0"/>
              </a:spcAft>
              <a:buSzPts val="1400"/>
              <a:buNone/>
            </a:pPr>
            <a:r>
              <a:rPr lang="en-US" sz="1600" i="1">
                <a:solidFill>
                  <a:srgbClr val="3F3F3F"/>
                </a:solidFill>
                <a:latin typeface="Open Sans"/>
                <a:ea typeface="Open Sans"/>
                <a:cs typeface="Open Sans"/>
                <a:sym typeface="Open Sans"/>
              </a:rPr>
              <a:t>ip –d link show 🡪 Provide link details</a:t>
            </a:r>
            <a:endParaRPr sz="1600" i="1">
              <a:solidFill>
                <a:srgbClr val="3F3F3F"/>
              </a:solidFill>
              <a:latin typeface="Open Sans"/>
              <a:ea typeface="Open Sans"/>
              <a:cs typeface="Open Sans"/>
              <a:sym typeface="Open Sans"/>
            </a:endParaRPr>
          </a:p>
          <a:p>
            <a:pPr marL="457200" lvl="0" indent="-228600" algn="l" rtl="0">
              <a:lnSpc>
                <a:spcPct val="200000"/>
              </a:lnSpc>
              <a:spcBef>
                <a:spcPts val="0"/>
              </a:spcBef>
              <a:spcAft>
                <a:spcPts val="0"/>
              </a:spcAft>
              <a:buSzPts val="1400"/>
              <a:buNone/>
            </a:pPr>
            <a:r>
              <a:rPr lang="en-US" sz="1600" i="1">
                <a:solidFill>
                  <a:srgbClr val="3F3F3F"/>
                </a:solidFill>
                <a:latin typeface="Open Sans"/>
                <a:ea typeface="Open Sans"/>
                <a:cs typeface="Open Sans"/>
                <a:sym typeface="Open Sans"/>
              </a:rPr>
              <a:t>bridge fdb show 🡪 provide encapsulation details</a:t>
            </a:r>
            <a:endParaRPr sz="1600" i="1">
              <a:solidFill>
                <a:srgbClr val="3F3F3F"/>
              </a:solidFill>
              <a:latin typeface="Open Sans"/>
              <a:ea typeface="Open Sans"/>
              <a:cs typeface="Open Sans"/>
              <a:sym typeface="Open Sans"/>
            </a:endParaRPr>
          </a:p>
        </p:txBody>
      </p:sp>
      <p:sp>
        <p:nvSpPr>
          <p:cNvPr id="2890" name="Google Shape;2890;g77ce959bdb_0_47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172</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9"/>
        <p:cNvGrpSpPr/>
        <p:nvPr/>
      </p:nvGrpSpPr>
      <p:grpSpPr>
        <a:xfrm>
          <a:off x="0" y="0"/>
          <a:ext cx="0" cy="0"/>
          <a:chOff x="0" y="0"/>
          <a:chExt cx="0" cy="0"/>
        </a:xfrm>
      </p:grpSpPr>
      <p:sp>
        <p:nvSpPr>
          <p:cNvPr id="2900" name="Google Shape;2900;g77ce959bdb_0_47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1" name="Google Shape;2901;g77ce959bdb_0_47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5"/>
        <p:cNvGrpSpPr/>
        <p:nvPr/>
      </p:nvGrpSpPr>
      <p:grpSpPr>
        <a:xfrm>
          <a:off x="0" y="0"/>
          <a:ext cx="0" cy="0"/>
          <a:chOff x="0" y="0"/>
          <a:chExt cx="0" cy="0"/>
        </a:xfrm>
      </p:grpSpPr>
      <p:sp>
        <p:nvSpPr>
          <p:cNvPr id="2906" name="Google Shape;2906;g77ce959bdb_0_8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7" name="Google Shape;2907;g77ce959bdb_0_8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Slides of swarm backup moved from lesson 8</a:t>
            </a:r>
            <a:endParaRPr/>
          </a:p>
        </p:txBody>
      </p:sp>
      <p:sp>
        <p:nvSpPr>
          <p:cNvPr id="2908" name="Google Shape;2908;g77ce959bdb_0_8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174</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1"/>
        <p:cNvGrpSpPr/>
        <p:nvPr/>
      </p:nvGrpSpPr>
      <p:grpSpPr>
        <a:xfrm>
          <a:off x="0" y="0"/>
          <a:ext cx="0" cy="0"/>
          <a:chOff x="0" y="0"/>
          <a:chExt cx="0" cy="0"/>
        </a:xfrm>
      </p:grpSpPr>
      <p:sp>
        <p:nvSpPr>
          <p:cNvPr id="2912" name="Google Shape;2912;g77ce959bdb_0_8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3" name="Google Shape;2913;g77ce959bdb_0_8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backing up Swarm</a:t>
            </a:r>
            <a:endParaRPr sz="210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Docker manager nodes store the swarm state and manager logs in the </a:t>
            </a:r>
            <a:r>
              <a:rPr lang="en-US" sz="950">
                <a:solidFill>
                  <a:srgbClr val="33444C"/>
                </a:solidFill>
                <a:highlight>
                  <a:srgbClr val="FFFFFF"/>
                </a:highlight>
                <a:latin typeface="Courier New"/>
                <a:ea typeface="Courier New"/>
                <a:cs typeface="Courier New"/>
                <a:sym typeface="Courier New"/>
              </a:rPr>
              <a:t>/var/lib/docker/swarm/</a:t>
            </a:r>
            <a:r>
              <a:rPr lang="en-US" sz="1050">
                <a:solidFill>
                  <a:srgbClr val="33444C"/>
                </a:solidFill>
                <a:highlight>
                  <a:srgbClr val="FFFFFF"/>
                </a:highlight>
                <a:latin typeface="Open Sans"/>
                <a:ea typeface="Open Sans"/>
                <a:cs typeface="Open Sans"/>
                <a:sym typeface="Open Sans"/>
              </a:rPr>
              <a:t> directory. In 1.13 and higher, this data includes the keys used to encrypt the Raft logs. Without these keys, you cannot restore the swarm.</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You can back up the swarm using any manager. Use the following procedure.</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If the swarm has auto-lock enabled, you need the unlock key to restore the swarm from backup. Retrieve the unlock key if necessary and store it in a safe location. If you are unsure, read </a:t>
            </a:r>
            <a:r>
              <a:rPr lang="en-US" sz="1050">
                <a:solidFill>
                  <a:srgbClr val="0090C8"/>
                </a:solidFill>
                <a:highlight>
                  <a:srgbClr val="FFFFFF"/>
                </a:highlight>
                <a:uFill>
                  <a:noFill/>
                </a:uFill>
                <a:latin typeface="Open Sans"/>
                <a:ea typeface="Open Sans"/>
                <a:cs typeface="Open Sans"/>
                <a:sym typeface="Open Sans"/>
                <a:hlinkClick r:id="rId3"/>
              </a:rPr>
              <a:t>Lock your swarm to protect its encryption key</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Stop Docker on the manager before backing up the data, so that no data is being changed during the backup. It is possible to take a backup while the manager is running (a “hot” backup), but this is not recommended and your results are less predictable when restoring. While the manager is down, other nodes continue generating swarm data that is not part of this backup.</a:t>
            </a:r>
            <a:br>
              <a:rPr lang="en-US" sz="1050">
                <a:solidFill>
                  <a:srgbClr val="33444C"/>
                </a:solidFill>
                <a:highlight>
                  <a:srgbClr val="FFFFFF"/>
                </a:highlight>
                <a:latin typeface="Open Sans"/>
                <a:ea typeface="Open Sans"/>
                <a:cs typeface="Open Sans"/>
                <a:sym typeface="Open Sans"/>
              </a:rPr>
            </a:br>
            <a:r>
              <a:rPr lang="en-US" sz="1050" b="1">
                <a:solidFill>
                  <a:srgbClr val="1488C6"/>
                </a:solidFill>
                <a:highlight>
                  <a:srgbClr val="FFFFFF"/>
                </a:highlight>
                <a:latin typeface="Open Sans"/>
                <a:ea typeface="Open Sans"/>
                <a:cs typeface="Open Sans"/>
                <a:sym typeface="Open Sans"/>
              </a:rPr>
              <a:t>Note</a:t>
            </a:r>
            <a:br>
              <a:rPr lang="en-US" sz="1050" b="1">
                <a:solidFill>
                  <a:srgbClr val="1488C6"/>
                </a:solidFill>
                <a:highlight>
                  <a:srgbClr val="FFFFFF"/>
                </a:highlight>
                <a:latin typeface="Open Sans"/>
                <a:ea typeface="Open Sans"/>
                <a:cs typeface="Open Sans"/>
                <a:sym typeface="Open Sans"/>
              </a:rPr>
            </a:br>
            <a:r>
              <a:rPr lang="en-US" sz="1050">
                <a:solidFill>
                  <a:srgbClr val="33444C"/>
                </a:solidFill>
                <a:highlight>
                  <a:srgbClr val="FFFFFF"/>
                </a:highlight>
                <a:latin typeface="Open Sans"/>
                <a:ea typeface="Open Sans"/>
                <a:cs typeface="Open Sans"/>
                <a:sym typeface="Open Sans"/>
              </a:rPr>
              <a:t>Be sure to maintain the quorum of swarm managers. During the time that a manager is shut down, your swarm is more vulnerable to losing the quorum if further nodes are lost. The number of managers you run is a trade-off. If you regularly take down managers to do backups, consider running a five manager swarm, so that you can lose an additional manager while the backup is running, without disrupting your services.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Back up the entire </a:t>
            </a:r>
            <a:r>
              <a:rPr lang="en-US" sz="950">
                <a:solidFill>
                  <a:srgbClr val="33444C"/>
                </a:solidFill>
                <a:highlight>
                  <a:srgbClr val="FFFFFF"/>
                </a:highlight>
                <a:latin typeface="Courier New"/>
                <a:ea typeface="Courier New"/>
                <a:cs typeface="Courier New"/>
                <a:sym typeface="Courier New"/>
              </a:rPr>
              <a:t>/var/lib/docker/swarm</a:t>
            </a:r>
            <a:r>
              <a:rPr lang="en-US" sz="1050">
                <a:solidFill>
                  <a:srgbClr val="33444C"/>
                </a:solidFill>
                <a:highlight>
                  <a:srgbClr val="FFFFFF"/>
                </a:highlight>
                <a:latin typeface="Open Sans"/>
                <a:ea typeface="Open Sans"/>
                <a:cs typeface="Open Sans"/>
                <a:sym typeface="Open Sans"/>
              </a:rPr>
              <a:t> directory.</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Restart the manager.</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a:p>
        </p:txBody>
      </p:sp>
      <p:sp>
        <p:nvSpPr>
          <p:cNvPr id="2914" name="Google Shape;2914;g77ce959bdb_0_8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175</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p:cNvGrpSpPr/>
        <p:nvPr/>
      </p:nvGrpSpPr>
      <p:grpSpPr>
        <a:xfrm>
          <a:off x="0" y="0"/>
          <a:ext cx="0" cy="0"/>
          <a:chOff x="0" y="0"/>
          <a:chExt cx="0" cy="0"/>
        </a:xfrm>
      </p:grpSpPr>
      <p:sp>
        <p:nvSpPr>
          <p:cNvPr id="2925" name="Google Shape;2925;g77ce959bdb_0_8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6" name="Google Shape;2926;g77ce959bdb_0_8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backing up swarm</a:t>
            </a:r>
            <a:endParaRPr sz="210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Docker manager nodes store the swarm state and manager logs in the </a:t>
            </a:r>
            <a:r>
              <a:rPr lang="en-US" sz="950">
                <a:solidFill>
                  <a:srgbClr val="33444C"/>
                </a:solidFill>
                <a:highlight>
                  <a:srgbClr val="FFFFFF"/>
                </a:highlight>
                <a:latin typeface="Courier New"/>
                <a:ea typeface="Courier New"/>
                <a:cs typeface="Courier New"/>
                <a:sym typeface="Courier New"/>
              </a:rPr>
              <a:t>/var/lib/docker/swarm/</a:t>
            </a:r>
            <a:r>
              <a:rPr lang="en-US" sz="1050">
                <a:solidFill>
                  <a:srgbClr val="33444C"/>
                </a:solidFill>
                <a:highlight>
                  <a:srgbClr val="FFFFFF"/>
                </a:highlight>
                <a:latin typeface="Open Sans"/>
                <a:ea typeface="Open Sans"/>
                <a:cs typeface="Open Sans"/>
                <a:sym typeface="Open Sans"/>
              </a:rPr>
              <a:t> directory. In 1.13 and higher, this data includes the keys used to encrypt the Raft logs. Without these keys, you cannot restore the swarm.</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You can back up the swarm using any manager. Use the following procedure.</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If the swarm has auto-lock enabled, you need the unlock key to restore the swarm from backup. Retrieve the unlock key if necessary and store it in a safe location. If you are unsure, read </a:t>
            </a:r>
            <a:r>
              <a:rPr lang="en-US" sz="1050">
                <a:solidFill>
                  <a:srgbClr val="0090C8"/>
                </a:solidFill>
                <a:highlight>
                  <a:srgbClr val="FFFFFF"/>
                </a:highlight>
                <a:uFill>
                  <a:noFill/>
                </a:uFill>
                <a:latin typeface="Open Sans"/>
                <a:ea typeface="Open Sans"/>
                <a:cs typeface="Open Sans"/>
                <a:sym typeface="Open Sans"/>
                <a:hlinkClick r:id="rId3"/>
              </a:rPr>
              <a:t>Lock your swarm to protect its encryption key</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Stop Docker on the manager before backing up the data, so that no data is being changed during the backup. It is possible to take a backup while the manager is running (a “hot” backup), but this is not recommended and your results are less predictable when restoring. While the manager is down, other nodes continue generating swarm data that is not part of this backup.</a:t>
            </a:r>
            <a:br>
              <a:rPr lang="en-US" sz="1050">
                <a:solidFill>
                  <a:srgbClr val="33444C"/>
                </a:solidFill>
                <a:highlight>
                  <a:srgbClr val="FFFFFF"/>
                </a:highlight>
                <a:latin typeface="Open Sans"/>
                <a:ea typeface="Open Sans"/>
                <a:cs typeface="Open Sans"/>
                <a:sym typeface="Open Sans"/>
              </a:rPr>
            </a:br>
            <a:r>
              <a:rPr lang="en-US" sz="1050" b="1">
                <a:solidFill>
                  <a:srgbClr val="1488C6"/>
                </a:solidFill>
                <a:highlight>
                  <a:srgbClr val="FFFFFF"/>
                </a:highlight>
                <a:latin typeface="Open Sans"/>
                <a:ea typeface="Open Sans"/>
                <a:cs typeface="Open Sans"/>
                <a:sym typeface="Open Sans"/>
              </a:rPr>
              <a:t>Note</a:t>
            </a:r>
            <a:br>
              <a:rPr lang="en-US" sz="1050" b="1">
                <a:solidFill>
                  <a:srgbClr val="1488C6"/>
                </a:solidFill>
                <a:highlight>
                  <a:srgbClr val="FFFFFF"/>
                </a:highlight>
                <a:latin typeface="Open Sans"/>
                <a:ea typeface="Open Sans"/>
                <a:cs typeface="Open Sans"/>
                <a:sym typeface="Open Sans"/>
              </a:rPr>
            </a:br>
            <a:r>
              <a:rPr lang="en-US" sz="1050">
                <a:solidFill>
                  <a:srgbClr val="33444C"/>
                </a:solidFill>
                <a:highlight>
                  <a:srgbClr val="FFFFFF"/>
                </a:highlight>
                <a:latin typeface="Open Sans"/>
                <a:ea typeface="Open Sans"/>
                <a:cs typeface="Open Sans"/>
                <a:sym typeface="Open Sans"/>
              </a:rPr>
              <a:t>Be sure to maintain the quorum of swarm managers. During the time that a manager is shut down, your swarm is more vulnerable to losing the quorum if further nodes are lost. The number of managers you run is a trade-off. If you regularly take down managers to do backups, consider running a five manager swarm, so that you can lose an additional manager while the backup is running, without disrupting your services.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Back up the entire </a:t>
            </a:r>
            <a:r>
              <a:rPr lang="en-US" sz="950">
                <a:solidFill>
                  <a:srgbClr val="33444C"/>
                </a:solidFill>
                <a:highlight>
                  <a:srgbClr val="FFFFFF"/>
                </a:highlight>
                <a:latin typeface="Courier New"/>
                <a:ea typeface="Courier New"/>
                <a:cs typeface="Courier New"/>
                <a:sym typeface="Courier New"/>
              </a:rPr>
              <a:t>/var/lib/docker/swarm</a:t>
            </a:r>
            <a:r>
              <a:rPr lang="en-US" sz="1050">
                <a:solidFill>
                  <a:srgbClr val="33444C"/>
                </a:solidFill>
                <a:highlight>
                  <a:srgbClr val="FFFFFF"/>
                </a:highlight>
                <a:latin typeface="Open Sans"/>
                <a:ea typeface="Open Sans"/>
                <a:cs typeface="Open Sans"/>
                <a:sym typeface="Open Sans"/>
              </a:rPr>
              <a:t> directory.</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Restart the manager.</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a:p>
        </p:txBody>
      </p:sp>
      <p:sp>
        <p:nvSpPr>
          <p:cNvPr id="2927" name="Google Shape;2927;g77ce959bdb_0_8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176</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g77ce959bdb_0_8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5" name="Google Shape;2945;g77ce959bdb_0_8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how to restore the swarm backup</a:t>
            </a:r>
            <a:endParaRPr sz="165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After backing up the swarm as described in back up the swarm, use the following procedure to restore the data to a new swarm.</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Shut down Docker on the target host machine for the restored swarm.</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Remove the contents of the </a:t>
            </a:r>
            <a:r>
              <a:rPr lang="en-US" sz="950">
                <a:solidFill>
                  <a:srgbClr val="33444C"/>
                </a:solidFill>
                <a:highlight>
                  <a:srgbClr val="FFFFFF"/>
                </a:highlight>
                <a:latin typeface="Courier New"/>
                <a:ea typeface="Courier New"/>
                <a:cs typeface="Courier New"/>
                <a:sym typeface="Courier New"/>
              </a:rPr>
              <a:t>/var/lib/docker/swarm</a:t>
            </a:r>
            <a:r>
              <a:rPr lang="en-US" sz="1050">
                <a:solidFill>
                  <a:srgbClr val="33444C"/>
                </a:solidFill>
                <a:highlight>
                  <a:srgbClr val="FFFFFF"/>
                </a:highlight>
                <a:latin typeface="Open Sans"/>
                <a:ea typeface="Open Sans"/>
                <a:cs typeface="Open Sans"/>
                <a:sym typeface="Open Sans"/>
              </a:rPr>
              <a:t> directory on the new swarm.</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Restore the </a:t>
            </a:r>
            <a:r>
              <a:rPr lang="en-US" sz="950">
                <a:solidFill>
                  <a:srgbClr val="33444C"/>
                </a:solidFill>
                <a:highlight>
                  <a:srgbClr val="FFFFFF"/>
                </a:highlight>
                <a:latin typeface="Courier New"/>
                <a:ea typeface="Courier New"/>
                <a:cs typeface="Courier New"/>
                <a:sym typeface="Courier New"/>
              </a:rPr>
              <a:t>/var/lib/docker/swarm</a:t>
            </a:r>
            <a:r>
              <a:rPr lang="en-US" sz="1050">
                <a:solidFill>
                  <a:srgbClr val="33444C"/>
                </a:solidFill>
                <a:highlight>
                  <a:srgbClr val="FFFFFF"/>
                </a:highlight>
                <a:latin typeface="Open Sans"/>
                <a:ea typeface="Open Sans"/>
                <a:cs typeface="Open Sans"/>
                <a:sym typeface="Open Sans"/>
              </a:rPr>
              <a:t> directory with the contents of the backup.</a:t>
            </a:r>
            <a:br>
              <a:rPr lang="en-US" sz="1050">
                <a:solidFill>
                  <a:srgbClr val="33444C"/>
                </a:solidFill>
                <a:highlight>
                  <a:srgbClr val="FFFFFF"/>
                </a:highlight>
                <a:latin typeface="Open Sans"/>
                <a:ea typeface="Open Sans"/>
                <a:cs typeface="Open Sans"/>
                <a:sym typeface="Open Sans"/>
              </a:rPr>
            </a:br>
            <a:r>
              <a:rPr lang="en-US" sz="1050" b="1">
                <a:solidFill>
                  <a:srgbClr val="1488C6"/>
                </a:solidFill>
                <a:highlight>
                  <a:srgbClr val="FFFFFF"/>
                </a:highlight>
                <a:latin typeface="Open Sans"/>
                <a:ea typeface="Open Sans"/>
                <a:cs typeface="Open Sans"/>
                <a:sym typeface="Open Sans"/>
              </a:rPr>
              <a:t>Note</a:t>
            </a:r>
            <a:br>
              <a:rPr lang="en-US" sz="1050" b="1">
                <a:solidFill>
                  <a:srgbClr val="1488C6"/>
                </a:solidFill>
                <a:highlight>
                  <a:srgbClr val="FFFFFF"/>
                </a:highlight>
                <a:latin typeface="Open Sans"/>
                <a:ea typeface="Open Sans"/>
                <a:cs typeface="Open Sans"/>
                <a:sym typeface="Open Sans"/>
              </a:rPr>
            </a:br>
            <a:r>
              <a:rPr lang="en-US" sz="1050">
                <a:solidFill>
                  <a:srgbClr val="33444C"/>
                </a:solidFill>
                <a:highlight>
                  <a:srgbClr val="FFFFFF"/>
                </a:highlight>
                <a:latin typeface="Open Sans"/>
                <a:ea typeface="Open Sans"/>
                <a:cs typeface="Open Sans"/>
                <a:sym typeface="Open Sans"/>
              </a:rPr>
              <a:t>The new node uses the same encryption key for on-disk storage as the old one. It is not possible to change the on-disk storage encryption keys at this time.</a:t>
            </a:r>
            <a:br>
              <a:rPr lang="en-US" sz="1050">
                <a:solidFill>
                  <a:srgbClr val="33444C"/>
                </a:solidFill>
                <a:highlight>
                  <a:srgbClr val="FFFFFF"/>
                </a:highlight>
                <a:latin typeface="Open Sans"/>
                <a:ea typeface="Open Sans"/>
                <a:cs typeface="Open Sans"/>
                <a:sym typeface="Open Sans"/>
              </a:rPr>
            </a:br>
            <a:r>
              <a:rPr lang="en-US" sz="1050">
                <a:solidFill>
                  <a:srgbClr val="33444C"/>
                </a:solidFill>
                <a:highlight>
                  <a:srgbClr val="FFFFFF"/>
                </a:highlight>
                <a:latin typeface="Open Sans"/>
                <a:ea typeface="Open Sans"/>
                <a:cs typeface="Open Sans"/>
                <a:sym typeface="Open Sans"/>
              </a:rPr>
              <a:t>In the case of a swarm with auto-lock enabled, the unlock key is also the same as on the old swarm, and the unlock key is needed to restore the swarm.</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Start Docker on the new node. Unlock the swarm if necessary. Re-initialize the swarm using the following command, so that this node does not attempt to connect to nodes that were part of the old swarm, and presumably no longer exist.</a:t>
            </a:r>
            <a:br>
              <a:rPr lang="en-US" sz="1050">
                <a:solidFill>
                  <a:srgbClr val="33444C"/>
                </a:solidFill>
                <a:highlight>
                  <a:srgbClr val="FFFFFF"/>
                </a:highlight>
                <a:latin typeface="Open Sans"/>
                <a:ea typeface="Open Sans"/>
                <a:cs typeface="Open Sans"/>
                <a:sym typeface="Open Sans"/>
              </a:rPr>
            </a:b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swarm init </a:t>
            </a:r>
            <a:r>
              <a:rPr lang="en-US" sz="1000">
                <a:solidFill>
                  <a:srgbClr val="8B008B"/>
                </a:solidFill>
                <a:highlight>
                  <a:srgbClr val="F5F5F5"/>
                </a:highlight>
                <a:latin typeface="Courier New"/>
                <a:ea typeface="Courier New"/>
                <a:cs typeface="Courier New"/>
                <a:sym typeface="Courier New"/>
              </a:rPr>
              <a:t>--force-new-cluster</a:t>
            </a:r>
            <a:endParaRPr sz="1000">
              <a:solidFill>
                <a:srgbClr val="333333"/>
              </a:solidFill>
              <a:highlight>
                <a:srgbClr val="F5F5F5"/>
              </a:highlight>
              <a:latin typeface="Courier New"/>
              <a:ea typeface="Courier New"/>
              <a:cs typeface="Courier New"/>
              <a:sym typeface="Courier New"/>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Verify that the state of the swarm is as expected. This may include application-specific tests or simply checking the output of </a:t>
            </a:r>
            <a:r>
              <a:rPr lang="en-US" sz="950">
                <a:solidFill>
                  <a:srgbClr val="33444C"/>
                </a:solidFill>
                <a:highlight>
                  <a:srgbClr val="FFFFFF"/>
                </a:highlight>
                <a:latin typeface="Courier New"/>
                <a:ea typeface="Courier New"/>
                <a:cs typeface="Courier New"/>
                <a:sym typeface="Courier New"/>
              </a:rPr>
              <a:t>docker service ls</a:t>
            </a:r>
            <a:r>
              <a:rPr lang="en-US" sz="1050">
                <a:solidFill>
                  <a:srgbClr val="33444C"/>
                </a:solidFill>
                <a:highlight>
                  <a:srgbClr val="FFFFFF"/>
                </a:highlight>
                <a:latin typeface="Open Sans"/>
                <a:ea typeface="Open Sans"/>
                <a:cs typeface="Open Sans"/>
                <a:sym typeface="Open Sans"/>
              </a:rPr>
              <a:t> to be sure that all expected services are present.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If you use auto-lock, rotate the unlock key.</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Add manager and worker nodes to bring your new swarm up to operating capacity.</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Reinstate your previous backup regimen on the new swarm.</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a:p>
        </p:txBody>
      </p:sp>
      <p:sp>
        <p:nvSpPr>
          <p:cNvPr id="2946" name="Google Shape;2946;g77ce959bdb_0_8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177</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g858307fe7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6" name="Google Shape;2976;g858307fe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77ce959bdb_0_6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Swarm Disaster recovery moved from lesson 8</a:t>
            </a:r>
            <a:endParaRPr/>
          </a:p>
        </p:txBody>
      </p:sp>
      <p:sp>
        <p:nvSpPr>
          <p:cNvPr id="2982" name="Google Shape;2982;g77ce959bdb_0_6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6bb1d49c5b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g6bb1d49c5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slide using the instructions written below: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Advantages of swarm services: </a:t>
            </a:r>
            <a:endParaRPr/>
          </a:p>
          <a:p>
            <a:pPr marL="0" lvl="0" indent="0" algn="l" rtl="0">
              <a:lnSpc>
                <a:spcPct val="100000"/>
              </a:lnSpc>
              <a:spcBef>
                <a:spcPts val="0"/>
              </a:spcBef>
              <a:spcAft>
                <a:spcPts val="0"/>
              </a:spcAft>
              <a:buSzPts val="1400"/>
              <a:buNone/>
            </a:pPr>
            <a:r>
              <a:rPr lang="en-US"/>
              <a:t>Advantages of swarm services is that you can modify a service’s configuration, including the networks and volumes it is connected to, without the need to manually restart the service. Docker will update the configuration, stop the service tasks with the out of date configuration, and create new ones matching the desired configuration.</a:t>
            </a:r>
            <a:endParaRPr/>
          </a:p>
          <a:p>
            <a:pPr marL="0" marR="0" lvl="0" indent="0" algn="l" rtl="0">
              <a:lnSpc>
                <a:spcPct val="100000"/>
              </a:lnSpc>
              <a:spcBef>
                <a:spcPts val="0"/>
              </a:spcBef>
              <a:spcAft>
                <a:spcPts val="0"/>
              </a:spcAft>
              <a:buClr>
                <a:schemeClr val="dk1"/>
              </a:buClr>
              <a:buSzPts val="1500"/>
              <a:buFont typeface="Calibri"/>
              <a:buNone/>
            </a:pPr>
            <a:r>
              <a:rPr lang="en-US"/>
              <a:t>Modification of a service’s configuration, the networks and volumes it is connected to, without the need to manually restart the service</a:t>
            </a:r>
            <a:endParaRPr/>
          </a:p>
          <a:p>
            <a:pPr marL="0" lvl="0" indent="0" algn="l" rtl="0">
              <a:lnSpc>
                <a:spcPct val="100000"/>
              </a:lnSpc>
              <a:spcBef>
                <a:spcPts val="0"/>
              </a:spcBef>
              <a:spcAft>
                <a:spcPts val="0"/>
              </a:spcAft>
              <a:buSzPts val="1400"/>
              <a:buNone/>
            </a:pPr>
            <a:endParaRPr/>
          </a:p>
        </p:txBody>
      </p:sp>
      <p:sp>
        <p:nvSpPr>
          <p:cNvPr id="1000" name="Google Shape;1000;g6bb1d49c5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g77ce959bdb_0_6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7" name="Google Shape;2987;g77ce959bdb_0_6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Explain swarm disaster recovery</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Swarm is resilient to failures and the swarm can recover from any number of temporary node failures (machine reboots or crash with restart) or other transient errors. However, a swarm cannot automatically recover if it loses a quorum. Tasks on existing worker nodes continue to run, but administrative tasks are not possible, including scaling or updating services and joining or removing nodes from the swarm. The best way to recover is to bring the missing manager nodes back online. If that is not possible, continue reading for some options for recovering your swarm.</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In a swarm of </a:t>
            </a:r>
            <a:r>
              <a:rPr lang="en-US" sz="950">
                <a:solidFill>
                  <a:srgbClr val="33444C"/>
                </a:solidFill>
                <a:highlight>
                  <a:srgbClr val="FFFFFF"/>
                </a:highlight>
                <a:latin typeface="Courier New"/>
                <a:ea typeface="Courier New"/>
                <a:cs typeface="Courier New"/>
                <a:sym typeface="Courier New"/>
              </a:rPr>
              <a:t>N</a:t>
            </a:r>
            <a:r>
              <a:rPr lang="en-US" sz="1050">
                <a:solidFill>
                  <a:srgbClr val="33444C"/>
                </a:solidFill>
                <a:highlight>
                  <a:srgbClr val="FFFFFF"/>
                </a:highlight>
                <a:latin typeface="Open Sans"/>
                <a:ea typeface="Open Sans"/>
                <a:cs typeface="Open Sans"/>
                <a:sym typeface="Open Sans"/>
              </a:rPr>
              <a:t> managers, a quorum (a majority) of manager nodes must always be available. For example, in a swarm with 5 managers, a minimum of 3 must be operational and in communication with each other. In other words, the swarm can tolerate up to </a:t>
            </a:r>
            <a:r>
              <a:rPr lang="en-US" sz="950">
                <a:solidFill>
                  <a:srgbClr val="33444C"/>
                </a:solidFill>
                <a:highlight>
                  <a:srgbClr val="FFFFFF"/>
                </a:highlight>
                <a:latin typeface="Courier New"/>
                <a:ea typeface="Courier New"/>
                <a:cs typeface="Courier New"/>
                <a:sym typeface="Courier New"/>
              </a:rPr>
              <a:t>(N-1)/2</a:t>
            </a:r>
            <a:r>
              <a:rPr lang="en-US" sz="1050">
                <a:solidFill>
                  <a:srgbClr val="33444C"/>
                </a:solidFill>
                <a:highlight>
                  <a:srgbClr val="FFFFFF"/>
                </a:highlight>
                <a:latin typeface="Open Sans"/>
                <a:ea typeface="Open Sans"/>
                <a:cs typeface="Open Sans"/>
                <a:sym typeface="Open Sans"/>
              </a:rPr>
              <a:t> permanent failures beyond which requests involving swarm management cannot be processed. These types of failures include data corruption or hardware failures.</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If you lose the quorum of managers, you cannot administer the swarm. If you have lost the quorum and you attempt to perform any management operation on the swarm, an error occurs: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a:p>
        </p:txBody>
      </p:sp>
      <p:sp>
        <p:nvSpPr>
          <p:cNvPr id="2988" name="Google Shape;2988;g77ce959bdb_0_6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180</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77ce959bdb_0_6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8" name="Google Shape;2998;g77ce959bdb_0_6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chemeClr val="lt1"/>
                </a:highlight>
                <a:latin typeface="Open Sans"/>
                <a:ea typeface="Open Sans"/>
                <a:cs typeface="Open Sans"/>
                <a:sym typeface="Open Sans"/>
              </a:rPr>
              <a:t>Explain swarm disaster recovery</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best way to recover from losing the quorum is to bring the failed nodes back online. If you can’t do that, the only way to recover from this state is to use the </a:t>
            </a:r>
            <a:r>
              <a:rPr lang="en-US" sz="950">
                <a:solidFill>
                  <a:srgbClr val="33444C"/>
                </a:solidFill>
                <a:highlight>
                  <a:srgbClr val="FFFFFF"/>
                </a:highlight>
                <a:latin typeface="Courier New"/>
                <a:ea typeface="Courier New"/>
                <a:cs typeface="Courier New"/>
                <a:sym typeface="Courier New"/>
              </a:rPr>
              <a:t>--force-new-cluster</a:t>
            </a:r>
            <a:r>
              <a:rPr lang="en-US" sz="1050">
                <a:solidFill>
                  <a:srgbClr val="33444C"/>
                </a:solidFill>
                <a:highlight>
                  <a:srgbClr val="FFFFFF"/>
                </a:highlight>
                <a:latin typeface="Open Sans"/>
                <a:ea typeface="Open Sans"/>
                <a:cs typeface="Open Sans"/>
                <a:sym typeface="Open Sans"/>
              </a:rPr>
              <a:t> action from a manager node. This removes all managers except the manager the command was run from. The quorum is achieved because there is now only one manager. Promote nodes to be managers until you have the desired number of managers.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228B22"/>
                </a:solidFill>
                <a:highlight>
                  <a:srgbClr val="F5F5F5"/>
                </a:highlight>
                <a:latin typeface="Courier New"/>
                <a:ea typeface="Courier New"/>
                <a:cs typeface="Courier New"/>
                <a:sym typeface="Courier New"/>
              </a:rPr>
              <a:t># From the node to recover</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swarm init </a:t>
            </a:r>
            <a:r>
              <a:rPr lang="en-US" sz="1000">
                <a:solidFill>
                  <a:srgbClr val="8B008B"/>
                </a:solidFill>
                <a:highlight>
                  <a:srgbClr val="F5F5F5"/>
                </a:highlight>
                <a:latin typeface="Courier New"/>
                <a:ea typeface="Courier New"/>
                <a:cs typeface="Courier New"/>
                <a:sym typeface="Courier New"/>
              </a:rPr>
              <a:t>--force-new-cluster</a:t>
            </a:r>
            <a:r>
              <a:rPr lang="en-US" sz="1000">
                <a:solidFill>
                  <a:srgbClr val="333333"/>
                </a:solidFill>
                <a:highlight>
                  <a:srgbClr val="F5F5F5"/>
                </a:highlight>
                <a:latin typeface="Courier New"/>
                <a:ea typeface="Courier New"/>
                <a:cs typeface="Courier New"/>
                <a:sym typeface="Courier New"/>
              </a:rPr>
              <a:t> </a:t>
            </a:r>
            <a:r>
              <a:rPr lang="en-US" sz="1000">
                <a:solidFill>
                  <a:srgbClr val="8B008B"/>
                </a:solidFill>
                <a:highlight>
                  <a:srgbClr val="F5F5F5"/>
                </a:highlight>
                <a:latin typeface="Courier New"/>
                <a:ea typeface="Courier New"/>
                <a:cs typeface="Courier New"/>
                <a:sym typeface="Courier New"/>
              </a:rPr>
              <a:t>--advertise-addr</a:t>
            </a:r>
            <a:r>
              <a:rPr lang="en-US" sz="1000">
                <a:solidFill>
                  <a:srgbClr val="333333"/>
                </a:solidFill>
                <a:highlight>
                  <a:srgbClr val="F5F5F5"/>
                </a:highlight>
                <a:latin typeface="Courier New"/>
                <a:ea typeface="Courier New"/>
                <a:cs typeface="Courier New"/>
                <a:sym typeface="Courier New"/>
              </a:rPr>
              <a:t> node01:2377</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When you run the </a:t>
            </a:r>
            <a:r>
              <a:rPr lang="en-US" sz="950">
                <a:solidFill>
                  <a:srgbClr val="33444C"/>
                </a:solidFill>
                <a:highlight>
                  <a:srgbClr val="FFFFFF"/>
                </a:highlight>
                <a:latin typeface="Courier New"/>
                <a:ea typeface="Courier New"/>
                <a:cs typeface="Courier New"/>
                <a:sym typeface="Courier New"/>
              </a:rPr>
              <a:t>docker swarm init</a:t>
            </a:r>
            <a:r>
              <a:rPr lang="en-US" sz="1050">
                <a:solidFill>
                  <a:srgbClr val="33444C"/>
                </a:solidFill>
                <a:highlight>
                  <a:srgbClr val="FFFFFF"/>
                </a:highlight>
                <a:latin typeface="Open Sans"/>
                <a:ea typeface="Open Sans"/>
                <a:cs typeface="Open Sans"/>
                <a:sym typeface="Open Sans"/>
              </a:rPr>
              <a:t> command with the </a:t>
            </a:r>
            <a:r>
              <a:rPr lang="en-US" sz="950">
                <a:solidFill>
                  <a:srgbClr val="33444C"/>
                </a:solidFill>
                <a:highlight>
                  <a:srgbClr val="FFFFFF"/>
                </a:highlight>
                <a:latin typeface="Courier New"/>
                <a:ea typeface="Courier New"/>
                <a:cs typeface="Courier New"/>
                <a:sym typeface="Courier New"/>
              </a:rPr>
              <a:t>--force-new-cluster</a:t>
            </a:r>
            <a:r>
              <a:rPr lang="en-US" sz="1050">
                <a:solidFill>
                  <a:srgbClr val="33444C"/>
                </a:solidFill>
                <a:highlight>
                  <a:srgbClr val="FFFFFF"/>
                </a:highlight>
                <a:latin typeface="Open Sans"/>
                <a:ea typeface="Open Sans"/>
                <a:cs typeface="Open Sans"/>
                <a:sym typeface="Open Sans"/>
              </a:rPr>
              <a:t> flag, the Docker Engine where you run the command becomes the manager node of a single-node swarm which is capable of managing and running services. The manager has all the previous information about services and tasks, worker nodes are still part of the swarm, and services are still running. You need to add or re-add manager nodes to achieve your previous task distribution and ensure that you have enough managers to maintain high availability and prevent losing the quorum.</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a:p>
        </p:txBody>
      </p:sp>
      <p:sp>
        <p:nvSpPr>
          <p:cNvPr id="2999" name="Google Shape;2999;g77ce959bdb_0_6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181</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73def3fcd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Read the points</a:t>
            </a:r>
            <a:endParaRPr/>
          </a:p>
        </p:txBody>
      </p:sp>
      <p:sp>
        <p:nvSpPr>
          <p:cNvPr id="3007" name="Google Shape;3007;g73def3fc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g73def3fcd8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9" name="Google Shape;3019;g73def3fcd8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1"/>
        <p:cNvGrpSpPr/>
        <p:nvPr/>
      </p:nvGrpSpPr>
      <p:grpSpPr>
        <a:xfrm>
          <a:off x="0" y="0"/>
          <a:ext cx="0" cy="0"/>
          <a:chOff x="0" y="0"/>
          <a:chExt cx="0" cy="0"/>
        </a:xfrm>
      </p:grpSpPr>
      <p:sp>
        <p:nvSpPr>
          <p:cNvPr id="3022" name="Google Shape;3022;g73def3fcd8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3" name="Google Shape;3023;g73def3fcd8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1"/>
        <p:cNvGrpSpPr/>
        <p:nvPr/>
      </p:nvGrpSpPr>
      <p:grpSpPr>
        <a:xfrm>
          <a:off x="0" y="0"/>
          <a:ext cx="0" cy="0"/>
          <a:chOff x="0" y="0"/>
          <a:chExt cx="0" cy="0"/>
        </a:xfrm>
      </p:grpSpPr>
      <p:sp>
        <p:nvSpPr>
          <p:cNvPr id="3032" name="Google Shape;3032;g73def3fcd8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3" name="Google Shape;3033;g73def3fcd8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3"/>
        <p:cNvGrpSpPr/>
        <p:nvPr/>
      </p:nvGrpSpPr>
      <p:grpSpPr>
        <a:xfrm>
          <a:off x="0" y="0"/>
          <a:ext cx="0" cy="0"/>
          <a:chOff x="0" y="0"/>
          <a:chExt cx="0" cy="0"/>
        </a:xfrm>
      </p:grpSpPr>
      <p:sp>
        <p:nvSpPr>
          <p:cNvPr id="3044" name="Google Shape;3044;g73def3fcd8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5" name="Google Shape;3045;g73def3fcd8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3"/>
        <p:cNvGrpSpPr/>
        <p:nvPr/>
      </p:nvGrpSpPr>
      <p:grpSpPr>
        <a:xfrm>
          <a:off x="0" y="0"/>
          <a:ext cx="0" cy="0"/>
          <a:chOff x="0" y="0"/>
          <a:chExt cx="0" cy="0"/>
        </a:xfrm>
      </p:grpSpPr>
      <p:sp>
        <p:nvSpPr>
          <p:cNvPr id="3054" name="Google Shape;3054;g73def3fcd8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5" name="Google Shape;3055;g73def3fcd8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5"/>
        <p:cNvGrpSpPr/>
        <p:nvPr/>
      </p:nvGrpSpPr>
      <p:grpSpPr>
        <a:xfrm>
          <a:off x="0" y="0"/>
          <a:ext cx="0" cy="0"/>
          <a:chOff x="0" y="0"/>
          <a:chExt cx="0" cy="0"/>
        </a:xfrm>
      </p:grpSpPr>
      <p:sp>
        <p:nvSpPr>
          <p:cNvPr id="3066" name="Google Shape;3066;g73def3fcd8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7" name="Google Shape;3067;g73def3fcd8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5"/>
        <p:cNvGrpSpPr/>
        <p:nvPr/>
      </p:nvGrpSpPr>
      <p:grpSpPr>
        <a:xfrm>
          <a:off x="0" y="0"/>
          <a:ext cx="0" cy="0"/>
          <a:chOff x="0" y="0"/>
          <a:chExt cx="0" cy="0"/>
        </a:xfrm>
      </p:grpSpPr>
      <p:sp>
        <p:nvSpPr>
          <p:cNvPr id="3076" name="Google Shape;3076;g73def3fcd8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7" name="Google Shape;3077;g73def3fcd8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6bb1d49c5b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g6bb1d49c5b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slide using the instructions written below:</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Feature highlights</a:t>
            </a:r>
            <a:endParaRPr/>
          </a:p>
          <a:p>
            <a:pPr marL="0" lvl="0" indent="0" algn="l" rtl="0">
              <a:lnSpc>
                <a:spcPct val="100000"/>
              </a:lnSpc>
              <a:spcBef>
                <a:spcPts val="0"/>
              </a:spcBef>
              <a:spcAft>
                <a:spcPts val="0"/>
              </a:spcAft>
              <a:buSzPts val="1400"/>
              <a:buNone/>
            </a:pPr>
            <a:r>
              <a:rPr lang="en-US" b="1"/>
              <a:t>Cluster management integrated with Docker Engine:</a:t>
            </a:r>
            <a:r>
              <a:rPr lang="en-US"/>
              <a:t> Use the Docker Engine CLI to create a swarm of Docker Engines where you can deploy application services. You don’t need additional orchestration software to create or manage a swarm.</a:t>
            </a:r>
            <a:endParaRPr/>
          </a:p>
          <a:p>
            <a:pPr marL="0" lvl="0" indent="0" algn="l" rtl="0">
              <a:lnSpc>
                <a:spcPct val="100000"/>
              </a:lnSpc>
              <a:spcBef>
                <a:spcPts val="0"/>
              </a:spcBef>
              <a:spcAft>
                <a:spcPts val="0"/>
              </a:spcAft>
              <a:buSzPts val="1400"/>
              <a:buNone/>
            </a:pPr>
            <a:r>
              <a:rPr lang="en-US" b="1"/>
              <a:t>Decentralized design:</a:t>
            </a:r>
            <a:r>
              <a:rPr lang="en-US"/>
              <a:t> Instead of handling differentiation between node roles at deployment time, the Docker Engine handles any specialization at runtime. You can deploy both kinds of nodes, managers and workers, using the Docker Engine. This means you can build an entire swarm from a single disk image.</a:t>
            </a:r>
            <a:endParaRPr/>
          </a:p>
          <a:p>
            <a:pPr marL="0" lvl="0" indent="0" algn="l" rtl="0">
              <a:lnSpc>
                <a:spcPct val="100000"/>
              </a:lnSpc>
              <a:spcBef>
                <a:spcPts val="0"/>
              </a:spcBef>
              <a:spcAft>
                <a:spcPts val="0"/>
              </a:spcAft>
              <a:buSzPts val="1400"/>
              <a:buNone/>
            </a:pPr>
            <a:r>
              <a:rPr lang="en-US" b="1"/>
              <a:t>Declarative service model:</a:t>
            </a:r>
            <a:r>
              <a:rPr lang="en-US"/>
              <a:t> Docker Engine uses a declarative approach to let you define the desired state of the various services in your application stack. For example, you might describe an application comprised of a web front end service with message queueing services and a database backend.</a:t>
            </a:r>
            <a:endParaRPr/>
          </a:p>
          <a:p>
            <a:pPr marL="0" lvl="0" indent="0" algn="l" rtl="0">
              <a:lnSpc>
                <a:spcPct val="100000"/>
              </a:lnSpc>
              <a:spcBef>
                <a:spcPts val="0"/>
              </a:spcBef>
              <a:spcAft>
                <a:spcPts val="0"/>
              </a:spcAft>
              <a:buSzPts val="1400"/>
              <a:buNone/>
            </a:pPr>
            <a:r>
              <a:rPr lang="en-US" b="1"/>
              <a:t>Scaling:</a:t>
            </a:r>
            <a:r>
              <a:rPr lang="en-US"/>
              <a:t> For each service, you can declare the number of tasks you want to run. When you scale up or down, the swarm manager automatically adapts by adding or removing tasks to maintain the desired state.</a:t>
            </a:r>
            <a:endParaRPr/>
          </a:p>
          <a:p>
            <a:pPr marL="0" lvl="0" indent="0" algn="l" rtl="0">
              <a:lnSpc>
                <a:spcPct val="100000"/>
              </a:lnSpc>
              <a:spcBef>
                <a:spcPts val="0"/>
              </a:spcBef>
              <a:spcAft>
                <a:spcPts val="0"/>
              </a:spcAft>
              <a:buSzPts val="1400"/>
              <a:buNone/>
            </a:pPr>
            <a:r>
              <a:rPr lang="en-US" b="1"/>
              <a:t>Desired state reconciliation:</a:t>
            </a:r>
            <a:r>
              <a:rPr lang="en-US"/>
              <a:t> The swarm manager node constantly monitors the cluster state and reconciles any differences between the actual state and your expressed desired state. For example, if you set up a service to run 10 replicas of a container, and a worker machine hosting two of those replicas crashes, the manager creates two new replicas to replace the replicas that crashed. The swarm manager assigns the new replicas to workers that are running and available.</a:t>
            </a:r>
            <a:endParaRPr/>
          </a:p>
          <a:p>
            <a:pPr marL="0" lvl="0" indent="0" algn="l" rtl="0">
              <a:lnSpc>
                <a:spcPct val="100000"/>
              </a:lnSpc>
              <a:spcBef>
                <a:spcPts val="0"/>
              </a:spcBef>
              <a:spcAft>
                <a:spcPts val="0"/>
              </a:spcAft>
              <a:buSzPts val="1400"/>
              <a:buNone/>
            </a:pPr>
            <a:r>
              <a:rPr lang="en-US" b="1"/>
              <a:t>Multi-host networking:</a:t>
            </a:r>
            <a:r>
              <a:rPr lang="en-US"/>
              <a:t> You can specify an overlay network for your services. The swarm manager automatically assigns addresses to the containers on the overlay network when it initializes or updates the application.</a:t>
            </a:r>
            <a:endParaRPr/>
          </a:p>
          <a:p>
            <a:pPr marL="0" lvl="0" indent="0" algn="l" rtl="0">
              <a:lnSpc>
                <a:spcPct val="100000"/>
              </a:lnSpc>
              <a:spcBef>
                <a:spcPts val="0"/>
              </a:spcBef>
              <a:spcAft>
                <a:spcPts val="0"/>
              </a:spcAft>
              <a:buSzPts val="1400"/>
              <a:buNone/>
            </a:pPr>
            <a:r>
              <a:rPr lang="en-US" b="1"/>
              <a:t>Service discovery:</a:t>
            </a:r>
            <a:r>
              <a:rPr lang="en-US"/>
              <a:t> Swarm manager nodes assign each service in the swarm a unique DNS name and load balances running containers. You can query every container running in the swarm through a DNS server embedded in the swarm.</a:t>
            </a:r>
            <a:endParaRPr/>
          </a:p>
          <a:p>
            <a:pPr marL="0" lvl="0" indent="0" algn="l" rtl="0">
              <a:lnSpc>
                <a:spcPct val="100000"/>
              </a:lnSpc>
              <a:spcBef>
                <a:spcPts val="0"/>
              </a:spcBef>
              <a:spcAft>
                <a:spcPts val="0"/>
              </a:spcAft>
              <a:buSzPts val="1400"/>
              <a:buNone/>
            </a:pPr>
            <a:r>
              <a:rPr lang="en-US" b="1"/>
              <a:t>Load balancing:</a:t>
            </a:r>
            <a:r>
              <a:rPr lang="en-US"/>
              <a:t> You can expose the ports for services to an external load balancer. Internally, the swarm lets you specify how to distribute service containers between nodes.</a:t>
            </a:r>
            <a:endParaRPr/>
          </a:p>
          <a:p>
            <a:pPr marL="0" lvl="0" indent="0" algn="l" rtl="0">
              <a:lnSpc>
                <a:spcPct val="100000"/>
              </a:lnSpc>
              <a:spcBef>
                <a:spcPts val="0"/>
              </a:spcBef>
              <a:spcAft>
                <a:spcPts val="0"/>
              </a:spcAft>
              <a:buSzPts val="1400"/>
              <a:buNone/>
            </a:pPr>
            <a:r>
              <a:rPr lang="en-US" b="1"/>
              <a:t>Secure by default:</a:t>
            </a:r>
            <a:r>
              <a:rPr lang="en-US"/>
              <a:t> Each node in the swarm enforces TLS mutual authentication and encryption to secure communications between itself and all other nodes. You have the option to use self-signed root certificates or certificates from a custom root CA.</a:t>
            </a:r>
            <a:endParaRPr/>
          </a:p>
          <a:p>
            <a:pPr marL="0" lvl="0" indent="0" algn="l" rtl="0">
              <a:lnSpc>
                <a:spcPct val="100000"/>
              </a:lnSpc>
              <a:spcBef>
                <a:spcPts val="0"/>
              </a:spcBef>
              <a:spcAft>
                <a:spcPts val="0"/>
              </a:spcAft>
              <a:buSzPts val="1400"/>
              <a:buNone/>
            </a:pPr>
            <a:r>
              <a:rPr lang="en-US" b="1"/>
              <a:t>Rolling updates:</a:t>
            </a:r>
            <a:r>
              <a:rPr lang="en-US"/>
              <a:t> At rollout time you can apply service updates to nodes incrementally. The swarm manager lets you control the delay between service deployment to different sets of nodes. If anything goes wrong, you can roll-back a task to a previous version of the service.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endParaRPr/>
          </a:p>
        </p:txBody>
      </p:sp>
      <p:sp>
        <p:nvSpPr>
          <p:cNvPr id="1014" name="Google Shape;1014;g6bb1d49c5b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7"/>
        <p:cNvGrpSpPr/>
        <p:nvPr/>
      </p:nvGrpSpPr>
      <p:grpSpPr>
        <a:xfrm>
          <a:off x="0" y="0"/>
          <a:ext cx="0" cy="0"/>
          <a:chOff x="0" y="0"/>
          <a:chExt cx="0" cy="0"/>
        </a:xfrm>
      </p:grpSpPr>
      <p:sp>
        <p:nvSpPr>
          <p:cNvPr id="3088" name="Google Shape;3088;g6cef8295c3_2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9" name="Google Shape;3089;g6cef8295c3_2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7"/>
        <p:cNvGrpSpPr/>
        <p:nvPr/>
      </p:nvGrpSpPr>
      <p:grpSpPr>
        <a:xfrm>
          <a:off x="0" y="0"/>
          <a:ext cx="0" cy="0"/>
          <a:chOff x="0" y="0"/>
          <a:chExt cx="0" cy="0"/>
        </a:xfrm>
      </p:grpSpPr>
      <p:sp>
        <p:nvSpPr>
          <p:cNvPr id="3098" name="Google Shape;3098;g6cef8295c3_2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9" name="Google Shape;3099;g6cef8295c3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9"/>
        <p:cNvGrpSpPr/>
        <p:nvPr/>
      </p:nvGrpSpPr>
      <p:grpSpPr>
        <a:xfrm>
          <a:off x="0" y="0"/>
          <a:ext cx="0" cy="0"/>
          <a:chOff x="0" y="0"/>
          <a:chExt cx="0" cy="0"/>
        </a:xfrm>
      </p:grpSpPr>
      <p:sp>
        <p:nvSpPr>
          <p:cNvPr id="3110" name="Google Shape;3110;g6cef8295c3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1" name="Google Shape;3111;g6cef8295c3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6cef8295c3_2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1" name="Google Shape;3121;g6cef8295c3_2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1"/>
        <p:cNvGrpSpPr/>
        <p:nvPr/>
      </p:nvGrpSpPr>
      <p:grpSpPr>
        <a:xfrm>
          <a:off x="0" y="0"/>
          <a:ext cx="0" cy="0"/>
          <a:chOff x="0" y="0"/>
          <a:chExt cx="0" cy="0"/>
        </a:xfrm>
      </p:grpSpPr>
      <p:sp>
        <p:nvSpPr>
          <p:cNvPr id="3132" name="Google Shape;3132;g764f5adbc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3" name="Google Shape;3133;g764f5adbc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4" name="Google Shape;3134;g764f5adbc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194</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8"/>
        <p:cNvGrpSpPr/>
        <p:nvPr/>
      </p:nvGrpSpPr>
      <p:grpSpPr>
        <a:xfrm>
          <a:off x="0" y="0"/>
          <a:ext cx="0" cy="0"/>
          <a:chOff x="0" y="0"/>
          <a:chExt cx="0" cy="0"/>
        </a:xfrm>
      </p:grpSpPr>
      <p:sp>
        <p:nvSpPr>
          <p:cNvPr id="3139" name="Google Shape;3139;g80667d9c0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0" name="Google Shape;3140;g80667d9c0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1" name="Google Shape;3141;g80667d9c0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Lesson name</a:t>
            </a:r>
            <a:endParaRPr/>
          </a:p>
        </p:txBody>
      </p:sp>
      <p:sp>
        <p:nvSpPr>
          <p:cNvPr id="796" name="Google Shape;7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6bb1d49c5b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Cluster management and orchestration: swarm</a:t>
            </a:r>
            <a:endParaRPr/>
          </a:p>
        </p:txBody>
      </p:sp>
      <p:sp>
        <p:nvSpPr>
          <p:cNvPr id="1050" name="Google Shape;1050;g6bb1d49c5b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6bb1d49c5b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5" name="Google Shape;1055;g6bb1d49c5b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slide using the instructions written below:</a:t>
            </a:r>
            <a:endParaRPr/>
          </a:p>
          <a:p>
            <a:pPr marL="0" marR="0" lvl="0" indent="0" algn="l" rtl="0">
              <a:lnSpc>
                <a:spcPct val="100000"/>
              </a:lnSpc>
              <a:spcBef>
                <a:spcPts val="0"/>
              </a:spcBef>
              <a:spcAft>
                <a:spcPts val="0"/>
              </a:spcAft>
              <a:buClr>
                <a:schemeClr val="dk1"/>
              </a:buClr>
              <a:buSzPts val="1500"/>
              <a:buFont typeface="Calibri"/>
              <a:buNone/>
            </a:pPr>
            <a:endParaRPr/>
          </a:p>
          <a:p>
            <a:pPr marL="0" marR="0" lvl="0" indent="0" algn="l" rtl="0">
              <a:lnSpc>
                <a:spcPct val="100000"/>
              </a:lnSpc>
              <a:spcBef>
                <a:spcPts val="0"/>
              </a:spcBef>
              <a:spcAft>
                <a:spcPts val="0"/>
              </a:spcAft>
              <a:buClr>
                <a:schemeClr val="dk1"/>
              </a:buClr>
              <a:buSzPts val="1500"/>
              <a:buFont typeface="Calibri"/>
              <a:buNone/>
            </a:pPr>
            <a:r>
              <a:rPr lang="en-US"/>
              <a:t>A </a:t>
            </a:r>
            <a:r>
              <a:rPr lang="en-US" b="1"/>
              <a:t>node</a:t>
            </a:r>
            <a:r>
              <a:rPr lang="en-US"/>
              <a:t> is an instance of the Docker engine participating in the swarm. You can run one or more nodes on a single physical computer or cloud server, but production swarm deployments typically include Docker nodes distributed across multiple physical and cloud machines.</a:t>
            </a:r>
            <a:endParaRPr/>
          </a:p>
          <a:p>
            <a:pPr marL="0" marR="0" lvl="0" indent="0" algn="l" rtl="0">
              <a:lnSpc>
                <a:spcPct val="100000"/>
              </a:lnSpc>
              <a:spcBef>
                <a:spcPts val="0"/>
              </a:spcBef>
              <a:spcAft>
                <a:spcPts val="0"/>
              </a:spcAft>
              <a:buClr>
                <a:schemeClr val="dk1"/>
              </a:buClr>
              <a:buSzPts val="1561"/>
              <a:buFont typeface="Calibri"/>
              <a:buNone/>
            </a:pPr>
            <a:endParaRPr/>
          </a:p>
          <a:p>
            <a:pPr marL="0" marR="0" lvl="0" indent="0" algn="l" rtl="0">
              <a:lnSpc>
                <a:spcPct val="100000"/>
              </a:lnSpc>
              <a:spcBef>
                <a:spcPts val="0"/>
              </a:spcBef>
              <a:spcAft>
                <a:spcPts val="0"/>
              </a:spcAft>
              <a:buClr>
                <a:schemeClr val="dk1"/>
              </a:buClr>
              <a:buSzPts val="1500"/>
              <a:buFont typeface="Calibri"/>
              <a:buNone/>
            </a:pPr>
            <a:r>
              <a:rPr lang="en-US"/>
              <a:t>To deploy your application to a swarm, you submit a service definition to a </a:t>
            </a:r>
            <a:r>
              <a:rPr lang="en-US" b="1"/>
              <a:t>manager node</a:t>
            </a:r>
            <a:r>
              <a:rPr lang="en-US"/>
              <a:t>.</a:t>
            </a:r>
            <a:endParaRPr/>
          </a:p>
          <a:p>
            <a:pPr marL="0" marR="0" lvl="0" indent="0" algn="l" rtl="0">
              <a:lnSpc>
                <a:spcPct val="100000"/>
              </a:lnSpc>
              <a:spcBef>
                <a:spcPts val="0"/>
              </a:spcBef>
              <a:spcAft>
                <a:spcPts val="0"/>
              </a:spcAft>
              <a:buClr>
                <a:schemeClr val="dk1"/>
              </a:buClr>
              <a:buSzPts val="1561"/>
              <a:buFont typeface="Calibri"/>
              <a:buNone/>
            </a:pPr>
            <a:endParaRPr/>
          </a:p>
          <a:p>
            <a:pPr marL="0" lvl="0" indent="0" algn="l" rtl="0">
              <a:lnSpc>
                <a:spcPct val="100000"/>
              </a:lnSpc>
              <a:spcBef>
                <a:spcPts val="0"/>
              </a:spcBef>
              <a:spcAft>
                <a:spcPts val="0"/>
              </a:spcAft>
              <a:buSzPts val="1400"/>
              <a:buNone/>
            </a:pPr>
            <a:r>
              <a:rPr lang="en-US" b="1"/>
              <a:t>Worker nodes</a:t>
            </a:r>
            <a:r>
              <a:rPr lang="en-US"/>
              <a:t> receive and execute tasks dispatched from manager nodes.</a:t>
            </a:r>
            <a:endParaRPr/>
          </a:p>
          <a:p>
            <a:pPr marL="0" lvl="0" indent="0" algn="l" rtl="0">
              <a:lnSpc>
                <a:spcPct val="100000"/>
              </a:lnSpc>
              <a:spcBef>
                <a:spcPts val="0"/>
              </a:spcBef>
              <a:spcAft>
                <a:spcPts val="0"/>
              </a:spcAft>
              <a:buSzPts val="1400"/>
              <a:buNone/>
            </a:pPr>
            <a:r>
              <a:rPr lang="en-US"/>
              <a:t>By default manager nodes also run services as worker nodes, but you can configure them to run manager tasks exclusively and be manager-only nodes</a:t>
            </a:r>
            <a:endParaRPr/>
          </a:p>
        </p:txBody>
      </p:sp>
      <p:sp>
        <p:nvSpPr>
          <p:cNvPr id="1056" name="Google Shape;1056;g6bb1d49c5b_0_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6bb1d49c5b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Manager node</a:t>
            </a:r>
            <a:endParaRPr/>
          </a:p>
        </p:txBody>
      </p:sp>
      <p:sp>
        <p:nvSpPr>
          <p:cNvPr id="1072" name="Google Shape;1072;g6bb1d49c5b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6bb1d49c5b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g6bb1d49c5b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slide using the instructions written below:</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Manager nodes</a:t>
            </a:r>
            <a:endParaRPr/>
          </a:p>
          <a:p>
            <a:pPr marL="0" lvl="0" indent="0" algn="l" rtl="0">
              <a:lnSpc>
                <a:spcPct val="100000"/>
              </a:lnSpc>
              <a:spcBef>
                <a:spcPts val="0"/>
              </a:spcBef>
              <a:spcAft>
                <a:spcPts val="0"/>
              </a:spcAft>
              <a:buSzPts val="1400"/>
              <a:buNone/>
            </a:pPr>
            <a:r>
              <a:rPr lang="en-US"/>
              <a:t>Manager nodes handle cluster management tasks:</a:t>
            </a:r>
            <a:endParaRPr/>
          </a:p>
          <a:p>
            <a:pPr marL="0" lvl="0" indent="0" algn="l" rtl="0">
              <a:lnSpc>
                <a:spcPct val="100000"/>
              </a:lnSpc>
              <a:spcBef>
                <a:spcPts val="0"/>
              </a:spcBef>
              <a:spcAft>
                <a:spcPts val="0"/>
              </a:spcAft>
              <a:buSzPts val="1400"/>
              <a:buNone/>
            </a:pPr>
            <a:r>
              <a:rPr lang="en-US"/>
              <a:t>maintaining cluster state</a:t>
            </a:r>
            <a:endParaRPr/>
          </a:p>
          <a:p>
            <a:pPr marL="0" lvl="0" indent="0" algn="l" rtl="0">
              <a:lnSpc>
                <a:spcPct val="100000"/>
              </a:lnSpc>
              <a:spcBef>
                <a:spcPts val="0"/>
              </a:spcBef>
              <a:spcAft>
                <a:spcPts val="0"/>
              </a:spcAft>
              <a:buSzPts val="1400"/>
              <a:buNone/>
            </a:pPr>
            <a:r>
              <a:rPr lang="en-US"/>
              <a:t>scheduling services</a:t>
            </a:r>
            <a:endParaRPr/>
          </a:p>
          <a:p>
            <a:pPr marL="0" lvl="0" indent="0" algn="l" rtl="0">
              <a:lnSpc>
                <a:spcPct val="100000"/>
              </a:lnSpc>
              <a:spcBef>
                <a:spcPts val="0"/>
              </a:spcBef>
              <a:spcAft>
                <a:spcPts val="0"/>
              </a:spcAft>
              <a:buSzPts val="1400"/>
              <a:buNone/>
            </a:pPr>
            <a:r>
              <a:rPr lang="en-US"/>
              <a:t>serving swarm mode HTTP API endpoints</a:t>
            </a:r>
            <a:endParaRPr/>
          </a:p>
        </p:txBody>
      </p:sp>
      <p:sp>
        <p:nvSpPr>
          <p:cNvPr id="1078" name="Google Shape;1078;g6bb1d49c5b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6bb1d49c5b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g6bb1d49c5b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Explain the slide using the instructions written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en-US" b="1"/>
              <a:t>Manager nodes</a:t>
            </a:r>
            <a:endParaRPr/>
          </a:p>
          <a:p>
            <a:pPr marL="0" lvl="0" indent="0" algn="l" rtl="0">
              <a:lnSpc>
                <a:spcPct val="100000"/>
              </a:lnSpc>
              <a:spcBef>
                <a:spcPts val="0"/>
              </a:spcBef>
              <a:spcAft>
                <a:spcPts val="0"/>
              </a:spcAft>
              <a:buSzPts val="1400"/>
              <a:buNone/>
            </a:pPr>
            <a:r>
              <a:rPr lang="en-US"/>
              <a:t>Manager nodes handle cluster management tasks:</a:t>
            </a:r>
            <a:endParaRPr/>
          </a:p>
          <a:p>
            <a:pPr marL="0" lvl="0" indent="0" algn="l" rtl="0">
              <a:lnSpc>
                <a:spcPct val="100000"/>
              </a:lnSpc>
              <a:spcBef>
                <a:spcPts val="0"/>
              </a:spcBef>
              <a:spcAft>
                <a:spcPts val="0"/>
              </a:spcAft>
              <a:buSzPts val="1400"/>
              <a:buNone/>
            </a:pPr>
            <a:r>
              <a:rPr lang="en-US"/>
              <a:t>maintaining cluster state</a:t>
            </a:r>
            <a:endParaRPr/>
          </a:p>
          <a:p>
            <a:pPr marL="0" lvl="0" indent="0" algn="l" rtl="0">
              <a:lnSpc>
                <a:spcPct val="100000"/>
              </a:lnSpc>
              <a:spcBef>
                <a:spcPts val="0"/>
              </a:spcBef>
              <a:spcAft>
                <a:spcPts val="0"/>
              </a:spcAft>
              <a:buSzPts val="1400"/>
              <a:buNone/>
            </a:pPr>
            <a:r>
              <a:rPr lang="en-US"/>
              <a:t>scheduling services</a:t>
            </a:r>
            <a:endParaRPr/>
          </a:p>
          <a:p>
            <a:pPr marL="0" lvl="0" indent="0" algn="l" rtl="0">
              <a:lnSpc>
                <a:spcPct val="100000"/>
              </a:lnSpc>
              <a:spcBef>
                <a:spcPts val="0"/>
              </a:spcBef>
              <a:spcAft>
                <a:spcPts val="0"/>
              </a:spcAft>
              <a:buSzPts val="1400"/>
              <a:buNone/>
            </a:pPr>
            <a:r>
              <a:rPr lang="en-US"/>
              <a:t>serving swarm mode </a:t>
            </a:r>
            <a:r>
              <a:rPr lang="en-US" u="sng">
                <a:solidFill>
                  <a:schemeClr val="hlink"/>
                </a:solidFill>
                <a:hlinkClick r:id="rId3"/>
              </a:rPr>
              <a:t>HTTP API endpoints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To take advantage of swarm mode’s fault-tolerance features, Docker recommends you implement an odd number of nodes according to your organization’s high-availability requirements. When you have multiple managers you can recover from the failure of a manager node without downtime.</a:t>
            </a:r>
            <a:endParaRPr/>
          </a:p>
          <a:p>
            <a:pPr marL="0" lvl="0" indent="0" algn="l" rtl="0">
              <a:lnSpc>
                <a:spcPct val="100000"/>
              </a:lnSpc>
              <a:spcBef>
                <a:spcPts val="0"/>
              </a:spcBef>
              <a:spcAft>
                <a:spcPts val="0"/>
              </a:spcAft>
              <a:buSzPts val="1400"/>
              <a:buNone/>
            </a:pPr>
            <a:r>
              <a:rPr lang="en-US"/>
              <a:t>A three-manager swarm tolerates a maximum loss of one manager.</a:t>
            </a:r>
            <a:endParaRPr/>
          </a:p>
          <a:p>
            <a:pPr marL="0" lvl="0" indent="0" algn="l" rtl="0">
              <a:lnSpc>
                <a:spcPct val="100000"/>
              </a:lnSpc>
              <a:spcBef>
                <a:spcPts val="0"/>
              </a:spcBef>
              <a:spcAft>
                <a:spcPts val="0"/>
              </a:spcAft>
              <a:buSzPts val="1400"/>
              <a:buNone/>
            </a:pPr>
            <a:r>
              <a:rPr lang="en-US"/>
              <a:t>A five-manager swarm tolerates a maximum simultaneous loss of two manager nodes.</a:t>
            </a:r>
            <a:endParaRPr/>
          </a:p>
          <a:p>
            <a:pPr marL="0" lvl="0" indent="0" algn="l" rtl="0">
              <a:lnSpc>
                <a:spcPct val="100000"/>
              </a:lnSpc>
              <a:spcBef>
                <a:spcPts val="0"/>
              </a:spcBef>
              <a:spcAft>
                <a:spcPts val="0"/>
              </a:spcAft>
              <a:buSzPts val="1400"/>
              <a:buNone/>
            </a:pPr>
            <a:r>
              <a:rPr lang="en-US"/>
              <a:t>An N manager cluster tolerates the loss of at most (N-1)/2 managers.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600" b="0" i="0" u="none" strike="noStrike" cap="none">
                <a:solidFill>
                  <a:srgbClr val="3F3F3F"/>
                </a:solidFill>
                <a:latin typeface="Open Sans"/>
                <a:ea typeface="Open Sans"/>
                <a:cs typeface="Open Sans"/>
                <a:sym typeface="Open Sans"/>
              </a:rPr>
              <a:t>Note: </a:t>
            </a:r>
            <a:endParaRPr/>
          </a:p>
          <a:p>
            <a:pPr marL="342900" lvl="0" indent="-342900" algn="l" rtl="0">
              <a:lnSpc>
                <a:spcPct val="100000"/>
              </a:lnSpc>
              <a:spcBef>
                <a:spcPts val="0"/>
              </a:spcBef>
              <a:spcAft>
                <a:spcPts val="0"/>
              </a:spcAft>
              <a:buClr>
                <a:srgbClr val="3F3F3F"/>
              </a:buClr>
              <a:buSzPts val="1600"/>
              <a:buFont typeface="Arial"/>
              <a:buChar char="•"/>
            </a:pPr>
            <a:r>
              <a:rPr lang="en-US" sz="1600" b="0" i="0" u="none" strike="noStrike" cap="none">
                <a:solidFill>
                  <a:srgbClr val="3F3F3F"/>
                </a:solidFill>
                <a:latin typeface="Open Sans"/>
                <a:ea typeface="Open Sans"/>
                <a:cs typeface="Open Sans"/>
                <a:sym typeface="Open Sans"/>
              </a:rPr>
              <a:t>A maximum of seven manager nodes for a swarm is recommended by Docker.</a:t>
            </a:r>
            <a:endParaRPr/>
          </a:p>
          <a:p>
            <a:pPr marL="342900" lvl="0" indent="-342900" algn="l" rtl="0">
              <a:lnSpc>
                <a:spcPct val="100000"/>
              </a:lnSpc>
              <a:spcBef>
                <a:spcPts val="0"/>
              </a:spcBef>
              <a:spcAft>
                <a:spcPts val="0"/>
              </a:spcAft>
              <a:buClr>
                <a:srgbClr val="3F3F3F"/>
              </a:buClr>
              <a:buSzPts val="1600"/>
              <a:buFont typeface="Arial"/>
              <a:buChar char="•"/>
            </a:pPr>
            <a:r>
              <a:rPr lang="en-US" sz="1600">
                <a:solidFill>
                  <a:srgbClr val="3F3F3F"/>
                </a:solidFill>
                <a:latin typeface="Open Sans"/>
                <a:ea typeface="Open Sans"/>
                <a:cs typeface="Open Sans"/>
                <a:sym typeface="Open Sans"/>
              </a:rPr>
              <a:t>Higher performance or increased scalability does not depend on addition of more managers. In general, the opposite is true.</a:t>
            </a: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090" name="Google Shape;1090;g6bb1d49c5b_0_1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6bb1d49c5b_0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Worker nodes</a:t>
            </a:r>
            <a:endParaRPr/>
          </a:p>
        </p:txBody>
      </p:sp>
      <p:sp>
        <p:nvSpPr>
          <p:cNvPr id="1100" name="Google Shape;1100;g6bb1d49c5b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bb1d49c5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5" name="Google Shape;1105;g6bb1d49c5b_0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slide using the instructions written below:</a:t>
            </a:r>
            <a:endParaRPr sz="1600">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endParaRPr sz="1600">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Worker nodes are also instances of Docker Engine whose sole purpose is to execute containers. Worker nodes don’t participate in the Raft distributed state, make scheduling decisions, or serve the swarm mode HTTP API.</a:t>
            </a:r>
            <a:endParaRPr/>
          </a:p>
          <a:p>
            <a:pPr marL="0" lvl="0" indent="0" algn="l" rtl="0">
              <a:lnSpc>
                <a:spcPct val="100000"/>
              </a:lnSpc>
              <a:spcBef>
                <a:spcPts val="0"/>
              </a:spcBef>
              <a:spcAft>
                <a:spcPts val="0"/>
              </a:spcAft>
              <a:buSzPts val="1400"/>
              <a:buNone/>
            </a:pPr>
            <a:endParaRPr sz="1600" b="0" i="0" u="none" strike="noStrike" cap="none">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600" b="0" i="0" u="none" strike="noStrike" cap="none">
                <a:solidFill>
                  <a:schemeClr val="dk1"/>
                </a:solidFill>
                <a:latin typeface="Arial"/>
                <a:ea typeface="Arial"/>
                <a:cs typeface="Arial"/>
                <a:sym typeface="Arial"/>
              </a:rPr>
              <a:t>Note: </a:t>
            </a:r>
            <a:endParaRPr/>
          </a:p>
          <a:p>
            <a:pPr marL="0" lvl="0" indent="0" algn="l" rtl="0">
              <a:lnSpc>
                <a:spcPct val="100000"/>
              </a:lnSpc>
              <a:spcBef>
                <a:spcPts val="0"/>
              </a:spcBef>
              <a:spcAft>
                <a:spcPts val="0"/>
              </a:spcAft>
              <a:buSzPts val="1400"/>
              <a:buNone/>
            </a:pPr>
            <a:r>
              <a:rPr lang="en-US" sz="1600" b="0" i="0" u="none" strike="noStrike" cap="none">
                <a:solidFill>
                  <a:schemeClr val="dk1"/>
                </a:solidFill>
                <a:latin typeface="Arial"/>
                <a:ea typeface="Arial"/>
                <a:cs typeface="Arial"/>
                <a:sym typeface="Arial"/>
              </a:rPr>
              <a:t>By default, all managers are also workers. </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You can create a swarm of one manager node, but you cannot have a worker node without at least one manager node. </a:t>
            </a:r>
            <a:endParaRPr/>
          </a:p>
          <a:p>
            <a:pPr marL="0" lvl="0" indent="0" algn="l" rtl="0">
              <a:lnSpc>
                <a:spcPct val="100000"/>
              </a:lnSpc>
              <a:spcBef>
                <a:spcPts val="0"/>
              </a:spcBef>
              <a:spcAft>
                <a:spcPts val="0"/>
              </a:spcAft>
              <a:buSzPts val="1400"/>
              <a:buNone/>
            </a:pPr>
            <a:endParaRPr/>
          </a:p>
        </p:txBody>
      </p:sp>
      <p:sp>
        <p:nvSpPr>
          <p:cNvPr id="1106" name="Google Shape;1106;g6bb1d49c5b_0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6bb1d49c5b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0" name="Google Shape;1120;g6bb1d49c5b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slide using the instructions written below:</a:t>
            </a:r>
            <a:endParaRPr sz="1200">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600"/>
              <a:buFont typeface="Arial"/>
              <a:buNone/>
            </a:pPr>
            <a:endParaRPr sz="1200">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600"/>
              <a:buFont typeface="Arial"/>
              <a:buNone/>
            </a:pPr>
            <a:r>
              <a:rPr lang="en-US" sz="1200" i="0" u="none" strike="noStrike" cap="none">
                <a:solidFill>
                  <a:schemeClr val="dk1"/>
                </a:solidFill>
                <a:latin typeface="Open Sans"/>
                <a:ea typeface="Open Sans"/>
                <a:cs typeface="Open Sans"/>
                <a:sym typeface="Open Sans"/>
              </a:rPr>
              <a:t>In a single manager node cluster, you can run commands like docker service create and the scheduler places all tasks on the local Engine.</a:t>
            </a:r>
            <a:endParaRPr sz="1200">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600"/>
              <a:buFont typeface="Calibri"/>
              <a:buNone/>
            </a:pPr>
            <a:endParaRPr sz="120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600"/>
              <a:buFont typeface="Arial"/>
              <a:buNone/>
            </a:pPr>
            <a:r>
              <a:rPr lang="en-US" sz="1200" i="0" u="none" strike="noStrike" cap="none">
                <a:solidFill>
                  <a:schemeClr val="dk1"/>
                </a:solidFill>
                <a:latin typeface="Open Sans"/>
                <a:ea typeface="Open Sans"/>
                <a:cs typeface="Open Sans"/>
                <a:sym typeface="Open Sans"/>
              </a:rPr>
              <a:t>To prevent the scheduler from placing tasks on a manager node in a multi-node swarm, set the availability for the manager node to Drain. The scheduler gracefully stops tasks on nodes in Drain mode and schedules the tasks on an Active node. The scheduler does not assign new tasks to nodes with Drain availability.</a:t>
            </a:r>
            <a:endParaRPr sz="1200" i="0" u="none" strike="noStrike" cap="none">
              <a:solidFill>
                <a:schemeClr val="dk1"/>
              </a:solidFill>
              <a:latin typeface="Open Sans"/>
              <a:ea typeface="Open Sans"/>
              <a:cs typeface="Open Sans"/>
              <a:sym typeface="Open Sans"/>
            </a:endParaRPr>
          </a:p>
        </p:txBody>
      </p:sp>
      <p:sp>
        <p:nvSpPr>
          <p:cNvPr id="1121" name="Google Shape;1121;g6bb1d49c5b_0_1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6bb1d49c5b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g6bb1d49c5b_0_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slide using the instructions written below: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Engine introduces swarm mode that enables you to create a cluster of one or more Docker Engines called a swarm. A swarm consists of one or more nodes: physical or virtual machines running Docker Engine or later in swarm mode.</a:t>
            </a:r>
            <a:endParaRPr/>
          </a:p>
        </p:txBody>
      </p:sp>
      <p:sp>
        <p:nvSpPr>
          <p:cNvPr id="1144" name="Google Shape;1144;g6bb1d49c5b_0_1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6bb1d49c5b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3" name="Google Shape;1153;g6bb1d49c5b_0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Assisted practice:</a:t>
            </a:r>
            <a:endParaRPr/>
          </a:p>
          <a:p>
            <a:pPr marL="0" lvl="0" indent="0" algn="l" rtl="0">
              <a:lnSpc>
                <a:spcPct val="100000"/>
              </a:lnSpc>
              <a:spcBef>
                <a:spcPts val="0"/>
              </a:spcBef>
              <a:spcAft>
                <a:spcPts val="0"/>
              </a:spcAft>
              <a:buSzPts val="1400"/>
              <a:buNone/>
            </a:pPr>
            <a:endParaRPr/>
          </a:p>
        </p:txBody>
      </p:sp>
      <p:sp>
        <p:nvSpPr>
          <p:cNvPr id="1154" name="Google Shape;1154;g6bb1d49c5b_0_1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65b7ec04a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1" name="Google Shape;801;g65b7ec04a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learning objectives</a:t>
            </a:r>
            <a:endParaRPr/>
          </a:p>
        </p:txBody>
      </p:sp>
      <p:sp>
        <p:nvSpPr>
          <p:cNvPr id="802" name="Google Shape;802;g65b7ec04a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6bb1d49c5b_0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0" name="Google Shape;1160;g6bb1d49c5b_0_1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Assisted practice:</a:t>
            </a:r>
            <a:endParaRPr/>
          </a:p>
        </p:txBody>
      </p:sp>
      <p:sp>
        <p:nvSpPr>
          <p:cNvPr id="1161" name="Google Shape;1161;g6bb1d49c5b_0_1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7" name="Google Shape;11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3" name="Google Shape;117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77ce959bdb_0_4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9" name="Google Shape;1179;g77ce959bdb_0_4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77ce959bdb_0_4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5" name="Google Shape;1185;g77ce959bdb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1" name="Google Shape;119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7" name="Google Shape;119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65b73f75d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Drain swarm node</a:t>
            </a:r>
            <a:endParaRPr/>
          </a:p>
        </p:txBody>
      </p:sp>
      <p:sp>
        <p:nvSpPr>
          <p:cNvPr id="1203" name="Google Shape;1203;g65b73f75d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65b73f75d3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8" name="Google Shape;1208;g65b73f75d3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Explain the slide using the instructions written below: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en-US"/>
              <a:t>The swarm manager can assign tasks to any ACTIVE node. </a:t>
            </a:r>
            <a:br>
              <a:rPr lang="en-US"/>
            </a:br>
            <a:br>
              <a:rPr lang="en-US"/>
            </a:br>
            <a:r>
              <a:rPr lang="en-US"/>
              <a:t>Sometimes, such as during planned maintenance times, you need to set a node to DRAIN availability. DRAIN availability prevents a node from receiving new tasks from the swarm manager. It also means the manager stops tasks running on the node and launches replica tasks on a node with ACTIVE availability.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Setting a node to DRAIN does not remove standalone containers from that node, such as those created with docker run, docker-compose up, or the Docker Engine API. A node’s status, including DRAIN, only affects the node’s ability to schedule swarm service workloads.</a:t>
            </a:r>
            <a:endParaRPr/>
          </a:p>
        </p:txBody>
      </p:sp>
      <p:sp>
        <p:nvSpPr>
          <p:cNvPr id="1209" name="Google Shape;1209;g65b73f75d3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65b73f75d3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g65b73f75d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Containers</a:t>
            </a:r>
            <a:endParaRPr/>
          </a:p>
        </p:txBody>
      </p:sp>
      <p:sp>
        <p:nvSpPr>
          <p:cNvPr id="819" name="Google Shape;81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Docker inspect</a:t>
            </a:r>
            <a:endParaRPr/>
          </a:p>
        </p:txBody>
      </p:sp>
      <p:sp>
        <p:nvSpPr>
          <p:cNvPr id="1228" name="Google Shape;1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3" name="Google Shape;123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Describe the content on the slide</a:t>
            </a:r>
            <a:endParaRPr/>
          </a:p>
          <a:p>
            <a:pPr marL="0" lvl="0" indent="0" algn="l" rtl="0">
              <a:lnSpc>
                <a:spcPct val="100000"/>
              </a:lnSpc>
              <a:spcBef>
                <a:spcPts val="0"/>
              </a:spcBef>
              <a:spcAft>
                <a:spcPts val="0"/>
              </a:spcAft>
              <a:buSzPts val="1400"/>
              <a:buNone/>
            </a:pPr>
            <a:endParaRPr/>
          </a:p>
        </p:txBody>
      </p:sp>
      <p:sp>
        <p:nvSpPr>
          <p:cNvPr id="1234" name="Google Shape;123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0" name="Google Shape;1250;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Describe the codes written on slide and perform them in assisted practice</a:t>
            </a:r>
            <a:endParaRPr/>
          </a:p>
          <a:p>
            <a:pPr marL="0" lvl="0" indent="0" algn="l" rtl="0">
              <a:lnSpc>
                <a:spcPct val="100000"/>
              </a:lnSpc>
              <a:spcBef>
                <a:spcPts val="0"/>
              </a:spcBef>
              <a:spcAft>
                <a:spcPts val="0"/>
              </a:spcAft>
              <a:buSzPts val="1400"/>
              <a:buNone/>
            </a:pPr>
            <a:endParaRPr/>
          </a:p>
        </p:txBody>
      </p:sp>
      <p:sp>
        <p:nvSpPr>
          <p:cNvPr id="1251" name="Google Shape;1251;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3" name="Google Shape;126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Compose</a:t>
            </a:r>
            <a:endParaRPr/>
          </a:p>
        </p:txBody>
      </p:sp>
      <p:sp>
        <p:nvSpPr>
          <p:cNvPr id="1269" name="Google Shape;126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4" name="Google Shape;127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Compose is a tool for defining and running multi-container Docker applications.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100">
                <a:solidFill>
                  <a:srgbClr val="000000"/>
                </a:solidFill>
                <a:highlight>
                  <a:srgbClr val="FFFFFF"/>
                </a:highlight>
              </a:rPr>
              <a:t>If you have more than just a couple of interconnected containers, it makes sense to use a tool like docker compose. In a configuration file, you describe how to start the containers and how they should be linked with each other. Irrespective of the amount of containers involved and their dependencies, you could have all of them up and running with one command: </a:t>
            </a:r>
            <a:r>
              <a:rPr lang="en-US" sz="1100">
                <a:solidFill>
                  <a:srgbClr val="000000"/>
                </a:solidFill>
                <a:highlight>
                  <a:srgbClr val="FBFBFB"/>
                </a:highlight>
              </a:rPr>
              <a:t>docker-compose up</a:t>
            </a:r>
            <a:r>
              <a:rPr lang="en-US" sz="1100">
                <a:solidFill>
                  <a:srgbClr val="000000"/>
                </a:solidFill>
                <a:highlight>
                  <a:srgbClr val="FFFFFF"/>
                </a:highlight>
              </a:rPr>
              <a:t>.</a:t>
            </a:r>
            <a:endParaRPr sz="1100">
              <a:solidFill>
                <a:srgbClr val="000000"/>
              </a:solidFil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above flow diagram with an example.</a:t>
            </a:r>
            <a:endParaRPr/>
          </a:p>
          <a:p>
            <a:pPr marL="0" lvl="0" indent="0" algn="l" rtl="0">
              <a:lnSpc>
                <a:spcPct val="100000"/>
              </a:lnSpc>
              <a:spcBef>
                <a:spcPts val="0"/>
              </a:spcBef>
              <a:spcAft>
                <a:spcPts val="0"/>
              </a:spcAft>
              <a:buSzPts val="1400"/>
              <a:buNone/>
            </a:pPr>
            <a:endParaRPr/>
          </a:p>
        </p:txBody>
      </p:sp>
      <p:sp>
        <p:nvSpPr>
          <p:cNvPr id="1275" name="Google Shape;127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1" name="Google Shape;129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usage of compose and installation.</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Explain how to install compose:</a:t>
            </a:r>
            <a:endParaRPr/>
          </a:p>
          <a:p>
            <a:pPr marL="457200" lvl="0" indent="-317500" algn="l" rtl="0">
              <a:lnSpc>
                <a:spcPct val="100000"/>
              </a:lnSpc>
              <a:spcBef>
                <a:spcPts val="0"/>
              </a:spcBef>
              <a:spcAft>
                <a:spcPts val="0"/>
              </a:spcAft>
              <a:buClr>
                <a:schemeClr val="dk1"/>
              </a:buClr>
              <a:buSzPts val="1400"/>
              <a:buChar char="●"/>
            </a:pPr>
            <a:r>
              <a:rPr lang="en-US"/>
              <a:t>run curl command: sudo curl -L "https://github.com/docker/compose/releases/download/1.25.0/docker-compose-$(uname -s)-$(uname -m)" -o /usr/local/bin/docker-compose</a:t>
            </a:r>
            <a:endParaRPr/>
          </a:p>
          <a:p>
            <a:pPr marL="457200" lvl="0" indent="-317500" algn="l" rtl="0">
              <a:lnSpc>
                <a:spcPct val="100000"/>
              </a:lnSpc>
              <a:spcBef>
                <a:spcPts val="0"/>
              </a:spcBef>
              <a:spcAft>
                <a:spcPts val="0"/>
              </a:spcAft>
              <a:buClr>
                <a:schemeClr val="dk1"/>
              </a:buClr>
              <a:buSzPts val="1400"/>
              <a:buChar char="●"/>
            </a:pPr>
            <a:r>
              <a:rPr lang="en-US"/>
              <a:t>Run the following command to start compose:</a:t>
            </a:r>
            <a:br>
              <a:rPr lang="en-US"/>
            </a:br>
            <a:r>
              <a:rPr lang="en-US"/>
              <a:t>sudo chmod +x /usr/local/bin/docker-compose</a:t>
            </a:r>
            <a:endParaRPr/>
          </a:p>
          <a:p>
            <a:pPr marL="457200" lvl="0" indent="-317500" algn="l" rtl="0">
              <a:lnSpc>
                <a:spcPct val="100000"/>
              </a:lnSpc>
              <a:spcBef>
                <a:spcPts val="0"/>
              </a:spcBef>
              <a:spcAft>
                <a:spcPts val="0"/>
              </a:spcAft>
              <a:buClr>
                <a:schemeClr val="dk1"/>
              </a:buClr>
              <a:buSzPts val="1400"/>
              <a:buChar char="●"/>
            </a:pPr>
            <a:r>
              <a:rPr lang="en-US"/>
              <a:t>Check the compose version in order to make sure that compose is running:</a:t>
            </a:r>
            <a:br>
              <a:rPr lang="en-US"/>
            </a:br>
            <a:r>
              <a:rPr lang="en-US"/>
              <a:t>docker-compose --version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Using Compose is basically a three-step process.</a:t>
            </a:r>
            <a:endParaRPr/>
          </a:p>
          <a:p>
            <a:pPr marL="0" lvl="0" indent="0" algn="l" rtl="0">
              <a:lnSpc>
                <a:spcPct val="100000"/>
              </a:lnSpc>
              <a:spcBef>
                <a:spcPts val="0"/>
              </a:spcBef>
              <a:spcAft>
                <a:spcPts val="0"/>
              </a:spcAft>
              <a:buClr>
                <a:schemeClr val="dk1"/>
              </a:buClr>
              <a:buSzPts val="1400"/>
              <a:buFont typeface="Arial"/>
              <a:buNone/>
            </a:pPr>
            <a:r>
              <a:rPr lang="en-US"/>
              <a:t>Define your app's environment with a Dockerfile so it can be reproduced anywhere.</a:t>
            </a:r>
            <a:endParaRPr/>
          </a:p>
          <a:p>
            <a:pPr marL="0" lvl="0" indent="0" algn="l" rtl="0">
              <a:lnSpc>
                <a:spcPct val="100000"/>
              </a:lnSpc>
              <a:spcBef>
                <a:spcPts val="0"/>
              </a:spcBef>
              <a:spcAft>
                <a:spcPts val="0"/>
              </a:spcAft>
              <a:buClr>
                <a:schemeClr val="dk1"/>
              </a:buClr>
              <a:buSzPts val="1400"/>
              <a:buFont typeface="Arial"/>
              <a:buNone/>
            </a:pPr>
            <a:r>
              <a:rPr lang="en-US"/>
              <a:t>Define the services that make up your app in docker-compose.yml so they can be run together in an isolated environment.</a:t>
            </a:r>
            <a:endParaRPr/>
          </a:p>
          <a:p>
            <a:pPr marL="0" lvl="0" indent="0" algn="l" rtl="0">
              <a:lnSpc>
                <a:spcPct val="100000"/>
              </a:lnSpc>
              <a:spcBef>
                <a:spcPts val="0"/>
              </a:spcBef>
              <a:spcAft>
                <a:spcPts val="0"/>
              </a:spcAft>
              <a:buClr>
                <a:schemeClr val="dk1"/>
              </a:buClr>
              <a:buSzPts val="1400"/>
              <a:buFont typeface="Arial"/>
              <a:buNone/>
            </a:pPr>
            <a:r>
              <a:rPr lang="en-US"/>
              <a:t>Lastly, run docker-compose up and Compose will start and run your entire app.</a:t>
            </a:r>
            <a:endParaRPr/>
          </a:p>
          <a:p>
            <a:pPr marL="0" lvl="0" indent="0" algn="l" rtl="0">
              <a:lnSpc>
                <a:spcPct val="100000"/>
              </a:lnSpc>
              <a:spcBef>
                <a:spcPts val="0"/>
              </a:spcBef>
              <a:spcAft>
                <a:spcPts val="0"/>
              </a:spcAft>
              <a:buSzPts val="1400"/>
              <a:buNone/>
            </a:pPr>
            <a:endParaRPr/>
          </a:p>
        </p:txBody>
      </p:sp>
      <p:sp>
        <p:nvSpPr>
          <p:cNvPr id="1292" name="Google Shape;1292;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Describe the file components written in the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308" name="Google Shape;130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6" name="Google Shape;131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content written below: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Features:</a:t>
            </a:r>
            <a:endParaRPr/>
          </a:p>
          <a:p>
            <a:pPr marL="0" lvl="0" indent="0" algn="l" rtl="0">
              <a:lnSpc>
                <a:spcPct val="100000"/>
              </a:lnSpc>
              <a:spcBef>
                <a:spcPts val="0"/>
              </a:spcBef>
              <a:spcAft>
                <a:spcPts val="0"/>
              </a:spcAft>
              <a:buSzPts val="1400"/>
              <a:buNone/>
            </a:pPr>
            <a:r>
              <a:rPr lang="en-US"/>
              <a:t>Multiple isolated environments on a single host</a:t>
            </a:r>
            <a:endParaRPr/>
          </a:p>
          <a:p>
            <a:pPr marL="0" lvl="0" indent="0" algn="l" rtl="0">
              <a:lnSpc>
                <a:spcPct val="100000"/>
              </a:lnSpc>
              <a:spcBef>
                <a:spcPts val="0"/>
              </a:spcBef>
              <a:spcAft>
                <a:spcPts val="0"/>
              </a:spcAft>
              <a:buSzPts val="1400"/>
              <a:buNone/>
            </a:pPr>
            <a:r>
              <a:rPr lang="en-US"/>
              <a:t>Preserve volume data when containers are created</a:t>
            </a:r>
            <a:endParaRPr/>
          </a:p>
          <a:p>
            <a:pPr marL="0" lvl="0" indent="0" algn="l" rtl="0">
              <a:lnSpc>
                <a:spcPct val="100000"/>
              </a:lnSpc>
              <a:spcBef>
                <a:spcPts val="0"/>
              </a:spcBef>
              <a:spcAft>
                <a:spcPts val="0"/>
              </a:spcAft>
              <a:buSzPts val="1400"/>
              <a:buNone/>
            </a:pPr>
            <a:r>
              <a:rPr lang="en-US"/>
              <a:t>Only recreate containers that have changed</a:t>
            </a:r>
            <a:endParaRPr/>
          </a:p>
          <a:p>
            <a:pPr marL="0" lvl="0" indent="0" algn="l" rtl="0">
              <a:lnSpc>
                <a:spcPct val="100000"/>
              </a:lnSpc>
              <a:spcBef>
                <a:spcPts val="0"/>
              </a:spcBef>
              <a:spcAft>
                <a:spcPts val="0"/>
              </a:spcAft>
              <a:buSzPts val="1400"/>
              <a:buNone/>
            </a:pPr>
            <a:r>
              <a:rPr lang="en-US"/>
              <a:t>Variables and moving a composition between environments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Compose has commands for managing the whole lifecycle of your application:</a:t>
            </a:r>
            <a:endParaRPr/>
          </a:p>
          <a:p>
            <a:pPr marL="0" lvl="0" indent="0" algn="l" rtl="0">
              <a:lnSpc>
                <a:spcPct val="100000"/>
              </a:lnSpc>
              <a:spcBef>
                <a:spcPts val="0"/>
              </a:spcBef>
              <a:spcAft>
                <a:spcPts val="0"/>
              </a:spcAft>
              <a:buSzPts val="1400"/>
              <a:buNone/>
            </a:pPr>
            <a:r>
              <a:rPr lang="en-US"/>
              <a:t>Start, stop, and rebuild services</a:t>
            </a:r>
            <a:endParaRPr/>
          </a:p>
          <a:p>
            <a:pPr marL="0" lvl="0" indent="0" algn="l" rtl="0">
              <a:lnSpc>
                <a:spcPct val="100000"/>
              </a:lnSpc>
              <a:spcBef>
                <a:spcPts val="0"/>
              </a:spcBef>
              <a:spcAft>
                <a:spcPts val="0"/>
              </a:spcAft>
              <a:buSzPts val="1400"/>
              <a:buNone/>
            </a:pPr>
            <a:r>
              <a:rPr lang="en-US"/>
              <a:t>View the status of running services</a:t>
            </a:r>
            <a:endParaRPr/>
          </a:p>
          <a:p>
            <a:pPr marL="0" lvl="0" indent="0" algn="l" rtl="0">
              <a:lnSpc>
                <a:spcPct val="100000"/>
              </a:lnSpc>
              <a:spcBef>
                <a:spcPts val="0"/>
              </a:spcBef>
              <a:spcAft>
                <a:spcPts val="0"/>
              </a:spcAft>
              <a:buSzPts val="1400"/>
              <a:buNone/>
            </a:pPr>
            <a:r>
              <a:rPr lang="en-US"/>
              <a:t>Stream the log output of running services</a:t>
            </a:r>
            <a:endParaRPr/>
          </a:p>
          <a:p>
            <a:pPr marL="0" lvl="0" indent="0" algn="l" rtl="0">
              <a:lnSpc>
                <a:spcPct val="100000"/>
              </a:lnSpc>
              <a:spcBef>
                <a:spcPts val="0"/>
              </a:spcBef>
              <a:spcAft>
                <a:spcPts val="0"/>
              </a:spcAft>
              <a:buSzPts val="1400"/>
              <a:buNone/>
            </a:pPr>
            <a:r>
              <a:rPr lang="en-US"/>
              <a:t>Run a one-off command on a service</a:t>
            </a:r>
            <a:endParaRPr/>
          </a:p>
          <a:p>
            <a:pPr marL="0" lvl="0" indent="0" algn="l" rtl="0">
              <a:lnSpc>
                <a:spcPct val="100000"/>
              </a:lnSpc>
              <a:spcBef>
                <a:spcPts val="0"/>
              </a:spcBef>
              <a:spcAft>
                <a:spcPts val="0"/>
              </a:spcAft>
              <a:buSzPts val="1400"/>
              <a:buNone/>
            </a:pPr>
            <a:endParaRPr/>
          </a:p>
        </p:txBody>
      </p:sp>
      <p:sp>
        <p:nvSpPr>
          <p:cNvPr id="1317" name="Google Shape;1317;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Configurations of Compose</a:t>
            </a:r>
            <a:endParaRPr/>
          </a:p>
        </p:txBody>
      </p:sp>
      <p:sp>
        <p:nvSpPr>
          <p:cNvPr id="1328" name="Google Shape;132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t>Explain the slide using the instructions written below: (and also tell students that we have covered this topic in previous lessons)</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A container is a runtime instance of a docker image</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A Docker container consists of:</a:t>
            </a:r>
            <a:endParaRPr sz="900"/>
          </a:p>
          <a:p>
            <a:pPr marL="285750" lvl="0" indent="-247650" algn="l" rtl="0">
              <a:lnSpc>
                <a:spcPct val="100000"/>
              </a:lnSpc>
              <a:spcBef>
                <a:spcPts val="0"/>
              </a:spcBef>
              <a:spcAft>
                <a:spcPts val="0"/>
              </a:spcAft>
              <a:buClr>
                <a:schemeClr val="dk1"/>
              </a:buClr>
              <a:buSzPts val="900"/>
              <a:buFont typeface="Arial"/>
              <a:buChar char="•"/>
            </a:pPr>
            <a:r>
              <a:rPr lang="en-US" sz="900"/>
              <a:t>A Docker image</a:t>
            </a:r>
            <a:endParaRPr sz="900"/>
          </a:p>
          <a:p>
            <a:pPr marL="285750" lvl="0" indent="-247650" algn="l" rtl="0">
              <a:lnSpc>
                <a:spcPct val="100000"/>
              </a:lnSpc>
              <a:spcBef>
                <a:spcPts val="0"/>
              </a:spcBef>
              <a:spcAft>
                <a:spcPts val="0"/>
              </a:spcAft>
              <a:buClr>
                <a:schemeClr val="dk1"/>
              </a:buClr>
              <a:buSzPts val="900"/>
              <a:buFont typeface="Arial"/>
              <a:buChar char="•"/>
            </a:pPr>
            <a:r>
              <a:rPr lang="en-US" sz="900"/>
              <a:t>An execution environment</a:t>
            </a:r>
            <a:endParaRPr sz="900"/>
          </a:p>
          <a:p>
            <a:pPr marL="285750" lvl="0" indent="-247650" algn="l" rtl="0">
              <a:lnSpc>
                <a:spcPct val="100000"/>
              </a:lnSpc>
              <a:spcBef>
                <a:spcPts val="0"/>
              </a:spcBef>
              <a:spcAft>
                <a:spcPts val="0"/>
              </a:spcAft>
              <a:buClr>
                <a:schemeClr val="dk1"/>
              </a:buClr>
              <a:buSzPts val="900"/>
              <a:buFont typeface="Arial"/>
              <a:buChar char="•"/>
            </a:pPr>
            <a:r>
              <a:rPr lang="en-US" sz="900"/>
              <a:t>A standard set of instructions</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The concept is borrowed from Shipping Containers, which define a standard to ship goods globally. Docker defines a standard to ship software.</a:t>
            </a: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endParaRPr sz="900"/>
          </a:p>
          <a:p>
            <a:pPr marL="0" lvl="0" indent="0" algn="l" rtl="0">
              <a:lnSpc>
                <a:spcPct val="100000"/>
              </a:lnSpc>
              <a:spcBef>
                <a:spcPts val="0"/>
              </a:spcBef>
              <a:spcAft>
                <a:spcPts val="0"/>
              </a:spcAft>
              <a:buSzPts val="1400"/>
              <a:buNone/>
            </a:pPr>
            <a:r>
              <a:rPr lang="en-US" sz="900"/>
              <a:t>Tell learner that the demonstration for container creation will be carried out after the tast topic.</a:t>
            </a:r>
            <a:endParaRPr sz="900"/>
          </a:p>
        </p:txBody>
      </p:sp>
      <p:sp>
        <p:nvSpPr>
          <p:cNvPr id="826" name="Google Shape;82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configuration and its usage</a:t>
            </a:r>
            <a:endParaRPr/>
          </a:p>
        </p:txBody>
      </p:sp>
      <p:sp>
        <p:nvSpPr>
          <p:cNvPr id="1333" name="Google Shape;133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configuration and its usage (use the slide content to explain)</a:t>
            </a:r>
            <a:endParaRPr/>
          </a:p>
        </p:txBody>
      </p:sp>
      <p:sp>
        <p:nvSpPr>
          <p:cNvPr id="1357" name="Google Shape;135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configuration and its usage</a:t>
            </a:r>
            <a:endParaRPr/>
          </a:p>
        </p:txBody>
      </p:sp>
      <p:sp>
        <p:nvSpPr>
          <p:cNvPr id="1381" name="Google Shape;138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6f5e7ffbbc_1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g6f5e7ffbbc_1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Compose uses an alternate file to build with. A build path must also be specified.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code and its function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405" name="Google Shape;1405;g6f5e7ffbbc_1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6f5e7ffbbc_1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8" name="Google Shape;1428;g6f5e7ffbbc_1_2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Add build arguments, which are environment variables accessible only during the build process.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code present on the slide</a:t>
            </a:r>
            <a:endParaRPr/>
          </a:p>
        </p:txBody>
      </p:sp>
      <p:sp>
        <p:nvSpPr>
          <p:cNvPr id="1429" name="Google Shape;1429;g6f5e7ffbbc_1_2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6f5e7ffbbc_1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3" name="Google Shape;1453;g6f5e7ffbbc_1_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Explain the configuration and its usage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en-US" b="1"/>
              <a:t>Note</a:t>
            </a:r>
            <a:r>
              <a:rPr lang="en-US"/>
              <a:t>: In your Dockerfile, if you specify ARG before the FROM instruction, ARG is not available in the build instructions under FROM. If you need an argument to be available in both places, also specify it under the FROM instruction. </a:t>
            </a:r>
            <a:endParaRPr/>
          </a:p>
          <a:p>
            <a:pPr marL="0" lvl="0" indent="0" algn="l" rtl="0">
              <a:lnSpc>
                <a:spcPct val="100000"/>
              </a:lnSpc>
              <a:spcBef>
                <a:spcPts val="0"/>
              </a:spcBef>
              <a:spcAft>
                <a:spcPts val="0"/>
              </a:spcAft>
              <a:buSzPts val="1400"/>
              <a:buNone/>
            </a:pPr>
            <a:endParaRPr/>
          </a:p>
        </p:txBody>
      </p:sp>
      <p:sp>
        <p:nvSpPr>
          <p:cNvPr id="1454" name="Google Shape;1454;g6f5e7ffbbc_1_2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6f5e7ffbbc_1_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0" name="Google Shape;1480;g6f5e7ffbbc_1_2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the configuration and its usage</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500"/>
              <a:buFont typeface="Calibri"/>
              <a:buNone/>
            </a:pPr>
            <a:r>
              <a:rPr lang="en-US"/>
              <a:t>You can omit the value when specifying a build argument, in which case its value at build time is the value in the environment where Compose is running.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481" name="Google Shape;1481;g6f5e7ffbbc_1_2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6f5e7ffbbc_1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5" name="Google Shape;1505;g6f5e7ffbbc_1_3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list of images that the engine uses for cache resolution.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code and its function</a:t>
            </a:r>
            <a:endParaRPr/>
          </a:p>
          <a:p>
            <a:pPr marL="0" lvl="0" indent="0" algn="l" rtl="0">
              <a:lnSpc>
                <a:spcPct val="100000"/>
              </a:lnSpc>
              <a:spcBef>
                <a:spcPts val="0"/>
              </a:spcBef>
              <a:spcAft>
                <a:spcPts val="0"/>
              </a:spcAft>
              <a:buSzPts val="1400"/>
              <a:buNone/>
            </a:pPr>
            <a:endParaRPr/>
          </a:p>
        </p:txBody>
      </p:sp>
      <p:sp>
        <p:nvSpPr>
          <p:cNvPr id="1506" name="Google Shape;1506;g6f5e7ffbbc_1_3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6f5e7ffbbc_1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9" name="Google Shape;1529;g6f5e7ffbbc_1_3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Add metadata to the resulting image using Docker labels. You can use either an array or a dictionary.</a:t>
            </a:r>
            <a:endParaRPr/>
          </a:p>
          <a:p>
            <a:pPr marL="0" lvl="0" indent="0" algn="l" rtl="0">
              <a:lnSpc>
                <a:spcPct val="100000"/>
              </a:lnSpc>
              <a:spcBef>
                <a:spcPts val="0"/>
              </a:spcBef>
              <a:spcAft>
                <a:spcPts val="0"/>
              </a:spcAft>
              <a:buSzPts val="1400"/>
              <a:buNone/>
            </a:pPr>
            <a:r>
              <a:rPr lang="en-US"/>
              <a:t>It is recommended that you use reverse-DNS notation to prevent your labels from conflicting with those used by other software.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code and their function</a:t>
            </a:r>
            <a:endParaRPr/>
          </a:p>
          <a:p>
            <a:pPr marL="0" lvl="0" indent="0" algn="l" rtl="0">
              <a:lnSpc>
                <a:spcPct val="100000"/>
              </a:lnSpc>
              <a:spcBef>
                <a:spcPts val="0"/>
              </a:spcBef>
              <a:spcAft>
                <a:spcPts val="0"/>
              </a:spcAft>
              <a:buSzPts val="1400"/>
              <a:buNone/>
            </a:pPr>
            <a:endParaRPr/>
          </a:p>
        </p:txBody>
      </p:sp>
      <p:sp>
        <p:nvSpPr>
          <p:cNvPr id="1530" name="Google Shape;1530;g6f5e7ffbbc_1_3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6f5e7ffbbc_1_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6" name="Google Shape;1556;g6f5e7ffbbc_1_3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Set the size of the /dev/shm partition for this build’s containers. Specify as an integer value representing the number of bytes or as a string expressing a byte value.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code and its function</a:t>
            </a:r>
            <a:endParaRPr/>
          </a:p>
          <a:p>
            <a:pPr marL="0" lvl="0" indent="0" algn="l" rtl="0">
              <a:lnSpc>
                <a:spcPct val="100000"/>
              </a:lnSpc>
              <a:spcBef>
                <a:spcPts val="0"/>
              </a:spcBef>
              <a:spcAft>
                <a:spcPts val="0"/>
              </a:spcAft>
              <a:buSzPts val="1400"/>
              <a:buNone/>
            </a:pPr>
            <a:endParaRPr/>
          </a:p>
        </p:txBody>
      </p:sp>
      <p:sp>
        <p:nvSpPr>
          <p:cNvPr id="1557" name="Google Shape;1557;g6f5e7ffbbc_1_3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Service and its type</a:t>
            </a:r>
            <a:endParaRPr/>
          </a:p>
        </p:txBody>
      </p:sp>
      <p:sp>
        <p:nvSpPr>
          <p:cNvPr id="841" name="Google Shape;84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6f5e7ffbbc_1_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 name="Google Shape;1583;g6f5e7ffbbc_1_3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Build the specified stage as defined inside the Dockerfile.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code and its function</a:t>
            </a:r>
            <a:endParaRPr/>
          </a:p>
          <a:p>
            <a:pPr marL="0" lvl="0" indent="0" algn="l" rtl="0">
              <a:lnSpc>
                <a:spcPct val="100000"/>
              </a:lnSpc>
              <a:spcBef>
                <a:spcPts val="0"/>
              </a:spcBef>
              <a:spcAft>
                <a:spcPts val="0"/>
              </a:spcAft>
              <a:buSzPts val="1400"/>
              <a:buNone/>
            </a:pPr>
            <a:endParaRPr/>
          </a:p>
        </p:txBody>
      </p:sp>
      <p:sp>
        <p:nvSpPr>
          <p:cNvPr id="1584" name="Google Shape;1584;g6f5e7ffbbc_1_3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6f5e7ffbbc_1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7" name="Google Shape;1607;g6f5e7ffbbc_1_4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600"/>
              <a:buFont typeface="Open Sans"/>
              <a:buNone/>
            </a:pPr>
            <a:r>
              <a:rPr lang="en-US" sz="1600">
                <a:solidFill>
                  <a:srgbClr val="3F3F3F"/>
                </a:solidFill>
                <a:latin typeface="Open Sans"/>
                <a:ea typeface="Open Sans"/>
                <a:cs typeface="Open Sans"/>
                <a:sym typeface="Open Sans"/>
              </a:rPr>
              <a:t>Explain:</a:t>
            </a:r>
            <a:endParaRPr sz="16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1600"/>
              <a:buFont typeface="Open Sans"/>
              <a:buNone/>
            </a:pPr>
            <a:endParaRPr sz="16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1600"/>
              <a:buFont typeface="Open Sans"/>
              <a:buNone/>
            </a:pPr>
            <a:r>
              <a:rPr lang="en-US" sz="1600">
                <a:solidFill>
                  <a:srgbClr val="3F3F3F"/>
                </a:solidFill>
                <a:latin typeface="Open Sans"/>
                <a:ea typeface="Open Sans"/>
                <a:cs typeface="Open Sans"/>
                <a:sym typeface="Open Sans"/>
              </a:rPr>
              <a:t>Add or drop container capabilities.</a:t>
            </a:r>
            <a:endParaRPr sz="16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codes and their function</a:t>
            </a:r>
            <a:endParaRPr/>
          </a:p>
          <a:p>
            <a:pPr marL="0" lvl="0" indent="0" algn="l" rtl="0">
              <a:lnSpc>
                <a:spcPct val="100000"/>
              </a:lnSpc>
              <a:spcBef>
                <a:spcPts val="0"/>
              </a:spcBef>
              <a:spcAft>
                <a:spcPts val="0"/>
              </a:spcAft>
              <a:buSzPts val="1400"/>
              <a:buNone/>
            </a:pPr>
            <a:endParaRPr/>
          </a:p>
        </p:txBody>
      </p:sp>
      <p:sp>
        <p:nvSpPr>
          <p:cNvPr id="1608" name="Google Shape;1608;g6f5e7ffbbc_1_4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6f5e7ffbbc_1_4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6" name="Google Shape;1626;g6f5e7ffbbc_1_4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Specify an optional parent cgroup for the container.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code and its function</a:t>
            </a:r>
            <a:endParaRPr/>
          </a:p>
          <a:p>
            <a:pPr marL="0" lvl="0" indent="0" algn="l" rtl="0">
              <a:lnSpc>
                <a:spcPct val="100000"/>
              </a:lnSpc>
              <a:spcBef>
                <a:spcPts val="0"/>
              </a:spcBef>
              <a:spcAft>
                <a:spcPts val="0"/>
              </a:spcAft>
              <a:buSzPts val="1400"/>
              <a:buNone/>
            </a:pPr>
            <a:endParaRPr/>
          </a:p>
        </p:txBody>
      </p:sp>
      <p:sp>
        <p:nvSpPr>
          <p:cNvPr id="1627" name="Google Shape;1627;g6f5e7ffbbc_1_4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6f5e7ffbbc_1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3" name="Google Shape;1643;g6f5e7ffbbc_1_4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Overrides the default command.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code and its function</a:t>
            </a:r>
            <a:endParaRPr/>
          </a:p>
        </p:txBody>
      </p:sp>
      <p:sp>
        <p:nvSpPr>
          <p:cNvPr id="1644" name="Google Shape;1644;g6f5e7ffbbc_1_4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6f5e7ffbbc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3" name="Google Shape;1663;g6f5e7ffbbc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Grant access to configs on a per-service basis using the per-service configs configuration. Two different syntax variants are supported, Short and Long syntax</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short syntax variant only specifies the config name. This grants the container access to the config and mounts it at /&lt;config_name&gt; within the container. The source name and destination mountpoint are both set to the config name.</a:t>
            </a:r>
            <a:endParaRPr/>
          </a:p>
          <a:p>
            <a:pPr marL="0" lvl="0" indent="0" algn="l" rtl="0">
              <a:lnSpc>
                <a:spcPct val="100000"/>
              </a:lnSpc>
              <a:spcBef>
                <a:spcPts val="0"/>
              </a:spcBef>
              <a:spcAft>
                <a:spcPts val="0"/>
              </a:spcAft>
              <a:buSzPts val="1400"/>
              <a:buNone/>
            </a:pPr>
            <a:r>
              <a:rPr lang="en-US"/>
              <a:t>The following example uses the short syntax to grant the redis service access to the my_config and my_other_config configs. The value of my_config is set to the contents of the file ./my_config.txt, and my_other_config is defined as an external resource, which means that it has already been defined in Docker, either by running the docker config create command or by another stack deployment. If the external config does not exist, the stack deployment fails with a config not found error.</a:t>
            </a:r>
            <a:endParaRPr/>
          </a:p>
          <a:p>
            <a:pPr marL="0" lvl="0" indent="0" algn="l" rtl="0">
              <a:lnSpc>
                <a:spcPct val="100000"/>
              </a:lnSpc>
              <a:spcBef>
                <a:spcPts val="0"/>
              </a:spcBef>
              <a:spcAft>
                <a:spcPts val="0"/>
              </a:spcAft>
              <a:buSzPts val="1400"/>
              <a:buNone/>
            </a:pPr>
            <a:endParaRPr/>
          </a:p>
        </p:txBody>
      </p:sp>
      <p:sp>
        <p:nvSpPr>
          <p:cNvPr id="1664" name="Google Shape;1664;g6f5e7ffbbc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6f5e7ffbbc_2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3" name="Google Shape;1683;g6f5e7ffbbc_2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long syntax provides more granularity in how the config is created within the service tasks’ container.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example code on slide sets the name of my_config to redis_config within the container, sets the mode to 0440 (group-readable) and sets the user and group to 103. The redis service does not have access to the my_other_config config.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source: The name of the config as it exists in Docker.</a:t>
            </a:r>
            <a:endParaRPr/>
          </a:p>
          <a:p>
            <a:pPr marL="0" lvl="0" indent="0" algn="l" rtl="0">
              <a:lnSpc>
                <a:spcPct val="100000"/>
              </a:lnSpc>
              <a:spcBef>
                <a:spcPts val="0"/>
              </a:spcBef>
              <a:spcAft>
                <a:spcPts val="0"/>
              </a:spcAft>
              <a:buSzPts val="1400"/>
              <a:buNone/>
            </a:pPr>
            <a:r>
              <a:rPr lang="en-US"/>
              <a:t>target: The path and name of the file to be mounted in the service’s task containers. Defaults to /&lt;source&gt; if not specified.</a:t>
            </a:r>
            <a:endParaRPr/>
          </a:p>
          <a:p>
            <a:pPr marL="0" lvl="0" indent="0" algn="l" rtl="0">
              <a:lnSpc>
                <a:spcPct val="100000"/>
              </a:lnSpc>
              <a:spcBef>
                <a:spcPts val="0"/>
              </a:spcBef>
              <a:spcAft>
                <a:spcPts val="0"/>
              </a:spcAft>
              <a:buSzPts val="1400"/>
              <a:buNone/>
            </a:pPr>
            <a:r>
              <a:rPr lang="en-US"/>
              <a:t>uid and gid: The numeric UID or GID that owns the mounted config file within in the service’s task containers. Both default to 0 on Linux if not specified. Not supported on Windows.</a:t>
            </a:r>
            <a:endParaRPr/>
          </a:p>
          <a:p>
            <a:pPr marL="0" lvl="0" indent="0" algn="l" rtl="0">
              <a:lnSpc>
                <a:spcPct val="100000"/>
              </a:lnSpc>
              <a:spcBef>
                <a:spcPts val="0"/>
              </a:spcBef>
              <a:spcAft>
                <a:spcPts val="0"/>
              </a:spcAft>
              <a:buSzPts val="1400"/>
              <a:buNone/>
            </a:pPr>
            <a:r>
              <a:rPr lang="en-US"/>
              <a:t>mode: The permissions for the file that is mounted within the service’s task containers, in octal notation. For instance, 0444 represents world-readable. The default is 0444. Configs cannot be writable because they are mounted in a temporary filesystem, so if you set the writable bit, it is ignored. The executable bit can be set. If you aren’t familiar with UNIX file permission modes, you may find this </a:t>
            </a:r>
            <a:r>
              <a:rPr lang="en-US" u="sng">
                <a:solidFill>
                  <a:schemeClr val="hlink"/>
                </a:solidFill>
                <a:hlinkClick r:id="rId3"/>
              </a:rPr>
              <a:t>permissions calculator</a:t>
            </a:r>
            <a:r>
              <a:rPr lang="en-US"/>
              <a:t> useful.</a:t>
            </a:r>
            <a:endParaRPr/>
          </a:p>
          <a:p>
            <a:pPr marL="0" lvl="0" indent="0" algn="l" rtl="0">
              <a:lnSpc>
                <a:spcPct val="100000"/>
              </a:lnSpc>
              <a:spcBef>
                <a:spcPts val="0"/>
              </a:spcBef>
              <a:spcAft>
                <a:spcPts val="0"/>
              </a:spcAft>
              <a:buSzPts val="1400"/>
              <a:buNone/>
            </a:pPr>
            <a:endParaRPr/>
          </a:p>
        </p:txBody>
      </p:sp>
      <p:sp>
        <p:nvSpPr>
          <p:cNvPr id="1684" name="Google Shape;1684;g6f5e7ffbbc_2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f5e7ffbbc_2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7" name="Google Shape;1717;g6f5e7ffbbc_2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Specify a custom container name, rather than a generated default name.</a:t>
            </a:r>
            <a:endParaRPr/>
          </a:p>
          <a:p>
            <a:pPr marL="0" lvl="0" indent="0" algn="l" rtl="0">
              <a:lnSpc>
                <a:spcPct val="100000"/>
              </a:lnSpc>
              <a:spcBef>
                <a:spcPts val="0"/>
              </a:spcBef>
              <a:spcAft>
                <a:spcPts val="0"/>
              </a:spcAft>
              <a:buSzPts val="1400"/>
              <a:buNone/>
            </a:pPr>
            <a:r>
              <a:rPr lang="en-US"/>
              <a:t>Because Docker container names must be unique, you cannot scale a service beyond 1 container if you have specified a custom name. Attempting to do so results in an error.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code and its function</a:t>
            </a:r>
            <a:endParaRPr/>
          </a:p>
          <a:p>
            <a:pPr marL="0" lvl="0" indent="0" algn="l" rtl="0">
              <a:lnSpc>
                <a:spcPct val="100000"/>
              </a:lnSpc>
              <a:spcBef>
                <a:spcPts val="0"/>
              </a:spcBef>
              <a:spcAft>
                <a:spcPts val="0"/>
              </a:spcAft>
              <a:buSzPts val="1400"/>
              <a:buNone/>
            </a:pPr>
            <a:endParaRPr/>
          </a:p>
        </p:txBody>
      </p:sp>
      <p:sp>
        <p:nvSpPr>
          <p:cNvPr id="1718" name="Google Shape;1718;g6f5e7ffbbc_2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6f5e7ffbbc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4" name="Google Shape;1734;g6f5e7ffbbc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Express dependency between services, Service dependencies cause the following behaviors:</a:t>
            </a:r>
            <a:endParaRPr/>
          </a:p>
          <a:p>
            <a:pPr marL="0" lvl="0" indent="0" algn="l" rtl="0">
              <a:lnSpc>
                <a:spcPct val="100000"/>
              </a:lnSpc>
              <a:spcBef>
                <a:spcPts val="0"/>
              </a:spcBef>
              <a:spcAft>
                <a:spcPts val="0"/>
              </a:spcAft>
              <a:buSzPts val="1400"/>
              <a:buNone/>
            </a:pPr>
            <a:r>
              <a:rPr lang="en-US"/>
              <a:t>docker-compose up starts services in dependency order. In the following example, db and redis are started before web.</a:t>
            </a:r>
            <a:endParaRPr/>
          </a:p>
          <a:p>
            <a:pPr marL="0" lvl="0" indent="0" algn="l" rtl="0">
              <a:lnSpc>
                <a:spcPct val="100000"/>
              </a:lnSpc>
              <a:spcBef>
                <a:spcPts val="0"/>
              </a:spcBef>
              <a:spcAft>
                <a:spcPts val="0"/>
              </a:spcAft>
              <a:buSzPts val="1400"/>
              <a:buNone/>
            </a:pPr>
            <a:r>
              <a:rPr lang="en-US"/>
              <a:t>docker-compose up SERVICE automatically includes SERVICE’s dependencies. In the following example, docker-compose up web also creates and starts db and redis.</a:t>
            </a:r>
            <a:endParaRPr/>
          </a:p>
          <a:p>
            <a:pPr marL="0" lvl="0" indent="0" algn="l" rtl="0">
              <a:lnSpc>
                <a:spcPct val="100000"/>
              </a:lnSpc>
              <a:spcBef>
                <a:spcPts val="0"/>
              </a:spcBef>
              <a:spcAft>
                <a:spcPts val="0"/>
              </a:spcAft>
              <a:buSzPts val="1400"/>
              <a:buNone/>
            </a:pPr>
            <a:r>
              <a:rPr lang="en-US"/>
              <a:t>docker-compose stop stops services in dependency order. In the following example, web is stopped before db and redis.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code and its function</a:t>
            </a:r>
            <a:endParaRPr/>
          </a:p>
          <a:p>
            <a:pPr marL="0" lvl="0" indent="0" algn="l" rtl="0">
              <a:lnSpc>
                <a:spcPct val="100000"/>
              </a:lnSpc>
              <a:spcBef>
                <a:spcPts val="0"/>
              </a:spcBef>
              <a:spcAft>
                <a:spcPts val="0"/>
              </a:spcAft>
              <a:buSzPts val="1400"/>
              <a:buNone/>
            </a:pPr>
            <a:endParaRPr/>
          </a:p>
        </p:txBody>
      </p:sp>
      <p:sp>
        <p:nvSpPr>
          <p:cNvPr id="1735" name="Google Shape;1735;g6f5e7ffbbc_2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6f5e7ffbbc_2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2" name="Google Shape;1752;g6f5e7ffbbc_2_2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Specify configuration related to the deployment and running of services. This only takes effect when deploying to a swarm with docker stack deploy, and is ignored by docker-compose up and docker-compose run.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753" name="Google Shape;1753;g6f5e7ffbbc_2_2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65730b6717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2" name="Google Shape;1772;g65730b6717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configuration and their options</a:t>
            </a:r>
            <a:endParaRPr/>
          </a:p>
          <a:p>
            <a:pPr marL="0" lvl="0" indent="0" algn="l" rtl="0">
              <a:lnSpc>
                <a:spcPct val="100000"/>
              </a:lnSpc>
              <a:spcBef>
                <a:spcPts val="0"/>
              </a:spcBef>
              <a:spcAft>
                <a:spcPts val="0"/>
              </a:spcAft>
              <a:buSzPts val="1400"/>
              <a:buNone/>
            </a:pPr>
            <a:endParaRPr/>
          </a:p>
        </p:txBody>
      </p:sp>
      <p:sp>
        <p:nvSpPr>
          <p:cNvPr id="1773" name="Google Shape;1773;g65730b6717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7" name="Google Shape;84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slide.</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r>
              <a:rPr lang="en-US"/>
              <a:t>A revision: A service is the definition of how you want to run your application containers in a swarm.</a:t>
            </a:r>
            <a:endParaRPr/>
          </a:p>
          <a:p>
            <a:pPr marL="0" lvl="0" indent="0" algn="l" rtl="0">
              <a:lnSpc>
                <a:spcPct val="100000"/>
              </a:lnSpc>
              <a:spcBef>
                <a:spcPts val="0"/>
              </a:spcBef>
              <a:spcAft>
                <a:spcPts val="0"/>
              </a:spcAft>
              <a:buSzPts val="1400"/>
              <a:buNone/>
            </a:pPr>
            <a:endParaRPr/>
          </a:p>
        </p:txBody>
      </p:sp>
      <p:sp>
        <p:nvSpPr>
          <p:cNvPr id="848" name="Google Shape;84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65730b6717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1" name="Google Shape;1781;g65730b6717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configuration and their options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782" name="Google Shape;1782;g65730b6717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65730b6717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9" name="Google Shape;1789;g65730b6717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configuration and their options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790" name="Google Shape;1790;g65730b6717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6f5e7ffbbc_1_5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7" name="Google Shape;1797;g6f5e7ffbbc_1_5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Docker stack deploy</a:t>
            </a:r>
            <a:endParaRPr/>
          </a:p>
        </p:txBody>
      </p:sp>
      <p:sp>
        <p:nvSpPr>
          <p:cNvPr id="1798" name="Google Shape;1798;g6f5e7ffbbc_1_5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6f5e7ffbbc_1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3" name="Google Shape;1803;g6f5e7ffbbc_1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Explain the content on the slide: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en-US"/>
              <a:t>Command docker stack deploy [OPTIONS] STACK Deploy a new stack or update an existing stack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Describe the options and description quoting example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Describe note.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804" name="Google Shape;1804;g6f5e7ffbbc_1_5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6f5e7ffbbc_1_5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3" name="Google Shape;1813;g6f5e7ffbbc_1_5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Create and update a stack from a compose or a dab file on the swarm. This command must be run targeting a manager node.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Describe the content present on slide</a:t>
            </a:r>
            <a:endParaRPr/>
          </a:p>
          <a:p>
            <a:pPr marL="0" lvl="0" indent="0" algn="l" rtl="0">
              <a:lnSpc>
                <a:spcPct val="100000"/>
              </a:lnSpc>
              <a:spcBef>
                <a:spcPts val="0"/>
              </a:spcBef>
              <a:spcAft>
                <a:spcPts val="0"/>
              </a:spcAft>
              <a:buSzPts val="1400"/>
              <a:buNone/>
            </a:pPr>
            <a:r>
              <a:rPr lang="en-US"/>
              <a:t>Also tell what each component of code does</a:t>
            </a:r>
            <a:endParaRPr/>
          </a:p>
          <a:p>
            <a:pPr marL="0" lvl="0" indent="0" algn="l" rtl="0">
              <a:lnSpc>
                <a:spcPct val="100000"/>
              </a:lnSpc>
              <a:spcBef>
                <a:spcPts val="0"/>
              </a:spcBef>
              <a:spcAft>
                <a:spcPts val="0"/>
              </a:spcAft>
              <a:buSzPts val="1400"/>
              <a:buNone/>
            </a:pPr>
            <a:endParaRPr/>
          </a:p>
        </p:txBody>
      </p:sp>
      <p:sp>
        <p:nvSpPr>
          <p:cNvPr id="1814" name="Google Shape;1814;g6f5e7ffbbc_1_5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6f5e7ffbbc_1_5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9" name="Google Shape;1829;g6f5e7ffbbc_1_5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Describe the content present on slide</a:t>
            </a:r>
            <a:endParaRPr/>
          </a:p>
          <a:p>
            <a:pPr marL="0" lvl="0" indent="0" algn="l" rtl="0">
              <a:lnSpc>
                <a:spcPct val="100000"/>
              </a:lnSpc>
              <a:spcBef>
                <a:spcPts val="0"/>
              </a:spcBef>
              <a:spcAft>
                <a:spcPts val="0"/>
              </a:spcAft>
              <a:buSzPts val="1400"/>
              <a:buNone/>
            </a:pPr>
            <a:r>
              <a:rPr lang="en-US"/>
              <a:t>Also tell what each component of code does</a:t>
            </a:r>
            <a:endParaRPr/>
          </a:p>
          <a:p>
            <a:pPr marL="0" lvl="0" indent="0" algn="l" rtl="0">
              <a:lnSpc>
                <a:spcPct val="100000"/>
              </a:lnSpc>
              <a:spcBef>
                <a:spcPts val="0"/>
              </a:spcBef>
              <a:spcAft>
                <a:spcPts val="0"/>
              </a:spcAft>
              <a:buSzPts val="1400"/>
              <a:buNone/>
            </a:pPr>
            <a:endParaRPr/>
          </a:p>
        </p:txBody>
      </p:sp>
      <p:sp>
        <p:nvSpPr>
          <p:cNvPr id="1830" name="Google Shape;1830;g6f5e7ffbbc_1_5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65730b6717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7" name="Google Shape;1847;g65730b6717_0_2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8" name="Google Shape;1848;g65730b6717_0_2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65730b671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4" name="Google Shape;1854;g65730b6717_0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500"/>
              <a:buFont typeface="Calibri"/>
              <a:buNone/>
            </a:pPr>
            <a:r>
              <a:rPr lang="en-US"/>
              <a:t>Mention the topic name and list the content that is going to be covered in the topic</a:t>
            </a:r>
            <a:endParaRPr/>
          </a:p>
          <a:p>
            <a:pPr marL="0" lvl="0" indent="0" algn="l" rtl="0">
              <a:lnSpc>
                <a:spcPct val="100000"/>
              </a:lnSpc>
              <a:spcBef>
                <a:spcPts val="0"/>
              </a:spcBef>
              <a:spcAft>
                <a:spcPts val="0"/>
              </a:spcAft>
              <a:buSzPts val="1400"/>
              <a:buNone/>
            </a:pPr>
            <a:endParaRPr/>
          </a:p>
        </p:txBody>
      </p:sp>
      <p:sp>
        <p:nvSpPr>
          <p:cNvPr id="1855" name="Google Shape;1855;g65730b6717_0_2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65730b6717_0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0" name="Google Shape;1860;g65730b6717_0_2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commands along with description.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Also: </a:t>
            </a:r>
            <a:endParaRPr/>
          </a:p>
          <a:p>
            <a:pPr marL="342900" lvl="0" indent="-342900" algn="l" rtl="0">
              <a:lnSpc>
                <a:spcPct val="100000"/>
              </a:lnSpc>
              <a:spcBef>
                <a:spcPts val="0"/>
              </a:spcBef>
              <a:spcAft>
                <a:spcPts val="0"/>
              </a:spcAft>
              <a:buClr>
                <a:schemeClr val="dk1"/>
              </a:buClr>
              <a:buSzPts val="1500"/>
              <a:buFont typeface="Calibri"/>
              <a:buAutoNum type="arabicPeriod"/>
            </a:pPr>
            <a:r>
              <a:rPr lang="en-US"/>
              <a:t>Find the stack</a:t>
            </a:r>
            <a:endParaRPr/>
          </a:p>
          <a:p>
            <a:pPr marL="342900" lvl="0" indent="-342900" algn="l" rtl="0">
              <a:lnSpc>
                <a:spcPct val="100000"/>
              </a:lnSpc>
              <a:spcBef>
                <a:spcPts val="0"/>
              </a:spcBef>
              <a:spcAft>
                <a:spcPts val="0"/>
              </a:spcAft>
              <a:buClr>
                <a:schemeClr val="dk1"/>
              </a:buClr>
              <a:buSzPts val="1500"/>
              <a:buFont typeface="Calibri"/>
              <a:buAutoNum type="arabicPeriod"/>
            </a:pPr>
            <a:r>
              <a:rPr lang="en-US"/>
              <a:t>Find all the tasks in stack (if services and task are not created then create at least 4 services and tasks)</a:t>
            </a:r>
            <a:endParaRPr/>
          </a:p>
          <a:p>
            <a:pPr marL="342900" lvl="0" indent="-342900" algn="l" rtl="0">
              <a:lnSpc>
                <a:spcPct val="100000"/>
              </a:lnSpc>
              <a:spcBef>
                <a:spcPts val="0"/>
              </a:spcBef>
              <a:spcAft>
                <a:spcPts val="0"/>
              </a:spcAft>
              <a:buClr>
                <a:schemeClr val="dk1"/>
              </a:buClr>
              <a:buSzPts val="1500"/>
              <a:buFont typeface="Calibri"/>
              <a:buAutoNum type="arabicPeriod"/>
            </a:pPr>
            <a:r>
              <a:rPr lang="en-US"/>
              <a:t>Find all the services in the stack </a:t>
            </a:r>
            <a:endParaRPr/>
          </a:p>
          <a:p>
            <a:pPr marL="342900" lvl="0" indent="-342900" algn="l" rtl="0">
              <a:lnSpc>
                <a:spcPct val="100000"/>
              </a:lnSpc>
              <a:spcBef>
                <a:spcPts val="0"/>
              </a:spcBef>
              <a:spcAft>
                <a:spcPts val="0"/>
              </a:spcAft>
              <a:buClr>
                <a:schemeClr val="dk1"/>
              </a:buClr>
              <a:buSzPts val="1500"/>
              <a:buFont typeface="Calibri"/>
              <a:buAutoNum type="arabicPeriod"/>
            </a:pPr>
            <a:r>
              <a:rPr lang="en-US"/>
              <a:t>Filter the service according to name (lets say name of one of the service is “xyz” in the stack “abc”)</a:t>
            </a:r>
            <a:endParaRPr/>
          </a:p>
          <a:p>
            <a:pPr marL="342900" lvl="0" indent="-342900" algn="l" rtl="0">
              <a:lnSpc>
                <a:spcPct val="100000"/>
              </a:lnSpc>
              <a:spcBef>
                <a:spcPts val="0"/>
              </a:spcBef>
              <a:spcAft>
                <a:spcPts val="0"/>
              </a:spcAft>
              <a:buClr>
                <a:schemeClr val="dk1"/>
              </a:buClr>
              <a:buSzPts val="1500"/>
              <a:buFont typeface="Calibri"/>
              <a:buAutoNum type="arabicPeriod"/>
            </a:pPr>
            <a:r>
              <a:rPr lang="en-US"/>
              <a:t>Also find the name and number of replicas of the services in the stack</a:t>
            </a:r>
            <a:endParaRPr/>
          </a:p>
          <a:p>
            <a:pPr marL="342900" lvl="0" indent="-342900" algn="l" rtl="0">
              <a:lnSpc>
                <a:spcPct val="100000"/>
              </a:lnSpc>
              <a:spcBef>
                <a:spcPts val="0"/>
              </a:spcBef>
              <a:spcAft>
                <a:spcPts val="0"/>
              </a:spcAft>
              <a:buClr>
                <a:schemeClr val="dk1"/>
              </a:buClr>
              <a:buSzPts val="1500"/>
              <a:buFont typeface="Calibri"/>
              <a:buAutoNum type="arabicPeriod"/>
            </a:pPr>
            <a:r>
              <a:rPr lang="en-US"/>
              <a:t>At last, remove the stack</a:t>
            </a:r>
            <a:endParaRPr/>
          </a:p>
          <a:p>
            <a:pPr marL="342900" lvl="0" indent="-243776" algn="l" rtl="0">
              <a:lnSpc>
                <a:spcPct val="100000"/>
              </a:lnSpc>
              <a:spcBef>
                <a:spcPts val="0"/>
              </a:spcBef>
              <a:spcAft>
                <a:spcPts val="0"/>
              </a:spcAft>
              <a:buClr>
                <a:schemeClr val="dk1"/>
              </a:buClr>
              <a:buSzPts val="1561"/>
              <a:buFont typeface="Calibri"/>
              <a:buNone/>
            </a:pPr>
            <a:endParaRPr/>
          </a:p>
          <a:p>
            <a:pPr marL="342900" lvl="0" indent="-243776" algn="l" rtl="0">
              <a:lnSpc>
                <a:spcPct val="100000"/>
              </a:lnSpc>
              <a:spcBef>
                <a:spcPts val="0"/>
              </a:spcBef>
              <a:spcAft>
                <a:spcPts val="0"/>
              </a:spcAft>
              <a:buClr>
                <a:schemeClr val="dk1"/>
              </a:buClr>
              <a:buSzPts val="1561"/>
              <a:buFont typeface="Calibri"/>
              <a:buNone/>
            </a:pPr>
            <a:endParaRPr/>
          </a:p>
          <a:p>
            <a:pPr marL="342900" lvl="0" indent="-243776" algn="l" rtl="0">
              <a:lnSpc>
                <a:spcPct val="100000"/>
              </a:lnSpc>
              <a:spcBef>
                <a:spcPts val="0"/>
              </a:spcBef>
              <a:spcAft>
                <a:spcPts val="0"/>
              </a:spcAft>
              <a:buClr>
                <a:schemeClr val="dk1"/>
              </a:buClr>
              <a:buSzPts val="1561"/>
              <a:buFont typeface="Calibri"/>
              <a:buNone/>
            </a:pPr>
            <a:endParaRPr/>
          </a:p>
        </p:txBody>
      </p:sp>
      <p:sp>
        <p:nvSpPr>
          <p:cNvPr id="1861" name="Google Shape;1861;g65730b6717_0_2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65b73f75d3_0_2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Scaling</a:t>
            </a:r>
            <a:endParaRPr/>
          </a:p>
        </p:txBody>
      </p:sp>
      <p:sp>
        <p:nvSpPr>
          <p:cNvPr id="1869" name="Google Shape;1869;g65b73f75d3_0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1" name="Google Shape;86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slide using the instructions written below:</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r>
              <a:rPr lang="en-US"/>
              <a:t>At the most basic level a service defines:</a:t>
            </a:r>
            <a:endParaRPr/>
          </a:p>
          <a:p>
            <a:pPr marL="285750" lvl="0" indent="-285750" algn="l" rtl="0">
              <a:lnSpc>
                <a:spcPct val="100000"/>
              </a:lnSpc>
              <a:spcBef>
                <a:spcPts val="0"/>
              </a:spcBef>
              <a:spcAft>
                <a:spcPts val="0"/>
              </a:spcAft>
              <a:buClr>
                <a:schemeClr val="dk1"/>
              </a:buClr>
              <a:buSzPts val="1500"/>
              <a:buFont typeface="Arial"/>
              <a:buChar char="•"/>
            </a:pPr>
            <a:r>
              <a:rPr lang="en-US"/>
              <a:t>which container image to run in the swarm </a:t>
            </a:r>
            <a:endParaRPr/>
          </a:p>
          <a:p>
            <a:pPr marL="285750" lvl="0" indent="-285750" algn="l" rtl="0">
              <a:lnSpc>
                <a:spcPct val="100000"/>
              </a:lnSpc>
              <a:spcBef>
                <a:spcPts val="0"/>
              </a:spcBef>
              <a:spcAft>
                <a:spcPts val="0"/>
              </a:spcAft>
              <a:buClr>
                <a:schemeClr val="dk1"/>
              </a:buClr>
              <a:buSzPts val="1500"/>
              <a:buFont typeface="Arial"/>
              <a:buChar char="•"/>
            </a:pPr>
            <a:r>
              <a:rPr lang="en-US"/>
              <a:t>which commands to run in the container.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For orchestration purposes, the service defines the “desired state”, meaning how many containers to run as tasks and constraints for deploying the containers.</a:t>
            </a:r>
            <a:endParaRPr/>
          </a:p>
          <a:p>
            <a:pPr marL="0" lvl="0" indent="0" algn="l" rtl="0">
              <a:lnSpc>
                <a:spcPct val="100000"/>
              </a:lnSpc>
              <a:spcBef>
                <a:spcPts val="0"/>
              </a:spcBef>
              <a:spcAft>
                <a:spcPts val="0"/>
              </a:spcAft>
              <a:buSzPts val="1400"/>
              <a:buNone/>
            </a:pPr>
            <a:endParaRPr/>
          </a:p>
        </p:txBody>
      </p:sp>
      <p:sp>
        <p:nvSpPr>
          <p:cNvPr id="862" name="Google Shape;862;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65b73f75d3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4" name="Google Shape;1874;g65b73f75d3_0_2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Scale command enables you to scale one or more replicated services either up or down to the desired number of replicas.</a:t>
            </a:r>
            <a:endParaRPr/>
          </a:p>
          <a:p>
            <a:pPr marL="0" lvl="0" indent="0" algn="l" rtl="0">
              <a:lnSpc>
                <a:spcPct val="100000"/>
              </a:lnSpc>
              <a:spcBef>
                <a:spcPts val="0"/>
              </a:spcBef>
              <a:spcAft>
                <a:spcPts val="0"/>
              </a:spcAft>
              <a:buSzPts val="1400"/>
              <a:buNone/>
            </a:pPr>
            <a:r>
              <a:rPr lang="en-US"/>
              <a:t>Docker service scale increases the number of replicas.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Perform the command.</a:t>
            </a:r>
            <a:endParaRPr/>
          </a:p>
        </p:txBody>
      </p:sp>
      <p:sp>
        <p:nvSpPr>
          <p:cNvPr id="1875" name="Google Shape;1875;g65b73f75d3_0_2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65b73f75d3_0_2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9" name="Google Shape;1889;g65b73f75d3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77ce959bdb_0_16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Topic moved from Lesson 8</a:t>
            </a:r>
            <a:endParaRPr/>
          </a:p>
        </p:txBody>
      </p:sp>
      <p:sp>
        <p:nvSpPr>
          <p:cNvPr id="1895" name="Google Shape;1895;g77ce959bdb_0_16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77ce959bdb_0_16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0" name="Google Shape;1900;g77ce959bdb_0_16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persistent storage</a:t>
            </a:r>
            <a:endParaRPr/>
          </a:p>
        </p:txBody>
      </p:sp>
      <p:sp>
        <p:nvSpPr>
          <p:cNvPr id="1901" name="Google Shape;1901;g77ce959bdb_0_16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77ce959bdb_0_16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9" name="Google Shape;1909;g77ce959bdb_0_16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best practices of persistence storage</a:t>
            </a:r>
            <a:endParaRPr/>
          </a:p>
          <a:p>
            <a:pPr marL="0" lvl="0" indent="0" algn="l" rtl="0">
              <a:lnSpc>
                <a:spcPct val="100000"/>
              </a:lnSpc>
              <a:spcBef>
                <a:spcPts val="0"/>
              </a:spcBef>
              <a:spcAft>
                <a:spcPts val="0"/>
              </a:spcAft>
              <a:buSzPts val="1400"/>
              <a:buNone/>
            </a:pPr>
            <a:r>
              <a:rPr lang="en-US"/>
              <a:t>Deduplicate full clones. Persistence can be achieved by creating clones of desktops. In many cases, most of the information on those clones will be identical, making it a good opportunity for deduplication to reduce the required capacity to only a fraction of the nondeduplicated clones.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Local caching. Even in persistent VDI environments, less expensive storage can be used to offset the price of solid-state drives while still providing the performance VDI needs if caching is used for I/O-intensive periods such as boot storms.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Store linked clones on solid-state drives. Linked clones are the images all desktops will work from, so you need to ensure they are stored on higher-performing media.</a:t>
            </a:r>
            <a:endParaRPr/>
          </a:p>
        </p:txBody>
      </p:sp>
      <p:sp>
        <p:nvSpPr>
          <p:cNvPr id="1910" name="Google Shape;1910;g77ce959bdb_0_16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77ce959bdb_0_16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7" name="Google Shape;1927;g77ce959bdb_0_16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overview of volumes</a:t>
            </a:r>
            <a:endParaRPr/>
          </a:p>
        </p:txBody>
      </p:sp>
      <p:sp>
        <p:nvSpPr>
          <p:cNvPr id="1928" name="Google Shape;1928;g77ce959bdb_0_16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77ce959bdb_0_17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8" name="Google Shape;1948;g77ce959bdb_0_17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diagram</a:t>
            </a:r>
            <a:endParaRPr/>
          </a:p>
          <a:p>
            <a:pPr marL="0" lvl="0" indent="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Data can be stored outside the Docker UFS in a data-only container. The data will be visible inside the data-only container mount namespace. As the data is persisted outside the container, it remains even after the container is deleted. If any other container wants to connect to this data-only container, simply use the </a:t>
            </a:r>
            <a:r>
              <a:rPr lang="en-US"/>
              <a:t>--volumes-from</a:t>
            </a:r>
            <a:r>
              <a:rPr lang="en-US" sz="1561" b="0" i="0" u="none" strike="noStrike" cap="none">
                <a:solidFill>
                  <a:schemeClr val="dk1"/>
                </a:solidFill>
                <a:latin typeface="Calibri"/>
                <a:ea typeface="Calibri"/>
                <a:cs typeface="Calibri"/>
                <a:sym typeface="Calibri"/>
              </a:rPr>
              <a:t> option to grab the container and apply it to the current container.</a:t>
            </a:r>
            <a:endParaRPr/>
          </a:p>
        </p:txBody>
      </p:sp>
      <p:sp>
        <p:nvSpPr>
          <p:cNvPr id="1949" name="Google Shape;1949;g77ce959bdb_0_17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77ce959bdb_0_17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Explain the points</a:t>
            </a:r>
            <a:endParaRPr/>
          </a:p>
        </p:txBody>
      </p:sp>
      <p:sp>
        <p:nvSpPr>
          <p:cNvPr id="1977" name="Google Shape;1977;g77ce959bdb_0_17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77ce959bdb_0_17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points</a:t>
            </a:r>
            <a:endParaRPr/>
          </a:p>
          <a:p>
            <a:pPr marL="0" marR="0" lvl="0" indent="0" algn="l" rtl="0">
              <a:lnSpc>
                <a:spcPct val="100000"/>
              </a:lnSpc>
              <a:spcBef>
                <a:spcPts val="0"/>
              </a:spcBef>
              <a:spcAft>
                <a:spcPts val="0"/>
              </a:spcAft>
              <a:buClr>
                <a:srgbClr val="000000"/>
              </a:buClr>
              <a:buSzPts val="1400"/>
              <a:buFont typeface="Arial"/>
              <a:buNone/>
            </a:pPr>
            <a:r>
              <a:rPr lang="en-US"/>
              <a:t>In this technique, the volume container outlasts the application containers and can be used as a method of sharing data between more than one container at the same time.</a:t>
            </a:r>
            <a:endParaRPr/>
          </a:p>
        </p:txBody>
      </p:sp>
      <p:sp>
        <p:nvSpPr>
          <p:cNvPr id="1990" name="Google Shape;1990;g77ce959bdb_0_17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77ce959bdb_0_17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points</a:t>
            </a:r>
            <a:endParaRPr/>
          </a:p>
          <a:p>
            <a:pPr marL="0" marR="0" lvl="0" indent="0" algn="l" rtl="0">
              <a:lnSpc>
                <a:spcPct val="100000"/>
              </a:lnSpc>
              <a:spcBef>
                <a:spcPts val="0"/>
              </a:spcBef>
              <a:spcAft>
                <a:spcPts val="0"/>
              </a:spcAft>
              <a:buClr>
                <a:srgbClr val="000000"/>
              </a:buClr>
              <a:buSzPts val="1400"/>
              <a:buFont typeface="Arial"/>
              <a:buNone/>
            </a:pPr>
            <a:r>
              <a:rPr lang="en-US"/>
              <a:t>This approach is better than the previous volumes options as the directory can be used by one or more containers at the same time and can already exist for new containers.</a:t>
            </a:r>
            <a:endParaRPr/>
          </a:p>
        </p:txBody>
      </p:sp>
      <p:sp>
        <p:nvSpPr>
          <p:cNvPr id="2002" name="Google Shape;2002;g77ce959bdb_0_17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slide using the instructions written below:</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r>
              <a:rPr lang="en-US"/>
              <a:t>For a replicated service, you specify the number of identical tasks you want to run. For example, you decide to deploy an HTTP service with three replicas, each serving the same content.</a:t>
            </a:r>
            <a:endParaRPr/>
          </a:p>
          <a:p>
            <a:pPr marL="0" lvl="0" indent="0" algn="l" rtl="0">
              <a:lnSpc>
                <a:spcPct val="100000"/>
              </a:lnSpc>
              <a:spcBef>
                <a:spcPts val="0"/>
              </a:spcBef>
              <a:spcAft>
                <a:spcPts val="0"/>
              </a:spcAft>
              <a:buSzPts val="1400"/>
              <a:buNone/>
            </a:pPr>
            <a:r>
              <a:rPr lang="en-US"/>
              <a:t>A global service is a service that runs one task on every node. There is no pre-specified number of tasks. Each time you add a node to the swarm, the orchestrator creates a task and the scheduler assigns the task to the new node. Good candidates for global services are monitoring agents, an anti-virus scanners or other types of containers that you want to run on every node in the swarm.</a:t>
            </a:r>
            <a:endParaRPr/>
          </a:p>
        </p:txBody>
      </p:sp>
      <p:sp>
        <p:nvSpPr>
          <p:cNvPr id="873" name="Google Shape;87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77ce959bdb_0_17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points</a:t>
            </a:r>
            <a:endParaRPr/>
          </a:p>
          <a:p>
            <a:pPr marL="0" marR="0" lvl="0" indent="0" algn="l" rtl="0">
              <a:lnSpc>
                <a:spcPct val="100000"/>
              </a:lnSpc>
              <a:spcBef>
                <a:spcPts val="0"/>
              </a:spcBef>
              <a:spcAft>
                <a:spcPts val="0"/>
              </a:spcAft>
              <a:buClr>
                <a:srgbClr val="000000"/>
              </a:buClr>
              <a:buSzPts val="1400"/>
              <a:buFont typeface="Arial"/>
              <a:buNone/>
            </a:pPr>
            <a:endParaRPr/>
          </a:p>
        </p:txBody>
      </p:sp>
      <p:sp>
        <p:nvSpPr>
          <p:cNvPr id="2014" name="Google Shape;2014;g77ce959bdb_0_17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g65730b671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6" name="Google Shape;2026;g65730b6717_0_2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500"/>
              <a:buFont typeface="Calibri"/>
              <a:buNone/>
            </a:pPr>
            <a:r>
              <a:rPr lang="en-US"/>
              <a:t>Mention the topic name and list the content that is going to be covered in the topic</a:t>
            </a:r>
            <a:endParaRPr/>
          </a:p>
          <a:p>
            <a:pPr marL="0" lvl="0" indent="0" algn="l" rtl="0">
              <a:lnSpc>
                <a:spcPct val="100000"/>
              </a:lnSpc>
              <a:spcBef>
                <a:spcPts val="0"/>
              </a:spcBef>
              <a:spcAft>
                <a:spcPts val="0"/>
              </a:spcAft>
              <a:buSzPts val="1400"/>
              <a:buNone/>
            </a:pPr>
            <a:endParaRPr/>
          </a:p>
        </p:txBody>
      </p:sp>
      <p:sp>
        <p:nvSpPr>
          <p:cNvPr id="2027" name="Google Shape;2027;g65730b6717_0_2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65730b6717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2" name="Google Shape;2032;g65730b6717_0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content on slide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volume is a specially-designated directory within one or more containers that bypasses the Union File System.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Volumes are designed to persist data, independent of the container’s life cycle.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therefore never automatically deletes volumes when you remove a container (i.e. docker always secure the volume), nor will it “garbage collect” volumes that are no longer referenced by a container.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3 types of variables:</a:t>
            </a:r>
            <a:endParaRPr/>
          </a:p>
          <a:p>
            <a:pPr marL="0" lvl="0" indent="0" algn="l" rtl="0">
              <a:lnSpc>
                <a:spcPct val="100000"/>
              </a:lnSpc>
              <a:spcBef>
                <a:spcPts val="0"/>
              </a:spcBef>
              <a:spcAft>
                <a:spcPts val="0"/>
              </a:spcAft>
              <a:buSzPts val="1400"/>
              <a:buNone/>
            </a:pPr>
            <a:r>
              <a:rPr lang="en-US"/>
              <a:t>A </a:t>
            </a:r>
            <a:r>
              <a:rPr lang="en-US" b="1"/>
              <a:t>host volume</a:t>
            </a:r>
            <a:r>
              <a:rPr lang="en-US"/>
              <a:t> lives on the Docker host’s filesystem and can be accessed from within the container.</a:t>
            </a:r>
            <a:endParaRPr/>
          </a:p>
          <a:p>
            <a:pPr marL="0" lvl="0" indent="0" algn="l" rtl="0">
              <a:lnSpc>
                <a:spcPct val="100000"/>
              </a:lnSpc>
              <a:spcBef>
                <a:spcPts val="0"/>
              </a:spcBef>
              <a:spcAft>
                <a:spcPts val="0"/>
              </a:spcAft>
              <a:buSzPts val="1400"/>
              <a:buNone/>
            </a:pPr>
            <a:r>
              <a:rPr lang="en-US"/>
              <a:t>A </a:t>
            </a:r>
            <a:r>
              <a:rPr lang="en-US" b="1"/>
              <a:t>named volume</a:t>
            </a:r>
            <a:r>
              <a:rPr lang="en-US"/>
              <a:t> is a volume which Docker manages where on disk the volume is created, but it is given a name.</a:t>
            </a:r>
            <a:endParaRPr/>
          </a:p>
          <a:p>
            <a:pPr marL="0" lvl="0" indent="0" algn="l" rtl="0">
              <a:lnSpc>
                <a:spcPct val="100000"/>
              </a:lnSpc>
              <a:spcBef>
                <a:spcPts val="0"/>
              </a:spcBef>
              <a:spcAft>
                <a:spcPts val="0"/>
              </a:spcAft>
              <a:buSzPts val="1400"/>
              <a:buNone/>
            </a:pPr>
            <a:r>
              <a:rPr lang="en-US"/>
              <a:t>An </a:t>
            </a:r>
            <a:r>
              <a:rPr lang="en-US" b="1"/>
              <a:t>anonymous volume</a:t>
            </a:r>
            <a:r>
              <a:rPr lang="en-US"/>
              <a:t> is similar to a named volume, however, it can be difficult, to refer to the same volume over time when it is an anonymous volumes. Docker handle where the files are stored.</a:t>
            </a:r>
            <a:endParaRPr/>
          </a:p>
        </p:txBody>
      </p:sp>
      <p:sp>
        <p:nvSpPr>
          <p:cNvPr id="2033" name="Google Shape;2033;g65730b6717_0_2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65730b6717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4" name="Google Shape;2054;g65730b6717_0_2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content on slide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Volume does not increase the size of containers using it, and the volume’s contents exist outside the lifecycle of a given container.</a:t>
            </a:r>
            <a:endParaRPr/>
          </a:p>
          <a:p>
            <a:pPr marL="0" lvl="0" indent="0" algn="l" rtl="0">
              <a:lnSpc>
                <a:spcPct val="100000"/>
              </a:lnSpc>
              <a:spcBef>
                <a:spcPts val="0"/>
              </a:spcBef>
              <a:spcAft>
                <a:spcPts val="0"/>
              </a:spcAft>
              <a:buSzPts val="1400"/>
              <a:buNone/>
            </a:pPr>
            <a:endParaRPr/>
          </a:p>
        </p:txBody>
      </p:sp>
      <p:sp>
        <p:nvSpPr>
          <p:cNvPr id="2055" name="Google Shape;2055;g65730b6717_0_2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6adf6c590f_0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2" name="Google Shape;2082;g6adf6c590f_0_4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500"/>
              <a:buFont typeface="Arial"/>
              <a:buNone/>
            </a:pPr>
            <a:r>
              <a:rPr lang="en-US" b="1"/>
              <a:t>Explain the content on slide using:</a:t>
            </a:r>
            <a:endParaRPr b="1"/>
          </a:p>
          <a:p>
            <a:pPr marL="0" lvl="0" indent="0" algn="l" rtl="0">
              <a:lnSpc>
                <a:spcPct val="100000"/>
              </a:lnSpc>
              <a:spcBef>
                <a:spcPts val="0"/>
              </a:spcBef>
              <a:spcAft>
                <a:spcPts val="0"/>
              </a:spcAft>
              <a:buClr>
                <a:schemeClr val="dk1"/>
              </a:buClr>
              <a:buSzPts val="1500"/>
              <a:buFont typeface="Arial"/>
              <a:buNone/>
            </a:pPr>
            <a:endParaRPr b="1"/>
          </a:p>
          <a:p>
            <a:pPr marL="0" lvl="0" indent="0" algn="l" rtl="0">
              <a:lnSpc>
                <a:spcPct val="100000"/>
              </a:lnSpc>
              <a:spcBef>
                <a:spcPts val="0"/>
              </a:spcBef>
              <a:spcAft>
                <a:spcPts val="0"/>
              </a:spcAft>
              <a:buClr>
                <a:schemeClr val="dk1"/>
              </a:buClr>
              <a:buSzPts val="1500"/>
              <a:buFont typeface="Arial"/>
              <a:buNone/>
            </a:pPr>
            <a:r>
              <a:rPr lang="en-US" b="1"/>
              <a:t>Advantages:</a:t>
            </a:r>
            <a:endParaRPr/>
          </a:p>
          <a:p>
            <a:pPr marL="285750" lvl="0" indent="-285750" algn="l" rtl="0">
              <a:lnSpc>
                <a:spcPct val="100000"/>
              </a:lnSpc>
              <a:spcBef>
                <a:spcPts val="0"/>
              </a:spcBef>
              <a:spcAft>
                <a:spcPts val="0"/>
              </a:spcAft>
              <a:buClr>
                <a:schemeClr val="dk1"/>
              </a:buClr>
              <a:buSzPts val="1500"/>
              <a:buFont typeface="Arial"/>
              <a:buChar char="•"/>
            </a:pPr>
            <a:r>
              <a:rPr lang="en-US"/>
              <a:t>Volumes are easier to back up or migrate than bind mounts.</a:t>
            </a:r>
            <a:endParaRPr/>
          </a:p>
          <a:p>
            <a:pPr marL="285750" lvl="0" indent="-285750" algn="l" rtl="0">
              <a:lnSpc>
                <a:spcPct val="100000"/>
              </a:lnSpc>
              <a:spcBef>
                <a:spcPts val="0"/>
              </a:spcBef>
              <a:spcAft>
                <a:spcPts val="0"/>
              </a:spcAft>
              <a:buClr>
                <a:schemeClr val="dk1"/>
              </a:buClr>
              <a:buSzPts val="1500"/>
              <a:buFont typeface="Arial"/>
              <a:buChar char="•"/>
            </a:pPr>
            <a:r>
              <a:rPr lang="en-US"/>
              <a:t>You can manage volumes using Docker CLI commands or the Docker API.</a:t>
            </a:r>
            <a:endParaRPr/>
          </a:p>
          <a:p>
            <a:pPr marL="285750" lvl="0" indent="-285750" algn="l" rtl="0">
              <a:lnSpc>
                <a:spcPct val="100000"/>
              </a:lnSpc>
              <a:spcBef>
                <a:spcPts val="0"/>
              </a:spcBef>
              <a:spcAft>
                <a:spcPts val="0"/>
              </a:spcAft>
              <a:buClr>
                <a:schemeClr val="dk1"/>
              </a:buClr>
              <a:buSzPts val="1500"/>
              <a:buFont typeface="Arial"/>
              <a:buChar char="•"/>
            </a:pPr>
            <a:r>
              <a:rPr lang="en-US"/>
              <a:t>Volumes work on both Linux and Windows containers.</a:t>
            </a:r>
            <a:endParaRPr/>
          </a:p>
          <a:p>
            <a:pPr marL="285750" lvl="0" indent="-285750" algn="l" rtl="0">
              <a:lnSpc>
                <a:spcPct val="100000"/>
              </a:lnSpc>
              <a:spcBef>
                <a:spcPts val="0"/>
              </a:spcBef>
              <a:spcAft>
                <a:spcPts val="0"/>
              </a:spcAft>
              <a:buClr>
                <a:schemeClr val="dk1"/>
              </a:buClr>
              <a:buSzPts val="1500"/>
              <a:buFont typeface="Arial"/>
              <a:buChar char="•"/>
            </a:pPr>
            <a:r>
              <a:rPr lang="en-US"/>
              <a:t>Volumes can be more safely shared among multiple containers.</a:t>
            </a:r>
            <a:endParaRPr/>
          </a:p>
          <a:p>
            <a:pPr marL="285750" lvl="0" indent="-285750" algn="l" rtl="0">
              <a:lnSpc>
                <a:spcPct val="100000"/>
              </a:lnSpc>
              <a:spcBef>
                <a:spcPts val="0"/>
              </a:spcBef>
              <a:spcAft>
                <a:spcPts val="0"/>
              </a:spcAft>
              <a:buClr>
                <a:schemeClr val="dk1"/>
              </a:buClr>
              <a:buSzPts val="1500"/>
              <a:buFont typeface="Arial"/>
              <a:buChar char="•"/>
            </a:pPr>
            <a:r>
              <a:rPr lang="en-US"/>
              <a:t>Volume drivers allow you to store volumes on remote hosts or cloud providers, to encrypt the contents of volumes, or to add other functionality.</a:t>
            </a:r>
            <a:endParaRPr/>
          </a:p>
          <a:p>
            <a:pPr marL="285750" lvl="0" indent="-285750" algn="l" rtl="0">
              <a:lnSpc>
                <a:spcPct val="100000"/>
              </a:lnSpc>
              <a:spcBef>
                <a:spcPts val="0"/>
              </a:spcBef>
              <a:spcAft>
                <a:spcPts val="0"/>
              </a:spcAft>
              <a:buClr>
                <a:schemeClr val="dk1"/>
              </a:buClr>
              <a:buSzPts val="1500"/>
              <a:buFont typeface="Arial"/>
              <a:buChar char="•"/>
            </a:pPr>
            <a:r>
              <a:rPr lang="en-US"/>
              <a:t>A new volume’s contents can be pre-populated by a container.</a:t>
            </a:r>
            <a:endParaRPr/>
          </a:p>
          <a:p>
            <a:pPr marL="0" lvl="0" indent="0" algn="l" rtl="0">
              <a:lnSpc>
                <a:spcPct val="100000"/>
              </a:lnSpc>
              <a:spcBef>
                <a:spcPts val="0"/>
              </a:spcBef>
              <a:spcAft>
                <a:spcPts val="0"/>
              </a:spcAft>
              <a:buSzPts val="1400"/>
              <a:buNone/>
            </a:pPr>
            <a:endParaRPr/>
          </a:p>
        </p:txBody>
      </p:sp>
      <p:sp>
        <p:nvSpPr>
          <p:cNvPr id="2083" name="Google Shape;2083;g6adf6c590f_0_4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65730b6717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4" name="Google Shape;2104;g65730b6717_0_3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commands and run them on Docker CLI</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Exhibit: </a:t>
            </a:r>
            <a:endParaRPr/>
          </a:p>
          <a:p>
            <a:pPr marL="0" lvl="0" indent="0" algn="l" rtl="0">
              <a:lnSpc>
                <a:spcPct val="100000"/>
              </a:lnSpc>
              <a:spcBef>
                <a:spcPts val="0"/>
              </a:spcBef>
              <a:spcAft>
                <a:spcPts val="0"/>
              </a:spcAft>
              <a:buSzPts val="1400"/>
              <a:buNone/>
            </a:pPr>
            <a:r>
              <a:rPr lang="en-US" b="1"/>
              <a:t>Start a container with a volume on CLI (using: --mount, -v) </a:t>
            </a:r>
            <a:endParaRPr/>
          </a:p>
          <a:p>
            <a:pPr marL="0" lvl="0" indent="0" algn="l" rtl="0">
              <a:lnSpc>
                <a:spcPct val="100000"/>
              </a:lnSpc>
              <a:spcBef>
                <a:spcPts val="0"/>
              </a:spcBef>
              <a:spcAft>
                <a:spcPts val="0"/>
              </a:spcAft>
              <a:buSzPts val="1400"/>
              <a:buNone/>
            </a:pPr>
            <a:r>
              <a:rPr lang="en-US" b="1"/>
              <a:t>Start a service with volumes on CLI</a:t>
            </a:r>
            <a:endParaRPr/>
          </a:p>
          <a:p>
            <a:pPr marL="0" lvl="0" indent="0" algn="l" rtl="0">
              <a:lnSpc>
                <a:spcPct val="100000"/>
              </a:lnSpc>
              <a:spcBef>
                <a:spcPts val="0"/>
              </a:spcBef>
              <a:spcAft>
                <a:spcPts val="0"/>
              </a:spcAft>
              <a:buSzPts val="1400"/>
              <a:buNone/>
            </a:pPr>
            <a:r>
              <a:rPr lang="en-US" b="1"/>
              <a:t>Use of read-only volumes on CLI</a:t>
            </a:r>
            <a:endParaRPr/>
          </a:p>
          <a:p>
            <a:pPr marL="0" lvl="0" indent="0" algn="l" rtl="0">
              <a:lnSpc>
                <a:spcPct val="100000"/>
              </a:lnSpc>
              <a:spcBef>
                <a:spcPts val="0"/>
              </a:spcBef>
              <a:spcAft>
                <a:spcPts val="0"/>
              </a:spcAft>
              <a:buSzPts val="1400"/>
              <a:buNone/>
            </a:pPr>
            <a:endParaRPr/>
          </a:p>
        </p:txBody>
      </p:sp>
      <p:sp>
        <p:nvSpPr>
          <p:cNvPr id="2105" name="Google Shape;2105;g65730b6717_0_3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6cef8295c3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3" name="Google Shape;2113;g6cef8295c3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commands and run them on Docker CLI</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Exhibit: </a:t>
            </a:r>
            <a:endParaRPr/>
          </a:p>
          <a:p>
            <a:pPr marL="0" lvl="0" indent="0" algn="l" rtl="0">
              <a:lnSpc>
                <a:spcPct val="100000"/>
              </a:lnSpc>
              <a:spcBef>
                <a:spcPts val="0"/>
              </a:spcBef>
              <a:spcAft>
                <a:spcPts val="0"/>
              </a:spcAft>
              <a:buSzPts val="1400"/>
              <a:buNone/>
            </a:pPr>
            <a:r>
              <a:rPr lang="en-US" b="1"/>
              <a:t>Start a container with a volume on CLI (using: --mount, -v) </a:t>
            </a:r>
            <a:endParaRPr/>
          </a:p>
          <a:p>
            <a:pPr marL="0" lvl="0" indent="0" algn="l" rtl="0">
              <a:lnSpc>
                <a:spcPct val="100000"/>
              </a:lnSpc>
              <a:spcBef>
                <a:spcPts val="0"/>
              </a:spcBef>
              <a:spcAft>
                <a:spcPts val="0"/>
              </a:spcAft>
              <a:buSzPts val="1400"/>
              <a:buNone/>
            </a:pPr>
            <a:r>
              <a:rPr lang="en-US" b="1"/>
              <a:t>Start a service with volumes on CLI</a:t>
            </a:r>
            <a:endParaRPr/>
          </a:p>
          <a:p>
            <a:pPr marL="0" lvl="0" indent="0" algn="l" rtl="0">
              <a:lnSpc>
                <a:spcPct val="100000"/>
              </a:lnSpc>
              <a:spcBef>
                <a:spcPts val="0"/>
              </a:spcBef>
              <a:spcAft>
                <a:spcPts val="0"/>
              </a:spcAft>
              <a:buSzPts val="1400"/>
              <a:buNone/>
            </a:pPr>
            <a:r>
              <a:rPr lang="en-US" b="1"/>
              <a:t>Use of read-only volumes on CLI</a:t>
            </a:r>
            <a:endParaRPr/>
          </a:p>
          <a:p>
            <a:pPr marL="0" lvl="0" indent="0" algn="l" rtl="0">
              <a:lnSpc>
                <a:spcPct val="100000"/>
              </a:lnSpc>
              <a:spcBef>
                <a:spcPts val="0"/>
              </a:spcBef>
              <a:spcAft>
                <a:spcPts val="0"/>
              </a:spcAft>
              <a:buSzPts val="1400"/>
              <a:buNone/>
            </a:pPr>
            <a:endParaRPr/>
          </a:p>
        </p:txBody>
      </p:sp>
      <p:sp>
        <p:nvSpPr>
          <p:cNvPr id="2114" name="Google Shape;2114;g6cef8295c3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65730b6717_0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1" name="Google Shape;2121;g65730b6717_0_3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500"/>
              <a:buFont typeface="Calibri"/>
              <a:buNone/>
            </a:pPr>
            <a:r>
              <a:rPr lang="en-US"/>
              <a:t>Mention the topic name and list the content that is going to be covered in the topic</a:t>
            </a:r>
            <a:endParaRPr/>
          </a:p>
          <a:p>
            <a:pPr marL="0" lvl="0" indent="0" algn="l" rtl="0">
              <a:lnSpc>
                <a:spcPct val="100000"/>
              </a:lnSpc>
              <a:spcBef>
                <a:spcPts val="0"/>
              </a:spcBef>
              <a:spcAft>
                <a:spcPts val="0"/>
              </a:spcAft>
              <a:buSzPts val="1400"/>
              <a:buNone/>
            </a:pPr>
            <a:endParaRPr/>
          </a:p>
        </p:txBody>
      </p:sp>
      <p:sp>
        <p:nvSpPr>
          <p:cNvPr id="2122" name="Google Shape;2122;g65730b6717_0_3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65730b6717_0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7" name="Google Shape;2127;g65730b6717_0_3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content on slide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Bind mounts have been around since the early days of Docker. Bind mounts have limited functionality compared to volumes. When you use a bind mount, a file or directory on the </a:t>
            </a:r>
            <a:r>
              <a:rPr lang="en-US" i="1"/>
              <a:t>host machine</a:t>
            </a:r>
            <a:r>
              <a:rPr lang="en-US"/>
              <a:t> is mounted into a container. The file or directory is referenced by its full or relative path on the host machine. By contrast, when you use a volume, a new directory is created within Docker’s storage directory on the host machine, and Docker manages that directory’s contents.</a:t>
            </a:r>
            <a:endParaRPr/>
          </a:p>
          <a:p>
            <a:pPr marL="0" lvl="0" indent="0" algn="l" rtl="0">
              <a:lnSpc>
                <a:spcPct val="100000"/>
              </a:lnSpc>
              <a:spcBef>
                <a:spcPts val="0"/>
              </a:spcBef>
              <a:spcAft>
                <a:spcPts val="0"/>
              </a:spcAft>
              <a:buSzPts val="1400"/>
              <a:buNone/>
            </a:pPr>
            <a:r>
              <a:rPr lang="en-US"/>
              <a:t>The file or directory does not need to exist on the Docker host already. It is created on demand if it does not yet exist. Bind mounts are very performant, but they rely on the host machine’s filesystem having a specific directory structure available. If you are developing new Docker applications, consider using named volumes instead. You can’t use Docker CLI commands to directly manage bind mounts.</a:t>
            </a:r>
            <a:endParaRPr/>
          </a:p>
          <a:p>
            <a:pPr marL="0" lvl="0" indent="0" algn="l" rtl="0">
              <a:lnSpc>
                <a:spcPct val="100000"/>
              </a:lnSpc>
              <a:spcBef>
                <a:spcPts val="0"/>
              </a:spcBef>
              <a:spcAft>
                <a:spcPts val="0"/>
              </a:spcAft>
              <a:buSzPts val="1400"/>
              <a:buNone/>
            </a:pPr>
            <a:endParaRPr/>
          </a:p>
        </p:txBody>
      </p:sp>
      <p:sp>
        <p:nvSpPr>
          <p:cNvPr id="2128" name="Google Shape;2128;g65730b6717_0_3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65730b6717_0_3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bind mount with the help of diagram</a:t>
            </a:r>
            <a:endParaRPr/>
          </a:p>
        </p:txBody>
      </p:sp>
      <p:sp>
        <p:nvSpPr>
          <p:cNvPr id="2137" name="Google Shape;2137;g65730b6717_0_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80"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7" name="Google Shape;17;p8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 name="Google Shape;18;p80"/>
          <p:cNvSpPr txBox="1">
            <a:spLocks noGrp="1"/>
          </p:cNvSpPr>
          <p:nvPr>
            <p:ph type="body" idx="1"/>
          </p:nvPr>
        </p:nvSpPr>
        <p:spPr>
          <a:xfrm>
            <a:off x="7304150" y="4114800"/>
            <a:ext cx="7554851"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66"/>
        <p:cNvGrpSpPr/>
        <p:nvPr/>
      </p:nvGrpSpPr>
      <p:grpSpPr>
        <a:xfrm>
          <a:off x="0" y="0"/>
          <a:ext cx="0" cy="0"/>
          <a:chOff x="0" y="0"/>
          <a:chExt cx="0" cy="0"/>
        </a:xfrm>
      </p:grpSpPr>
      <p:pic>
        <p:nvPicPr>
          <p:cNvPr id="67" name="Google Shape;67;p89"/>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8" name="Google Shape;68;p8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69" name="Google Shape;69;p89"/>
          <p:cNvSpPr txBox="1">
            <a:spLocks noGrp="1"/>
          </p:cNvSpPr>
          <p:nvPr>
            <p:ph type="body" idx="1"/>
          </p:nvPr>
        </p:nvSpPr>
        <p:spPr>
          <a:xfrm>
            <a:off x="1453247" y="1808293"/>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p89"/>
          <p:cNvSpPr/>
          <p:nvPr/>
        </p:nvSpPr>
        <p:spPr>
          <a:xfrm>
            <a:off x="2089152" y="569357"/>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71" name="Google Shape;71;p89"/>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72"/>
        <p:cNvGrpSpPr/>
        <p:nvPr/>
      </p:nvGrpSpPr>
      <p:grpSpPr>
        <a:xfrm>
          <a:off x="0" y="0"/>
          <a:ext cx="0" cy="0"/>
          <a:chOff x="0" y="0"/>
          <a:chExt cx="0" cy="0"/>
        </a:xfrm>
      </p:grpSpPr>
      <p:pic>
        <p:nvPicPr>
          <p:cNvPr id="73" name="Google Shape;73;p90"/>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74" name="Google Shape;74;p9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75" name="Google Shape;75;p90"/>
          <p:cNvSpPr/>
          <p:nvPr/>
        </p:nvSpPr>
        <p:spPr>
          <a:xfrm>
            <a:off x="8128002" y="4310394"/>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6"/>
        <p:cNvGrpSpPr/>
        <p:nvPr/>
      </p:nvGrpSpPr>
      <p:grpSpPr>
        <a:xfrm>
          <a:off x="0" y="0"/>
          <a:ext cx="0" cy="0"/>
          <a:chOff x="0" y="0"/>
          <a:chExt cx="0" cy="0"/>
        </a:xfrm>
      </p:grpSpPr>
      <p:pic>
        <p:nvPicPr>
          <p:cNvPr id="77" name="Google Shape;77;p91"/>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78" name="Google Shape;78;p9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79" name="Google Shape;79;p91"/>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0" name="Google Shape;80;p91"/>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91"/>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91"/>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3" name="Google Shape;83;p91"/>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4" name="Google Shape;84;p91"/>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5" name="Google Shape;85;p91"/>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6" name="Google Shape;86;p91"/>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91"/>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8" name="Google Shape;88;p91"/>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p91"/>
          <p:cNvSpPr txBox="1">
            <a:spLocks noGrp="1"/>
          </p:cNvSpPr>
          <p:nvPr>
            <p:ph type="body" idx="6"/>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90"/>
        <p:cNvGrpSpPr/>
        <p:nvPr/>
      </p:nvGrpSpPr>
      <p:grpSpPr>
        <a:xfrm>
          <a:off x="0" y="0"/>
          <a:ext cx="0" cy="0"/>
          <a:chOff x="0" y="0"/>
          <a:chExt cx="0" cy="0"/>
        </a:xfrm>
      </p:grpSpPr>
      <p:pic>
        <p:nvPicPr>
          <p:cNvPr id="91" name="Google Shape;91;p92"/>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92" name="Google Shape;92;p92"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93" name="Google Shape;93;p92"/>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4" name="Google Shape;94;p92"/>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92"/>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6" name="Google Shape;96;p92"/>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7" name="Google Shape;97;p92"/>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8" name="Google Shape;98;p92"/>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9" name="Google Shape;99;p92"/>
          <p:cNvSpPr txBox="1">
            <a:spLocks noGrp="1"/>
          </p:cNvSpPr>
          <p:nvPr>
            <p:ph type="body" idx="4"/>
          </p:nvPr>
        </p:nvSpPr>
        <p:spPr>
          <a:xfrm>
            <a:off x="3346904" y="7368184"/>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92"/>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1" name="Google Shape;101;p92"/>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2" name="Google Shape;102;p92"/>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03" name="Google Shape;103;p92"/>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04" name="Google Shape;104;p92"/>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p92"/>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6" name="Google Shape;106;p92"/>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7" name="Google Shape;107;p92"/>
          <p:cNvSpPr txBox="1">
            <a:spLocks noGrp="1"/>
          </p:cNvSpPr>
          <p:nvPr>
            <p:ph type="body" idx="8"/>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08"/>
        <p:cNvGrpSpPr/>
        <p:nvPr/>
      </p:nvGrpSpPr>
      <p:grpSpPr>
        <a:xfrm>
          <a:off x="0" y="0"/>
          <a:ext cx="0" cy="0"/>
          <a:chOff x="0" y="0"/>
          <a:chExt cx="0" cy="0"/>
        </a:xfrm>
      </p:grpSpPr>
      <p:pic>
        <p:nvPicPr>
          <p:cNvPr id="109" name="Google Shape;109;p93"/>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10" name="Google Shape;110;p93"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11" name="Google Shape;111;p93"/>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2" name="Google Shape;112;p93"/>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3" name="Google Shape;113;p93"/>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4" name="Google Shape;114;p93"/>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15" name="Google Shape;115;p93"/>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6" name="Google Shape;116;p93"/>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93"/>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18"/>
        <p:cNvGrpSpPr/>
        <p:nvPr/>
      </p:nvGrpSpPr>
      <p:grpSpPr>
        <a:xfrm>
          <a:off x="0" y="0"/>
          <a:ext cx="0" cy="0"/>
          <a:chOff x="0" y="0"/>
          <a:chExt cx="0" cy="0"/>
        </a:xfrm>
      </p:grpSpPr>
      <p:pic>
        <p:nvPicPr>
          <p:cNvPr id="119" name="Google Shape;119;p94"/>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20" name="Google Shape;120;p9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21" name="Google Shape;121;p94"/>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2" name="Google Shape;122;p94"/>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3" name="Google Shape;123;p94"/>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4" name="Google Shape;124;p94"/>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5" name="Google Shape;125;p94"/>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26" name="Google Shape;126;p94"/>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27" name="Google Shape;127;p94"/>
          <p:cNvSpPr txBox="1">
            <a:spLocks noGrp="1"/>
          </p:cNvSpPr>
          <p:nvPr>
            <p:ph type="body" idx="4"/>
          </p:nvPr>
        </p:nvSpPr>
        <p:spPr>
          <a:xfrm>
            <a:off x="3346904" y="7368184"/>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p94"/>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9" name="Google Shape;129;p94"/>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0" name="Google Shape;130;p94"/>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94"/>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32"/>
        <p:cNvGrpSpPr/>
        <p:nvPr/>
      </p:nvGrpSpPr>
      <p:grpSpPr>
        <a:xfrm>
          <a:off x="0" y="0"/>
          <a:ext cx="0" cy="0"/>
          <a:chOff x="0" y="0"/>
          <a:chExt cx="0" cy="0"/>
        </a:xfrm>
      </p:grpSpPr>
      <p:pic>
        <p:nvPicPr>
          <p:cNvPr id="133" name="Google Shape;133;p95"/>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34" name="Google Shape;134;p9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35" name="Google Shape;135;p95"/>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6" name="Google Shape;136;p95"/>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95"/>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95"/>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9" name="Google Shape;139;p95"/>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0" name="Google Shape;140;p95"/>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41" name="Google Shape;141;p95"/>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42" name="Google Shape;142;p95"/>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3" name="Google Shape;143;p95"/>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4" name="Google Shape;144;p95"/>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95"/>
          <p:cNvSpPr txBox="1">
            <a:spLocks noGrp="1"/>
          </p:cNvSpPr>
          <p:nvPr>
            <p:ph type="body" idx="6"/>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6" name="Google Shape;146;p95"/>
          <p:cNvSpPr txBox="1"/>
          <p:nvPr/>
        </p:nvSpPr>
        <p:spPr>
          <a:xfrm>
            <a:off x="1716762"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47" name="Google Shape;147;p95"/>
          <p:cNvSpPr txBox="1">
            <a:spLocks noGrp="1"/>
          </p:cNvSpPr>
          <p:nvPr>
            <p:ph type="body" idx="7"/>
          </p:nvPr>
        </p:nvSpPr>
        <p:spPr>
          <a:xfrm>
            <a:off x="2329744" y="611896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48"/>
        <p:cNvGrpSpPr/>
        <p:nvPr/>
      </p:nvGrpSpPr>
      <p:grpSpPr>
        <a:xfrm>
          <a:off x="0" y="0"/>
          <a:ext cx="0" cy="0"/>
          <a:chOff x="0" y="0"/>
          <a:chExt cx="0" cy="0"/>
        </a:xfrm>
      </p:grpSpPr>
      <p:pic>
        <p:nvPicPr>
          <p:cNvPr id="149" name="Google Shape;149;p96"/>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50" name="Google Shape;150;p9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51" name="Google Shape;151;p96"/>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2" name="Google Shape;152;p96"/>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3" name="Google Shape;153;p96"/>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4" name="Google Shape;154;p96"/>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5" name="Google Shape;155;p96"/>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56" name="Google Shape;156;p96"/>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57" name="Google Shape;157;p96"/>
          <p:cNvSpPr txBox="1">
            <a:spLocks noGrp="1"/>
          </p:cNvSpPr>
          <p:nvPr>
            <p:ph type="body" idx="4"/>
          </p:nvPr>
        </p:nvSpPr>
        <p:spPr>
          <a:xfrm>
            <a:off x="3328592" y="7334928"/>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96"/>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9" name="Google Shape;159;p96"/>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60" name="Google Shape;160;p96"/>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61" name="Google Shape;161;p96"/>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62" name="Google Shape;162;p96"/>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3" name="Google Shape;163;p96"/>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4" name="Google Shape;164;p96"/>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5" name="Google Shape;165;p96"/>
          <p:cNvSpPr txBox="1">
            <a:spLocks noGrp="1"/>
          </p:cNvSpPr>
          <p:nvPr>
            <p:ph type="body" idx="8"/>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6" name="Google Shape;166;p96"/>
          <p:cNvSpPr txBox="1"/>
          <p:nvPr/>
        </p:nvSpPr>
        <p:spPr>
          <a:xfrm>
            <a:off x="1716762"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7" name="Google Shape;167;p96"/>
          <p:cNvSpPr txBox="1">
            <a:spLocks noGrp="1"/>
          </p:cNvSpPr>
          <p:nvPr>
            <p:ph type="body" idx="9"/>
          </p:nvPr>
        </p:nvSpPr>
        <p:spPr>
          <a:xfrm>
            <a:off x="2329744" y="611896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68"/>
        <p:cNvGrpSpPr/>
        <p:nvPr/>
      </p:nvGrpSpPr>
      <p:grpSpPr>
        <a:xfrm>
          <a:off x="0" y="0"/>
          <a:ext cx="0" cy="0"/>
          <a:chOff x="0" y="0"/>
          <a:chExt cx="0" cy="0"/>
        </a:xfrm>
      </p:grpSpPr>
      <p:pic>
        <p:nvPicPr>
          <p:cNvPr id="169" name="Google Shape;169;p97"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70" name="Google Shape;170;p9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71" name="Google Shape;171;p97"/>
          <p:cNvPicPr preferRelativeResize="0"/>
          <p:nvPr/>
        </p:nvPicPr>
        <p:blipFill rotWithShape="1">
          <a:blip r:embed="rId4">
            <a:alphaModFix/>
          </a:blip>
          <a:srcRect/>
          <a:stretch/>
        </p:blipFill>
        <p:spPr>
          <a:xfrm>
            <a:off x="3302003" y="1186581"/>
            <a:ext cx="3975100" cy="365760"/>
          </a:xfrm>
          <a:prstGeom prst="rect">
            <a:avLst/>
          </a:prstGeom>
          <a:noFill/>
          <a:ln>
            <a:noFill/>
          </a:ln>
        </p:spPr>
      </p:pic>
      <p:sp>
        <p:nvSpPr>
          <p:cNvPr id="172" name="Google Shape;172;p97"/>
          <p:cNvSpPr/>
          <p:nvPr/>
        </p:nvSpPr>
        <p:spPr>
          <a:xfrm>
            <a:off x="2747395" y="769175"/>
            <a:ext cx="4819925" cy="519664"/>
          </a:xfrm>
          <a:prstGeom prst="rect">
            <a:avLst/>
          </a:prstGeom>
          <a:noFill/>
          <a:ln>
            <a:noFill/>
          </a:ln>
        </p:spPr>
        <p:txBody>
          <a:bodyPr spcFirstLastPara="1" wrap="square" lIns="91425" tIns="45700" rIns="91425" bIns="45700" anchor="t" anchorCtr="0">
            <a:sp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173" name="Google Shape;173;p97"/>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4" name="Google Shape;174;p97"/>
          <p:cNvSpPr txBox="1">
            <a:spLocks noGrp="1"/>
          </p:cNvSpPr>
          <p:nvPr>
            <p:ph type="body" idx="2"/>
          </p:nvPr>
        </p:nvSpPr>
        <p:spPr>
          <a:xfrm>
            <a:off x="1432121" y="3372839"/>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5" name="Google Shape;175;p97"/>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6" name="Google Shape;176;p97"/>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77"/>
        <p:cNvGrpSpPr/>
        <p:nvPr/>
      </p:nvGrpSpPr>
      <p:grpSpPr>
        <a:xfrm>
          <a:off x="0" y="0"/>
          <a:ext cx="0" cy="0"/>
          <a:chOff x="0" y="0"/>
          <a:chExt cx="0" cy="0"/>
        </a:xfrm>
      </p:grpSpPr>
      <p:pic>
        <p:nvPicPr>
          <p:cNvPr id="178" name="Google Shape;178;p98"/>
          <p:cNvPicPr preferRelativeResize="0"/>
          <p:nvPr/>
        </p:nvPicPr>
        <p:blipFill rotWithShape="1">
          <a:blip r:embed="rId2">
            <a:alphaModFix/>
          </a:blip>
          <a:srcRect/>
          <a:stretch/>
        </p:blipFill>
        <p:spPr>
          <a:xfrm>
            <a:off x="3" y="0"/>
            <a:ext cx="16256000" cy="9144000"/>
          </a:xfrm>
          <a:prstGeom prst="rect">
            <a:avLst/>
          </a:prstGeom>
          <a:noFill/>
          <a:ln>
            <a:noFill/>
          </a:ln>
        </p:spPr>
      </p:pic>
      <p:pic>
        <p:nvPicPr>
          <p:cNvPr id="179" name="Google Shape;179;p9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0" name="Google Shape;180;p98"/>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98"/>
          <p:cNvSpPr txBox="1">
            <a:spLocks noGrp="1"/>
          </p:cNvSpPr>
          <p:nvPr>
            <p:ph type="title"/>
          </p:nvPr>
        </p:nvSpPr>
        <p:spPr>
          <a:xfrm>
            <a:off x="1" y="539517"/>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182" name="Google Shape;182;p98"/>
          <p:cNvSpPr txBox="1">
            <a:spLocks noGrp="1"/>
          </p:cNvSpPr>
          <p:nvPr>
            <p:ph type="body" idx="1"/>
          </p:nvPr>
        </p:nvSpPr>
        <p:spPr>
          <a:xfrm>
            <a:off x="4699003" y="1770193"/>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81"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1" name="Google Shape;21;p8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2" name="Google Shape;22;p81"/>
          <p:cNvSpPr txBox="1">
            <a:spLocks noGrp="1"/>
          </p:cNvSpPr>
          <p:nvPr>
            <p:ph type="body" idx="1"/>
          </p:nvPr>
        </p:nvSpPr>
        <p:spPr>
          <a:xfrm>
            <a:off x="3075051"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83"/>
        <p:cNvGrpSpPr/>
        <p:nvPr/>
      </p:nvGrpSpPr>
      <p:grpSpPr>
        <a:xfrm>
          <a:off x="0" y="0"/>
          <a:ext cx="0" cy="0"/>
          <a:chOff x="0" y="0"/>
          <a:chExt cx="0" cy="0"/>
        </a:xfrm>
      </p:grpSpPr>
      <p:pic>
        <p:nvPicPr>
          <p:cNvPr id="184" name="Google Shape;184;p99"/>
          <p:cNvPicPr preferRelativeResize="0"/>
          <p:nvPr/>
        </p:nvPicPr>
        <p:blipFill rotWithShape="1">
          <a:blip r:embed="rId2">
            <a:alphaModFix/>
          </a:blip>
          <a:srcRect/>
          <a:stretch/>
        </p:blipFill>
        <p:spPr>
          <a:xfrm>
            <a:off x="3" y="4"/>
            <a:ext cx="16256000" cy="9143999"/>
          </a:xfrm>
          <a:prstGeom prst="rect">
            <a:avLst/>
          </a:prstGeom>
          <a:noFill/>
          <a:ln>
            <a:noFill/>
          </a:ln>
        </p:spPr>
      </p:pic>
      <p:pic>
        <p:nvPicPr>
          <p:cNvPr id="185" name="Google Shape;185;p9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6" name="Google Shape;186;p99"/>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99"/>
          <p:cNvSpPr txBox="1">
            <a:spLocks noGrp="1"/>
          </p:cNvSpPr>
          <p:nvPr>
            <p:ph type="title"/>
          </p:nvPr>
        </p:nvSpPr>
        <p:spPr>
          <a:xfrm>
            <a:off x="1" y="539517"/>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188" name="Google Shape;188;p99"/>
          <p:cNvSpPr txBox="1">
            <a:spLocks noGrp="1"/>
          </p:cNvSpPr>
          <p:nvPr>
            <p:ph type="body" idx="1"/>
          </p:nvPr>
        </p:nvSpPr>
        <p:spPr>
          <a:xfrm>
            <a:off x="4699003" y="1770193"/>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89"/>
        <p:cNvGrpSpPr/>
        <p:nvPr/>
      </p:nvGrpSpPr>
      <p:grpSpPr>
        <a:xfrm>
          <a:off x="0" y="0"/>
          <a:ext cx="0" cy="0"/>
          <a:chOff x="0" y="0"/>
          <a:chExt cx="0" cy="0"/>
        </a:xfrm>
      </p:grpSpPr>
      <p:pic>
        <p:nvPicPr>
          <p:cNvPr id="190" name="Google Shape;190;p100"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91" name="Google Shape;191;p10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2" name="Google Shape;192;p100"/>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100"/>
          <p:cNvSpPr txBox="1">
            <a:spLocks noGrp="1"/>
          </p:cNvSpPr>
          <p:nvPr>
            <p:ph type="body" idx="1"/>
          </p:nvPr>
        </p:nvSpPr>
        <p:spPr>
          <a:xfrm>
            <a:off x="1120876" y="1808293"/>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4" name="Google Shape;194;p100"/>
          <p:cNvSpPr/>
          <p:nvPr/>
        </p:nvSpPr>
        <p:spPr>
          <a:xfrm>
            <a:off x="2464059" y="762719"/>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5"/>
        <p:cNvGrpSpPr/>
        <p:nvPr/>
      </p:nvGrpSpPr>
      <p:grpSpPr>
        <a:xfrm>
          <a:off x="0" y="0"/>
          <a:ext cx="0" cy="0"/>
          <a:chOff x="0" y="0"/>
          <a:chExt cx="0" cy="0"/>
        </a:xfrm>
      </p:grpSpPr>
      <p:pic>
        <p:nvPicPr>
          <p:cNvPr id="196" name="Google Shape;196;p101"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97" name="Google Shape;197;p10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8" name="Google Shape;198;p101"/>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101"/>
          <p:cNvSpPr txBox="1">
            <a:spLocks noGrp="1"/>
          </p:cNvSpPr>
          <p:nvPr>
            <p:ph type="body" idx="1"/>
          </p:nvPr>
        </p:nvSpPr>
        <p:spPr>
          <a:xfrm>
            <a:off x="1120876" y="1808293"/>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0" name="Google Shape;200;p101"/>
          <p:cNvSpPr/>
          <p:nvPr/>
        </p:nvSpPr>
        <p:spPr>
          <a:xfrm>
            <a:off x="2464059" y="762719"/>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07"/>
        <p:cNvGrpSpPr/>
        <p:nvPr/>
      </p:nvGrpSpPr>
      <p:grpSpPr>
        <a:xfrm>
          <a:off x="0" y="0"/>
          <a:ext cx="0" cy="0"/>
          <a:chOff x="0" y="0"/>
          <a:chExt cx="0" cy="0"/>
        </a:xfrm>
      </p:grpSpPr>
      <p:pic>
        <p:nvPicPr>
          <p:cNvPr id="208" name="Google Shape;208;g77ce959bdb_0_4135"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09" name="Google Shape;209;g77ce959bdb_0_413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10" name="Google Shape;210;g77ce959bdb_0_4135"/>
          <p:cNvSpPr txBox="1">
            <a:spLocks noGrp="1"/>
          </p:cNvSpPr>
          <p:nvPr>
            <p:ph type="body" idx="1"/>
          </p:nvPr>
        </p:nvSpPr>
        <p:spPr>
          <a:xfrm>
            <a:off x="7304151"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11"/>
        <p:cNvGrpSpPr/>
        <p:nvPr/>
      </p:nvGrpSpPr>
      <p:grpSpPr>
        <a:xfrm>
          <a:off x="0" y="0"/>
          <a:ext cx="0" cy="0"/>
          <a:chOff x="0" y="0"/>
          <a:chExt cx="0" cy="0"/>
        </a:xfrm>
      </p:grpSpPr>
      <p:pic>
        <p:nvPicPr>
          <p:cNvPr id="212" name="Google Shape;212;g77ce959bdb_0_4139"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13" name="Google Shape;213;g77ce959bdb_0_413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14" name="Google Shape;214;g77ce959bdb_0_4139"/>
          <p:cNvSpPr txBox="1">
            <a:spLocks noGrp="1"/>
          </p:cNvSpPr>
          <p:nvPr>
            <p:ph type="body" idx="1"/>
          </p:nvPr>
        </p:nvSpPr>
        <p:spPr>
          <a:xfrm>
            <a:off x="3075057"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15"/>
        <p:cNvGrpSpPr/>
        <p:nvPr/>
      </p:nvGrpSpPr>
      <p:grpSpPr>
        <a:xfrm>
          <a:off x="0" y="0"/>
          <a:ext cx="0" cy="0"/>
          <a:chOff x="0" y="0"/>
          <a:chExt cx="0" cy="0"/>
        </a:xfrm>
      </p:grpSpPr>
      <p:pic>
        <p:nvPicPr>
          <p:cNvPr id="216" name="Google Shape;216;g77ce959bdb_0_4143"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17" name="Google Shape;217;g77ce959bdb_0_414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18" name="Google Shape;218;g77ce959bdb_0_4143"/>
          <p:cNvSpPr/>
          <p:nvPr/>
        </p:nvSpPr>
        <p:spPr>
          <a:xfrm>
            <a:off x="2747395" y="769177"/>
            <a:ext cx="5570100" cy="553800"/>
          </a:xfrm>
          <a:prstGeom prst="rect">
            <a:avLst/>
          </a:prstGeom>
          <a:noFill/>
          <a:ln>
            <a:noFill/>
          </a:ln>
        </p:spPr>
        <p:txBody>
          <a:bodyPr spcFirstLastPara="1" wrap="square" lIns="121900" tIns="60925" rIns="121900" bIns="60925" anchor="t" anchorCtr="0">
            <a:noAutofit/>
          </a:bodyPr>
          <a:lstStyle/>
          <a:p>
            <a:pPr marL="609597" marR="0" lvl="0" indent="-3048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2800" b="0" i="0" u="none" strike="noStrike" cap="none">
              <a:solidFill>
                <a:schemeClr val="dk1"/>
              </a:solidFill>
              <a:latin typeface="Arial"/>
              <a:ea typeface="Arial"/>
              <a:cs typeface="Arial"/>
              <a:sym typeface="Arial"/>
            </a:endParaRPr>
          </a:p>
        </p:txBody>
      </p:sp>
      <p:sp>
        <p:nvSpPr>
          <p:cNvPr id="219" name="Google Shape;219;g77ce959bdb_0_4143"/>
          <p:cNvSpPr txBox="1">
            <a:spLocks noGrp="1"/>
          </p:cNvSpPr>
          <p:nvPr>
            <p:ph type="body" idx="1"/>
          </p:nvPr>
        </p:nvSpPr>
        <p:spPr>
          <a:xfrm>
            <a:off x="1470663" y="220437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0" name="Google Shape;220;g77ce959bdb_0_4143"/>
          <p:cNvSpPr txBox="1">
            <a:spLocks noGrp="1"/>
          </p:cNvSpPr>
          <p:nvPr>
            <p:ph type="body" idx="2"/>
          </p:nvPr>
        </p:nvSpPr>
        <p:spPr>
          <a:xfrm>
            <a:off x="1470663"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1" name="Google Shape;221;g77ce959bdb_0_4143"/>
          <p:cNvSpPr txBox="1">
            <a:spLocks noGrp="1"/>
          </p:cNvSpPr>
          <p:nvPr>
            <p:ph type="body" idx="3"/>
          </p:nvPr>
        </p:nvSpPr>
        <p:spPr>
          <a:xfrm>
            <a:off x="1470663"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2" name="Google Shape;222;g77ce959bdb_0_4143"/>
          <p:cNvSpPr txBox="1">
            <a:spLocks noGrp="1"/>
          </p:cNvSpPr>
          <p:nvPr>
            <p:ph type="body" idx="4"/>
          </p:nvPr>
        </p:nvSpPr>
        <p:spPr>
          <a:xfrm>
            <a:off x="1470663"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23" name="Google Shape;223;g77ce959bdb_0_4143"/>
          <p:cNvPicPr preferRelativeResize="0"/>
          <p:nvPr/>
        </p:nvPicPr>
        <p:blipFill rotWithShape="1">
          <a:blip r:embed="rId4">
            <a:alphaModFix/>
          </a:blip>
          <a:srcRect/>
          <a:stretch/>
        </p:blipFill>
        <p:spPr>
          <a:xfrm>
            <a:off x="3221900" y="1186581"/>
            <a:ext cx="4819923" cy="36576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24"/>
        <p:cNvGrpSpPr/>
        <p:nvPr/>
      </p:nvGrpSpPr>
      <p:grpSpPr>
        <a:xfrm>
          <a:off x="0" y="0"/>
          <a:ext cx="0" cy="0"/>
          <a:chOff x="0" y="0"/>
          <a:chExt cx="0" cy="0"/>
        </a:xfrm>
      </p:grpSpPr>
      <p:pic>
        <p:nvPicPr>
          <p:cNvPr id="225" name="Google Shape;225;g77ce959bdb_0_4152"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26" name="Google Shape;226;g77ce959bdb_0_415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227" name="Google Shape;227;g77ce959bdb_0_4152"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28" name="Google Shape;228;g77ce959bdb_0_4152"/>
          <p:cNvSpPr txBox="1">
            <a:spLocks noGrp="1"/>
          </p:cNvSpPr>
          <p:nvPr>
            <p:ph type="body" idx="1"/>
          </p:nvPr>
        </p:nvSpPr>
        <p:spPr>
          <a:xfrm>
            <a:off x="8" y="4114800"/>
            <a:ext cx="16256100"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29"/>
        <p:cNvGrpSpPr/>
        <p:nvPr/>
      </p:nvGrpSpPr>
      <p:grpSpPr>
        <a:xfrm>
          <a:off x="0" y="0"/>
          <a:ext cx="0" cy="0"/>
          <a:chOff x="0" y="0"/>
          <a:chExt cx="0" cy="0"/>
        </a:xfrm>
      </p:grpSpPr>
      <p:pic>
        <p:nvPicPr>
          <p:cNvPr id="230" name="Google Shape;230;g77ce959bdb_0_4157" descr="A close up of a logo&#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31" name="Google Shape;231;g77ce959bdb_0_4157"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32" name="Google Shape;232;g77ce959bdb_0_4157"/>
          <p:cNvSpPr txBox="1">
            <a:spLocks noGrp="1"/>
          </p:cNvSpPr>
          <p:nvPr>
            <p:ph type="title"/>
          </p:nvPr>
        </p:nvSpPr>
        <p:spPr>
          <a:xfrm>
            <a:off x="-10159" y="229879"/>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3" name="Google Shape;233;g77ce959bdb_0_4157"/>
          <p:cNvSpPr txBox="1">
            <a:spLocks noGrp="1"/>
          </p:cNvSpPr>
          <p:nvPr>
            <p:ph type="body" idx="1"/>
          </p:nvPr>
        </p:nvSpPr>
        <p:spPr>
          <a:xfrm>
            <a:off x="1902100" y="1808294"/>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4" name="Google Shape;234;g77ce959bdb_0_4157"/>
          <p:cNvSpPr/>
          <p:nvPr/>
        </p:nvSpPr>
        <p:spPr>
          <a:xfrm>
            <a:off x="16440756" y="259179"/>
            <a:ext cx="640200" cy="64020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5" name="Google Shape;235;g77ce959bdb_0_4157"/>
          <p:cNvSpPr/>
          <p:nvPr/>
        </p:nvSpPr>
        <p:spPr>
          <a:xfrm>
            <a:off x="16440756" y="1121705"/>
            <a:ext cx="640200" cy="64020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6" name="Google Shape;236;g77ce959bdb_0_4157"/>
          <p:cNvSpPr/>
          <p:nvPr/>
        </p:nvSpPr>
        <p:spPr>
          <a:xfrm>
            <a:off x="16440756" y="1984231"/>
            <a:ext cx="640200" cy="6402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7" name="Google Shape;237;g77ce959bdb_0_4157"/>
          <p:cNvSpPr/>
          <p:nvPr/>
        </p:nvSpPr>
        <p:spPr>
          <a:xfrm>
            <a:off x="16440756" y="2846757"/>
            <a:ext cx="640200" cy="64020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8" name="Google Shape;238;g77ce959bdb_0_4157"/>
          <p:cNvSpPr/>
          <p:nvPr/>
        </p:nvSpPr>
        <p:spPr>
          <a:xfrm>
            <a:off x="16440756" y="3709283"/>
            <a:ext cx="640200" cy="640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9" name="Google Shape;239;g77ce959bdb_0_4157"/>
          <p:cNvSpPr/>
          <p:nvPr/>
        </p:nvSpPr>
        <p:spPr>
          <a:xfrm>
            <a:off x="16440756" y="4571809"/>
            <a:ext cx="640200" cy="6402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 name="Google Shape;240;g77ce959bdb_0_4157"/>
          <p:cNvSpPr/>
          <p:nvPr/>
        </p:nvSpPr>
        <p:spPr>
          <a:xfrm>
            <a:off x="16440756" y="5434335"/>
            <a:ext cx="640200" cy="640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g77ce959bdb_0_4157"/>
          <p:cNvSpPr/>
          <p:nvPr/>
        </p:nvSpPr>
        <p:spPr>
          <a:xfrm>
            <a:off x="16440756" y="6296861"/>
            <a:ext cx="640200" cy="6402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2" name="Google Shape;242;g77ce959bdb_0_4157"/>
          <p:cNvSpPr/>
          <p:nvPr/>
        </p:nvSpPr>
        <p:spPr>
          <a:xfrm>
            <a:off x="16440756" y="7159387"/>
            <a:ext cx="640200" cy="6402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 name="Google Shape;243;g77ce959bdb_0_4157"/>
          <p:cNvSpPr/>
          <p:nvPr/>
        </p:nvSpPr>
        <p:spPr>
          <a:xfrm>
            <a:off x="16440756" y="8021912"/>
            <a:ext cx="640200" cy="6402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44"/>
        <p:cNvGrpSpPr/>
        <p:nvPr/>
      </p:nvGrpSpPr>
      <p:grpSpPr>
        <a:xfrm>
          <a:off x="0" y="0"/>
          <a:ext cx="0" cy="0"/>
          <a:chOff x="0" y="0"/>
          <a:chExt cx="0" cy="0"/>
        </a:xfrm>
      </p:grpSpPr>
      <p:pic>
        <p:nvPicPr>
          <p:cNvPr id="245" name="Google Shape;245;g77ce959bdb_0_4172"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46" name="Google Shape;246;g77ce959bdb_0_417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247" name="Google Shape;247;g77ce959bdb_0_4172"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48" name="Google Shape;248;g77ce959bdb_0_4172"/>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3733"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9" name="Google Shape;249;g77ce959bdb_0_4172"/>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50"/>
        <p:cNvGrpSpPr/>
        <p:nvPr/>
      </p:nvGrpSpPr>
      <p:grpSpPr>
        <a:xfrm>
          <a:off x="0" y="0"/>
          <a:ext cx="0" cy="0"/>
          <a:chOff x="0" y="0"/>
          <a:chExt cx="0" cy="0"/>
        </a:xfrm>
      </p:grpSpPr>
      <p:pic>
        <p:nvPicPr>
          <p:cNvPr id="251" name="Google Shape;251;g77ce959bdb_0_4178"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52" name="Google Shape;252;g77ce959bdb_0_417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253" name="Google Shape;253;g77ce959bdb_0_4178"/>
          <p:cNvPicPr preferRelativeResize="0"/>
          <p:nvPr/>
        </p:nvPicPr>
        <p:blipFill rotWithShape="1">
          <a:blip r:embed="rId4">
            <a:alphaModFix/>
          </a:blip>
          <a:srcRect/>
          <a:stretch/>
        </p:blipFill>
        <p:spPr>
          <a:xfrm>
            <a:off x="3302003" y="1186581"/>
            <a:ext cx="3975101" cy="365760"/>
          </a:xfrm>
          <a:prstGeom prst="rect">
            <a:avLst/>
          </a:prstGeom>
          <a:noFill/>
          <a:ln>
            <a:noFill/>
          </a:ln>
        </p:spPr>
      </p:pic>
      <p:sp>
        <p:nvSpPr>
          <p:cNvPr id="254" name="Google Shape;254;g77ce959bdb_0_4178"/>
          <p:cNvSpPr/>
          <p:nvPr/>
        </p:nvSpPr>
        <p:spPr>
          <a:xfrm>
            <a:off x="2747395" y="769178"/>
            <a:ext cx="4819800" cy="553800"/>
          </a:xfrm>
          <a:prstGeom prst="rect">
            <a:avLst/>
          </a:prstGeom>
          <a:noFill/>
          <a:ln>
            <a:noFill/>
          </a:ln>
        </p:spPr>
        <p:txBody>
          <a:bodyPr spcFirstLastPara="1" wrap="square" lIns="121900" tIns="60925" rIns="121900" bIns="60925" anchor="t" anchorCtr="0">
            <a:noAutofit/>
          </a:bodyPr>
          <a:lstStyle/>
          <a:p>
            <a:pPr marL="609597" marR="0" lvl="0" indent="-3048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2800" b="0" i="0" u="none" strike="noStrike" cap="none">
              <a:solidFill>
                <a:schemeClr val="dk1"/>
              </a:solidFill>
              <a:latin typeface="Arial"/>
              <a:ea typeface="Arial"/>
              <a:cs typeface="Arial"/>
              <a:sym typeface="Arial"/>
            </a:endParaRPr>
          </a:p>
        </p:txBody>
      </p:sp>
      <p:sp>
        <p:nvSpPr>
          <p:cNvPr id="255" name="Google Shape;255;g77ce959bdb_0_4178"/>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6" name="Google Shape;256;g77ce959bdb_0_4178"/>
          <p:cNvSpPr txBox="1">
            <a:spLocks noGrp="1"/>
          </p:cNvSpPr>
          <p:nvPr>
            <p:ph type="body" idx="2"/>
          </p:nvPr>
        </p:nvSpPr>
        <p:spPr>
          <a:xfrm>
            <a:off x="1432121" y="3372839"/>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7" name="Google Shape;257;g77ce959bdb_0_4178"/>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8" name="Google Shape;258;g77ce959bdb_0_4178"/>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3"/>
        <p:cNvGrpSpPr/>
        <p:nvPr/>
      </p:nvGrpSpPr>
      <p:grpSpPr>
        <a:xfrm>
          <a:off x="0" y="0"/>
          <a:ext cx="0" cy="0"/>
          <a:chOff x="0" y="0"/>
          <a:chExt cx="0" cy="0"/>
        </a:xfrm>
      </p:grpSpPr>
      <p:pic>
        <p:nvPicPr>
          <p:cNvPr id="24" name="Google Shape;24;p83"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5" name="Google Shape;25;p83"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26" name="Google Shape;26;p83"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27" name="Google Shape;27;p83"/>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59"/>
        <p:cNvGrpSpPr/>
        <p:nvPr/>
      </p:nvGrpSpPr>
      <p:grpSpPr>
        <a:xfrm>
          <a:off x="0" y="0"/>
          <a:ext cx="0" cy="0"/>
          <a:chOff x="0" y="0"/>
          <a:chExt cx="0" cy="0"/>
        </a:xfrm>
      </p:grpSpPr>
      <p:pic>
        <p:nvPicPr>
          <p:cNvPr id="260" name="Google Shape;260;g77ce959bdb_0_4187"/>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61" name="Google Shape;261;g77ce959bdb_0_4187"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62" name="Google Shape;262;g77ce959bdb_0_4187"/>
          <p:cNvSpPr/>
          <p:nvPr/>
        </p:nvSpPr>
        <p:spPr>
          <a:xfrm>
            <a:off x="8128003" y="4310397"/>
            <a:ext cx="4819800" cy="430800"/>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2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63"/>
        <p:cNvGrpSpPr/>
        <p:nvPr/>
      </p:nvGrpSpPr>
      <p:grpSpPr>
        <a:xfrm>
          <a:off x="0" y="0"/>
          <a:ext cx="0" cy="0"/>
          <a:chOff x="0" y="0"/>
          <a:chExt cx="0" cy="0"/>
        </a:xfrm>
      </p:grpSpPr>
      <p:pic>
        <p:nvPicPr>
          <p:cNvPr id="264" name="Google Shape;264;g77ce959bdb_0_4191"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65" name="Google Shape;265;g77ce959bdb_0_4191" descr="A picture containing object&#10;&#10;Description automatically generated"/>
          <p:cNvPicPr preferRelativeResize="0"/>
          <p:nvPr/>
        </p:nvPicPr>
        <p:blipFill rotWithShape="1">
          <a:blip r:embed="rId3">
            <a:alphaModFix/>
          </a:blip>
          <a:srcRect/>
          <a:stretch/>
        </p:blipFill>
        <p:spPr>
          <a:xfrm>
            <a:off x="9" y="228490"/>
            <a:ext cx="16255999" cy="8687026"/>
          </a:xfrm>
          <a:prstGeom prst="rect">
            <a:avLst/>
          </a:prstGeom>
          <a:noFill/>
          <a:ln>
            <a:noFill/>
          </a:ln>
        </p:spPr>
      </p:pic>
      <p:pic>
        <p:nvPicPr>
          <p:cNvPr id="266" name="Google Shape;266;g77ce959bdb_0_4191"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67" name="Google Shape;267;g77ce959bdb_0_4191"/>
          <p:cNvSpPr txBox="1">
            <a:spLocks noGrp="1"/>
          </p:cNvSpPr>
          <p:nvPr>
            <p:ph type="body" idx="1"/>
          </p:nvPr>
        </p:nvSpPr>
        <p:spPr>
          <a:xfrm>
            <a:off x="1453250" y="2244770"/>
            <a:ext cx="132099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8" name="Google Shape;268;g77ce959bdb_0_4191"/>
          <p:cNvSpPr/>
          <p:nvPr/>
        </p:nvSpPr>
        <p:spPr>
          <a:xfrm>
            <a:off x="5718040" y="569359"/>
            <a:ext cx="4819800" cy="430800"/>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2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69"/>
        <p:cNvGrpSpPr/>
        <p:nvPr/>
      </p:nvGrpSpPr>
      <p:grpSpPr>
        <a:xfrm>
          <a:off x="0" y="0"/>
          <a:ext cx="0" cy="0"/>
          <a:chOff x="0" y="0"/>
          <a:chExt cx="0" cy="0"/>
        </a:xfrm>
      </p:grpSpPr>
      <p:pic>
        <p:nvPicPr>
          <p:cNvPr id="270" name="Google Shape;270;g77ce959bdb_0_4197"/>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71" name="Google Shape;271;g77ce959bdb_0_4197"/>
          <p:cNvPicPr preferRelativeResize="0"/>
          <p:nvPr/>
        </p:nvPicPr>
        <p:blipFill rotWithShape="1">
          <a:blip r:embed="rId3">
            <a:alphaModFix/>
          </a:blip>
          <a:srcRect/>
          <a:stretch/>
        </p:blipFill>
        <p:spPr>
          <a:xfrm>
            <a:off x="1" y="324852"/>
            <a:ext cx="16256002" cy="9144001"/>
          </a:xfrm>
          <a:prstGeom prst="rect">
            <a:avLst/>
          </a:prstGeom>
          <a:noFill/>
          <a:ln>
            <a:noFill/>
          </a:ln>
        </p:spPr>
      </p:pic>
      <p:pic>
        <p:nvPicPr>
          <p:cNvPr id="272" name="Google Shape;272;g77ce959bdb_0_4197"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73" name="Google Shape;273;g77ce959bdb_0_4197"/>
          <p:cNvSpPr txBox="1">
            <a:spLocks noGrp="1"/>
          </p:cNvSpPr>
          <p:nvPr>
            <p:ph type="body" idx="1"/>
          </p:nvPr>
        </p:nvSpPr>
        <p:spPr>
          <a:xfrm>
            <a:off x="1632869" y="1987910"/>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4" name="Google Shape;274;g77ce959bdb_0_4197"/>
          <p:cNvSpPr/>
          <p:nvPr/>
        </p:nvSpPr>
        <p:spPr>
          <a:xfrm rot="-3026765">
            <a:off x="-270685" y="777196"/>
            <a:ext cx="2404978" cy="574289"/>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Recap</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75"/>
        <p:cNvGrpSpPr/>
        <p:nvPr/>
      </p:nvGrpSpPr>
      <p:grpSpPr>
        <a:xfrm>
          <a:off x="0" y="0"/>
          <a:ext cx="0" cy="0"/>
          <a:chOff x="0" y="0"/>
          <a:chExt cx="0" cy="0"/>
        </a:xfrm>
      </p:grpSpPr>
      <p:pic>
        <p:nvPicPr>
          <p:cNvPr id="276" name="Google Shape;276;g77ce959bdb_0_4203"/>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77" name="Google Shape;277;g77ce959bdb_0_420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78" name="Google Shape;278;g77ce959bdb_0_4203"/>
          <p:cNvSpPr txBox="1">
            <a:spLocks noGrp="1"/>
          </p:cNvSpPr>
          <p:nvPr>
            <p:ph type="body" idx="1"/>
          </p:nvPr>
        </p:nvSpPr>
        <p:spPr>
          <a:xfrm>
            <a:off x="1453253" y="1808294"/>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9" name="Google Shape;279;g77ce959bdb_0_4203"/>
          <p:cNvSpPr/>
          <p:nvPr/>
        </p:nvSpPr>
        <p:spPr>
          <a:xfrm>
            <a:off x="2089157" y="569359"/>
            <a:ext cx="12077700" cy="430800"/>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2800" b="0" i="0" u="none" strike="noStrike" cap="none">
              <a:solidFill>
                <a:srgbClr val="262626"/>
              </a:solidFill>
              <a:latin typeface="Arial"/>
              <a:ea typeface="Arial"/>
              <a:cs typeface="Arial"/>
              <a:sym typeface="Arial"/>
            </a:endParaRPr>
          </a:p>
        </p:txBody>
      </p:sp>
      <p:pic>
        <p:nvPicPr>
          <p:cNvPr id="280" name="Google Shape;280;g77ce959bdb_0_4203"/>
          <p:cNvPicPr preferRelativeResize="0"/>
          <p:nvPr/>
        </p:nvPicPr>
        <p:blipFill rotWithShape="1">
          <a:blip r:embed="rId4">
            <a:alphaModFix/>
          </a:blip>
          <a:srcRect/>
          <a:stretch/>
        </p:blipFill>
        <p:spPr>
          <a:xfrm>
            <a:off x="2958485" y="1000240"/>
            <a:ext cx="10332954" cy="36576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81"/>
        <p:cNvGrpSpPr/>
        <p:nvPr/>
      </p:nvGrpSpPr>
      <p:grpSpPr>
        <a:xfrm>
          <a:off x="0" y="0"/>
          <a:ext cx="0" cy="0"/>
          <a:chOff x="0" y="0"/>
          <a:chExt cx="0" cy="0"/>
        </a:xfrm>
      </p:grpSpPr>
      <p:pic>
        <p:nvPicPr>
          <p:cNvPr id="282" name="Google Shape;282;g77ce959bdb_0_4209"/>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83" name="Google Shape;283;g77ce959bdb_0_420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84" name="Google Shape;284;g77ce959bdb_0_4209"/>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1" i="0" u="none" strike="noStrike" cap="none">
                <a:solidFill>
                  <a:srgbClr val="FFFFFF"/>
                </a:solidFill>
                <a:latin typeface="Open Sans"/>
                <a:ea typeface="Open Sans"/>
                <a:cs typeface="Open Sans"/>
                <a:sym typeface="Open Sans"/>
              </a:rPr>
              <a:t>Knowledge Check</a:t>
            </a:r>
            <a:endParaRPr sz="2200" b="1" i="0" u="none" strike="noStrike" cap="none">
              <a:solidFill>
                <a:srgbClr val="FFFFFF"/>
              </a:solidFill>
              <a:latin typeface="Open Sans"/>
              <a:ea typeface="Open Sans"/>
              <a:cs typeface="Open Sans"/>
              <a:sym typeface="Open Sans"/>
            </a:endParaRPr>
          </a:p>
        </p:txBody>
      </p:sp>
      <p:sp>
        <p:nvSpPr>
          <p:cNvPr id="285" name="Google Shape;285;g77ce959bdb_0_4209"/>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6" name="Google Shape;286;g77ce959bdb_0_4209"/>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8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7" name="Google Shape;287;g77ce959bdb_0_4209"/>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a.</a:t>
            </a:r>
            <a:endParaRPr sz="2200" b="0" i="0" u="none" strike="noStrike" cap="none">
              <a:solidFill>
                <a:srgbClr val="000000"/>
              </a:solidFill>
              <a:latin typeface="Open Sans"/>
              <a:ea typeface="Open Sans"/>
              <a:cs typeface="Open Sans"/>
              <a:sym typeface="Open Sans"/>
            </a:endParaRPr>
          </a:p>
        </p:txBody>
      </p:sp>
      <p:sp>
        <p:nvSpPr>
          <p:cNvPr id="288" name="Google Shape;288;g77ce959bdb_0_4209"/>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b.</a:t>
            </a:r>
            <a:endParaRPr sz="2200" b="0" i="0" u="none" strike="noStrike" cap="none">
              <a:solidFill>
                <a:srgbClr val="000000"/>
              </a:solidFill>
              <a:latin typeface="Open Sans"/>
              <a:ea typeface="Open Sans"/>
              <a:cs typeface="Open Sans"/>
              <a:sym typeface="Open Sans"/>
            </a:endParaRPr>
          </a:p>
        </p:txBody>
      </p:sp>
      <p:sp>
        <p:nvSpPr>
          <p:cNvPr id="289" name="Google Shape;289;g77ce959bdb_0_4209"/>
          <p:cNvSpPr txBox="1"/>
          <p:nvPr/>
        </p:nvSpPr>
        <p:spPr>
          <a:xfrm>
            <a:off x="1716763" y="447775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c.</a:t>
            </a:r>
            <a:endParaRPr sz="2200" b="0" i="0" u="none" strike="noStrike" cap="none">
              <a:solidFill>
                <a:srgbClr val="000000"/>
              </a:solidFill>
              <a:latin typeface="Open Sans"/>
              <a:ea typeface="Open Sans"/>
              <a:cs typeface="Open Sans"/>
              <a:sym typeface="Open Sans"/>
            </a:endParaRPr>
          </a:p>
        </p:txBody>
      </p:sp>
      <p:sp>
        <p:nvSpPr>
          <p:cNvPr id="290" name="Google Shape;290;g77ce959bdb_0_4209"/>
          <p:cNvSpPr txBox="1"/>
          <p:nvPr/>
        </p:nvSpPr>
        <p:spPr>
          <a:xfrm>
            <a:off x="1716763" y="529835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d.</a:t>
            </a:r>
            <a:endParaRPr sz="2200" b="0" i="0" u="none" strike="noStrike" cap="none">
              <a:solidFill>
                <a:srgbClr val="000000"/>
              </a:solidFill>
              <a:latin typeface="Open Sans"/>
              <a:ea typeface="Open Sans"/>
              <a:cs typeface="Open Sans"/>
              <a:sym typeface="Open Sans"/>
            </a:endParaRPr>
          </a:p>
        </p:txBody>
      </p:sp>
      <p:sp>
        <p:nvSpPr>
          <p:cNvPr id="291" name="Google Shape;291;g77ce959bdb_0_4209"/>
          <p:cNvSpPr txBox="1">
            <a:spLocks noGrp="1"/>
          </p:cNvSpPr>
          <p:nvPr>
            <p:ph type="body" idx="3"/>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2" name="Google Shape;292;g77ce959bdb_0_4209"/>
          <p:cNvSpPr txBox="1">
            <a:spLocks noGrp="1"/>
          </p:cNvSpPr>
          <p:nvPr>
            <p:ph type="body" idx="4"/>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3" name="Google Shape;293;g77ce959bdb_0_4209"/>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4" name="Google Shape;294;g77ce959bdb_0_4209"/>
          <p:cNvSpPr txBox="1">
            <a:spLocks noGrp="1"/>
          </p:cNvSpPr>
          <p:nvPr>
            <p:ph type="body" idx="6"/>
          </p:nvPr>
        </p:nvSpPr>
        <p:spPr>
          <a:xfrm>
            <a:off x="2329744" y="525024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95"/>
        <p:cNvGrpSpPr/>
        <p:nvPr/>
      </p:nvGrpSpPr>
      <p:grpSpPr>
        <a:xfrm>
          <a:off x="0" y="0"/>
          <a:ext cx="0" cy="0"/>
          <a:chOff x="0" y="0"/>
          <a:chExt cx="0" cy="0"/>
        </a:xfrm>
      </p:grpSpPr>
      <p:pic>
        <p:nvPicPr>
          <p:cNvPr id="296" name="Google Shape;296;g77ce959bdb_0_4223"/>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97" name="Google Shape;297;g77ce959bdb_0_422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98" name="Google Shape;298;g77ce959bdb_0_4223"/>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1" i="0" u="none" strike="noStrike" cap="none">
                <a:solidFill>
                  <a:srgbClr val="FFFFFF"/>
                </a:solidFill>
                <a:latin typeface="Open Sans"/>
                <a:ea typeface="Open Sans"/>
                <a:cs typeface="Open Sans"/>
                <a:sym typeface="Open Sans"/>
              </a:rPr>
              <a:t>Knowledge Check</a:t>
            </a:r>
            <a:endParaRPr sz="2200" b="1" i="0" u="none" strike="noStrike" cap="none">
              <a:solidFill>
                <a:srgbClr val="FFFFFF"/>
              </a:solidFill>
              <a:latin typeface="Open Sans"/>
              <a:ea typeface="Open Sans"/>
              <a:cs typeface="Open Sans"/>
              <a:sym typeface="Open Sans"/>
            </a:endParaRPr>
          </a:p>
        </p:txBody>
      </p:sp>
      <p:sp>
        <p:nvSpPr>
          <p:cNvPr id="299" name="Google Shape;299;g77ce959bdb_0_4223"/>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0" name="Google Shape;300;g77ce959bdb_0_4223"/>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1" name="Google Shape;301;g77ce959bdb_0_4223"/>
          <p:cNvSpPr txBox="1">
            <a:spLocks noGrp="1"/>
          </p:cNvSpPr>
          <p:nvPr>
            <p:ph type="body" idx="3"/>
          </p:nvPr>
        </p:nvSpPr>
        <p:spPr>
          <a:xfrm>
            <a:off x="670039" y="7935127"/>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2" name="Google Shape;302;g77ce959bdb_0_4223"/>
          <p:cNvSpPr txBox="1"/>
          <p:nvPr/>
        </p:nvSpPr>
        <p:spPr>
          <a:xfrm>
            <a:off x="670034" y="7373510"/>
            <a:ext cx="2749200" cy="400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The correct answer is</a:t>
            </a:r>
            <a:endParaRPr sz="2200" b="0" i="0" u="none" strike="noStrike" cap="none">
              <a:solidFill>
                <a:srgbClr val="000000"/>
              </a:solidFill>
              <a:latin typeface="Open Sans"/>
              <a:ea typeface="Open Sans"/>
              <a:cs typeface="Open Sans"/>
              <a:sym typeface="Open Sans"/>
            </a:endParaRPr>
          </a:p>
        </p:txBody>
      </p:sp>
      <p:cxnSp>
        <p:nvCxnSpPr>
          <p:cNvPr id="303" name="Google Shape;303;g77ce959bdb_0_4223"/>
          <p:cNvCxnSpPr/>
          <p:nvPr/>
        </p:nvCxnSpPr>
        <p:spPr>
          <a:xfrm>
            <a:off x="670035"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304" name="Google Shape;304;g77ce959bdb_0_4223"/>
          <p:cNvSpPr txBox="1">
            <a:spLocks noGrp="1"/>
          </p:cNvSpPr>
          <p:nvPr>
            <p:ph type="body" idx="4"/>
          </p:nvPr>
        </p:nvSpPr>
        <p:spPr>
          <a:xfrm>
            <a:off x="3346904" y="7368188"/>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5" name="Google Shape;305;g77ce959bdb_0_4223"/>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a.</a:t>
            </a:r>
            <a:endParaRPr sz="2200" b="0" i="0" u="none" strike="noStrike" cap="none">
              <a:solidFill>
                <a:srgbClr val="000000"/>
              </a:solidFill>
              <a:latin typeface="Open Sans"/>
              <a:ea typeface="Open Sans"/>
              <a:cs typeface="Open Sans"/>
              <a:sym typeface="Open Sans"/>
            </a:endParaRPr>
          </a:p>
        </p:txBody>
      </p:sp>
      <p:sp>
        <p:nvSpPr>
          <p:cNvPr id="306" name="Google Shape;306;g77ce959bdb_0_4223"/>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b.</a:t>
            </a:r>
            <a:endParaRPr sz="2200" b="0" i="0" u="none" strike="noStrike" cap="none">
              <a:solidFill>
                <a:srgbClr val="000000"/>
              </a:solidFill>
              <a:latin typeface="Open Sans"/>
              <a:ea typeface="Open Sans"/>
              <a:cs typeface="Open Sans"/>
              <a:sym typeface="Open Sans"/>
            </a:endParaRPr>
          </a:p>
        </p:txBody>
      </p:sp>
      <p:sp>
        <p:nvSpPr>
          <p:cNvPr id="307" name="Google Shape;307;g77ce959bdb_0_4223"/>
          <p:cNvSpPr txBox="1"/>
          <p:nvPr/>
        </p:nvSpPr>
        <p:spPr>
          <a:xfrm>
            <a:off x="1716763" y="447775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c.</a:t>
            </a:r>
            <a:endParaRPr sz="2200" b="0" i="0" u="none" strike="noStrike" cap="none">
              <a:solidFill>
                <a:srgbClr val="000000"/>
              </a:solidFill>
              <a:latin typeface="Open Sans"/>
              <a:ea typeface="Open Sans"/>
              <a:cs typeface="Open Sans"/>
              <a:sym typeface="Open Sans"/>
            </a:endParaRPr>
          </a:p>
        </p:txBody>
      </p:sp>
      <p:sp>
        <p:nvSpPr>
          <p:cNvPr id="308" name="Google Shape;308;g77ce959bdb_0_4223"/>
          <p:cNvSpPr txBox="1"/>
          <p:nvPr/>
        </p:nvSpPr>
        <p:spPr>
          <a:xfrm>
            <a:off x="1716763" y="529835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d.</a:t>
            </a:r>
            <a:endParaRPr sz="2200" b="0" i="0" u="none" strike="noStrike" cap="none">
              <a:solidFill>
                <a:srgbClr val="000000"/>
              </a:solidFill>
              <a:latin typeface="Open Sans"/>
              <a:ea typeface="Open Sans"/>
              <a:cs typeface="Open Sans"/>
              <a:sym typeface="Open Sans"/>
            </a:endParaRPr>
          </a:p>
        </p:txBody>
      </p:sp>
      <p:sp>
        <p:nvSpPr>
          <p:cNvPr id="309" name="Google Shape;309;g77ce959bdb_0_4223"/>
          <p:cNvSpPr txBox="1">
            <a:spLocks noGrp="1"/>
          </p:cNvSpPr>
          <p:nvPr>
            <p:ph type="body" idx="5"/>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0" name="Google Shape;310;g77ce959bdb_0_4223"/>
          <p:cNvSpPr txBox="1">
            <a:spLocks noGrp="1"/>
          </p:cNvSpPr>
          <p:nvPr>
            <p:ph type="body" idx="6"/>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1" name="Google Shape;311;g77ce959bdb_0_4223"/>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2" name="Google Shape;312;g77ce959bdb_0_4223"/>
          <p:cNvSpPr txBox="1">
            <a:spLocks noGrp="1"/>
          </p:cNvSpPr>
          <p:nvPr>
            <p:ph type="body" idx="8"/>
          </p:nvPr>
        </p:nvSpPr>
        <p:spPr>
          <a:xfrm>
            <a:off x="2329744" y="525024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13"/>
        <p:cNvGrpSpPr/>
        <p:nvPr/>
      </p:nvGrpSpPr>
      <p:grpSpPr>
        <a:xfrm>
          <a:off x="0" y="0"/>
          <a:ext cx="0" cy="0"/>
          <a:chOff x="0" y="0"/>
          <a:chExt cx="0" cy="0"/>
        </a:xfrm>
      </p:grpSpPr>
      <p:pic>
        <p:nvPicPr>
          <p:cNvPr id="314" name="Google Shape;314;g77ce959bdb_0_4241"/>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15" name="Google Shape;315;g77ce959bdb_0_424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16" name="Google Shape;316;g77ce959bdb_0_4241"/>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317" name="Google Shape;317;g77ce959bdb_0_4241"/>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8" name="Google Shape;318;g77ce959bdb_0_4241"/>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9" name="Google Shape;319;g77ce959bdb_0_4241"/>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320" name="Google Shape;320;g77ce959bdb_0_4241"/>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321" name="Google Shape;321;g77ce959bdb_0_4241"/>
          <p:cNvSpPr txBox="1">
            <a:spLocks noGrp="1"/>
          </p:cNvSpPr>
          <p:nvPr>
            <p:ph type="body" idx="3"/>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2" name="Google Shape;322;g77ce959bdb_0_4241"/>
          <p:cNvSpPr txBox="1">
            <a:spLocks noGrp="1"/>
          </p:cNvSpPr>
          <p:nvPr>
            <p:ph type="body" idx="4"/>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23"/>
        <p:cNvGrpSpPr/>
        <p:nvPr/>
      </p:nvGrpSpPr>
      <p:grpSpPr>
        <a:xfrm>
          <a:off x="0" y="0"/>
          <a:ext cx="0" cy="0"/>
          <a:chOff x="0" y="0"/>
          <a:chExt cx="0" cy="0"/>
        </a:xfrm>
      </p:grpSpPr>
      <p:pic>
        <p:nvPicPr>
          <p:cNvPr id="324" name="Google Shape;324;g77ce959bdb_0_4251"/>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25" name="Google Shape;325;g77ce959bdb_0_425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26" name="Google Shape;326;g77ce959bdb_0_4251"/>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327" name="Google Shape;327;g77ce959bdb_0_4251"/>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8" name="Google Shape;328;g77ce959bdb_0_4251"/>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9" name="Google Shape;329;g77ce959bdb_0_4251"/>
          <p:cNvSpPr txBox="1">
            <a:spLocks noGrp="1"/>
          </p:cNvSpPr>
          <p:nvPr>
            <p:ph type="body" idx="3"/>
          </p:nvPr>
        </p:nvSpPr>
        <p:spPr>
          <a:xfrm>
            <a:off x="670039" y="7935127"/>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667"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0" name="Google Shape;330;g77ce959bdb_0_4251"/>
          <p:cNvSpPr txBox="1"/>
          <p:nvPr/>
        </p:nvSpPr>
        <p:spPr>
          <a:xfrm>
            <a:off x="670034" y="7373510"/>
            <a:ext cx="2749200" cy="400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667" b="0" i="0" u="none" strike="noStrike" cap="none">
                <a:solidFill>
                  <a:srgbClr val="3F3F3F"/>
                </a:solidFill>
                <a:latin typeface="Open Sans"/>
                <a:ea typeface="Open Sans"/>
                <a:cs typeface="Open Sans"/>
                <a:sym typeface="Open Sans"/>
              </a:rPr>
              <a:t>The correct answer is</a:t>
            </a:r>
            <a:endParaRPr sz="1867" b="0" i="0" u="none" strike="noStrike" cap="none">
              <a:solidFill>
                <a:srgbClr val="000000"/>
              </a:solidFill>
              <a:latin typeface="Open Sans"/>
              <a:ea typeface="Open Sans"/>
              <a:cs typeface="Open Sans"/>
              <a:sym typeface="Open Sans"/>
            </a:endParaRPr>
          </a:p>
        </p:txBody>
      </p:sp>
      <p:cxnSp>
        <p:nvCxnSpPr>
          <p:cNvPr id="331" name="Google Shape;331;g77ce959bdb_0_4251"/>
          <p:cNvCxnSpPr/>
          <p:nvPr/>
        </p:nvCxnSpPr>
        <p:spPr>
          <a:xfrm>
            <a:off x="670035"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332" name="Google Shape;332;g77ce959bdb_0_4251"/>
          <p:cNvSpPr txBox="1">
            <a:spLocks noGrp="1"/>
          </p:cNvSpPr>
          <p:nvPr>
            <p:ph type="body" idx="4"/>
          </p:nvPr>
        </p:nvSpPr>
        <p:spPr>
          <a:xfrm>
            <a:off x="3346904" y="7368188"/>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933"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3" name="Google Shape;333;g77ce959bdb_0_4251"/>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334" name="Google Shape;334;g77ce959bdb_0_4251"/>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335" name="Google Shape;335;g77ce959bdb_0_4251"/>
          <p:cNvSpPr txBox="1">
            <a:spLocks noGrp="1"/>
          </p:cNvSpPr>
          <p:nvPr>
            <p:ph type="body" idx="5"/>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6" name="Google Shape;336;g77ce959bdb_0_4251"/>
          <p:cNvSpPr txBox="1">
            <a:spLocks noGrp="1"/>
          </p:cNvSpPr>
          <p:nvPr>
            <p:ph type="body" idx="6"/>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37"/>
        <p:cNvGrpSpPr/>
        <p:nvPr/>
      </p:nvGrpSpPr>
      <p:grpSpPr>
        <a:xfrm>
          <a:off x="0" y="0"/>
          <a:ext cx="0" cy="0"/>
          <a:chOff x="0" y="0"/>
          <a:chExt cx="0" cy="0"/>
        </a:xfrm>
      </p:grpSpPr>
      <p:pic>
        <p:nvPicPr>
          <p:cNvPr id="338" name="Google Shape;338;g77ce959bdb_0_4265"/>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39" name="Google Shape;339;g77ce959bdb_0_426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40" name="Google Shape;340;g77ce959bdb_0_4265"/>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341" name="Google Shape;341;g77ce959bdb_0_4265"/>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2" name="Google Shape;342;g77ce959bdb_0_4265"/>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3" name="Google Shape;343;g77ce959bdb_0_4265"/>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344" name="Google Shape;344;g77ce959bdb_0_4265"/>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345" name="Google Shape;345;g77ce959bdb_0_4265"/>
          <p:cNvSpPr txBox="1"/>
          <p:nvPr/>
        </p:nvSpPr>
        <p:spPr>
          <a:xfrm>
            <a:off x="1716763" y="447775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c.</a:t>
            </a:r>
            <a:endParaRPr sz="2667" b="0" i="0" u="none" strike="noStrike" cap="none">
              <a:solidFill>
                <a:srgbClr val="000000"/>
              </a:solidFill>
              <a:latin typeface="Open Sans"/>
              <a:ea typeface="Open Sans"/>
              <a:cs typeface="Open Sans"/>
              <a:sym typeface="Open Sans"/>
            </a:endParaRPr>
          </a:p>
        </p:txBody>
      </p:sp>
      <p:sp>
        <p:nvSpPr>
          <p:cNvPr id="346" name="Google Shape;346;g77ce959bdb_0_4265"/>
          <p:cNvSpPr txBox="1"/>
          <p:nvPr/>
        </p:nvSpPr>
        <p:spPr>
          <a:xfrm>
            <a:off x="1716763" y="529835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d.</a:t>
            </a:r>
            <a:endParaRPr sz="2667" b="0" i="0" u="none" strike="noStrike" cap="none">
              <a:solidFill>
                <a:srgbClr val="000000"/>
              </a:solidFill>
              <a:latin typeface="Open Sans"/>
              <a:ea typeface="Open Sans"/>
              <a:cs typeface="Open Sans"/>
              <a:sym typeface="Open Sans"/>
            </a:endParaRPr>
          </a:p>
        </p:txBody>
      </p:sp>
      <p:sp>
        <p:nvSpPr>
          <p:cNvPr id="347" name="Google Shape;347;g77ce959bdb_0_4265"/>
          <p:cNvSpPr txBox="1">
            <a:spLocks noGrp="1"/>
          </p:cNvSpPr>
          <p:nvPr>
            <p:ph type="body" idx="3"/>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8" name="Google Shape;348;g77ce959bdb_0_4265"/>
          <p:cNvSpPr txBox="1">
            <a:spLocks noGrp="1"/>
          </p:cNvSpPr>
          <p:nvPr>
            <p:ph type="body" idx="4"/>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9" name="Google Shape;349;g77ce959bdb_0_4265"/>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0" name="Google Shape;350;g77ce959bdb_0_4265"/>
          <p:cNvSpPr txBox="1">
            <a:spLocks noGrp="1"/>
          </p:cNvSpPr>
          <p:nvPr>
            <p:ph type="body" idx="6"/>
          </p:nvPr>
        </p:nvSpPr>
        <p:spPr>
          <a:xfrm>
            <a:off x="2329744" y="525024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1" name="Google Shape;351;g77ce959bdb_0_4265"/>
          <p:cNvSpPr txBox="1"/>
          <p:nvPr/>
        </p:nvSpPr>
        <p:spPr>
          <a:xfrm>
            <a:off x="1716763" y="616708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e.</a:t>
            </a:r>
            <a:endParaRPr sz="2667" b="0" i="0" u="none" strike="noStrike" cap="none">
              <a:solidFill>
                <a:srgbClr val="000000"/>
              </a:solidFill>
              <a:latin typeface="Open Sans"/>
              <a:ea typeface="Open Sans"/>
              <a:cs typeface="Open Sans"/>
              <a:sym typeface="Open Sans"/>
            </a:endParaRPr>
          </a:p>
        </p:txBody>
      </p:sp>
      <p:sp>
        <p:nvSpPr>
          <p:cNvPr id="352" name="Google Shape;352;g77ce959bdb_0_4265"/>
          <p:cNvSpPr txBox="1">
            <a:spLocks noGrp="1"/>
          </p:cNvSpPr>
          <p:nvPr>
            <p:ph type="body" idx="7"/>
          </p:nvPr>
        </p:nvSpPr>
        <p:spPr>
          <a:xfrm>
            <a:off x="2329744" y="6118971"/>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53"/>
        <p:cNvGrpSpPr/>
        <p:nvPr/>
      </p:nvGrpSpPr>
      <p:grpSpPr>
        <a:xfrm>
          <a:off x="0" y="0"/>
          <a:ext cx="0" cy="0"/>
          <a:chOff x="0" y="0"/>
          <a:chExt cx="0" cy="0"/>
        </a:xfrm>
      </p:grpSpPr>
      <p:pic>
        <p:nvPicPr>
          <p:cNvPr id="354" name="Google Shape;354;g77ce959bdb_0_4281"/>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55" name="Google Shape;355;g77ce959bdb_0_428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56" name="Google Shape;356;g77ce959bdb_0_4281"/>
          <p:cNvSpPr txBox="1"/>
          <p:nvPr/>
        </p:nvSpPr>
        <p:spPr>
          <a:xfrm>
            <a:off x="1280469" y="732331"/>
            <a:ext cx="1698900" cy="4617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357" name="Google Shape;357;g77ce959bdb_0_4281"/>
          <p:cNvSpPr txBox="1">
            <a:spLocks noGrp="1"/>
          </p:cNvSpPr>
          <p:nvPr>
            <p:ph type="body" idx="1"/>
          </p:nvPr>
        </p:nvSpPr>
        <p:spPr>
          <a:xfrm>
            <a:off x="1280469" y="1281804"/>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8" name="Google Shape;358;g77ce959bdb_0_4281"/>
          <p:cNvSpPr txBox="1">
            <a:spLocks noGrp="1"/>
          </p:cNvSpPr>
          <p:nvPr>
            <p:ph type="body" idx="2"/>
          </p:nvPr>
        </p:nvSpPr>
        <p:spPr>
          <a:xfrm>
            <a:off x="3012040" y="571941"/>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9" name="Google Shape;359;g77ce959bdb_0_4281"/>
          <p:cNvSpPr txBox="1">
            <a:spLocks noGrp="1"/>
          </p:cNvSpPr>
          <p:nvPr>
            <p:ph type="body" idx="3"/>
          </p:nvPr>
        </p:nvSpPr>
        <p:spPr>
          <a:xfrm>
            <a:off x="670039" y="7935127"/>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667"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0" name="Google Shape;360;g77ce959bdb_0_4281"/>
          <p:cNvSpPr txBox="1"/>
          <p:nvPr/>
        </p:nvSpPr>
        <p:spPr>
          <a:xfrm>
            <a:off x="670034" y="7373510"/>
            <a:ext cx="2749200" cy="400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667" b="0" i="0" u="none" strike="noStrike" cap="none">
                <a:solidFill>
                  <a:srgbClr val="3F3F3F"/>
                </a:solidFill>
                <a:latin typeface="Open Sans"/>
                <a:ea typeface="Open Sans"/>
                <a:cs typeface="Open Sans"/>
                <a:sym typeface="Open Sans"/>
              </a:rPr>
              <a:t>The correct answer is</a:t>
            </a:r>
            <a:endParaRPr sz="1867" b="0" i="0" u="none" strike="noStrike" cap="none">
              <a:solidFill>
                <a:srgbClr val="000000"/>
              </a:solidFill>
              <a:latin typeface="Open Sans"/>
              <a:ea typeface="Open Sans"/>
              <a:cs typeface="Open Sans"/>
              <a:sym typeface="Open Sans"/>
            </a:endParaRPr>
          </a:p>
        </p:txBody>
      </p:sp>
      <p:cxnSp>
        <p:nvCxnSpPr>
          <p:cNvPr id="361" name="Google Shape;361;g77ce959bdb_0_4281"/>
          <p:cNvCxnSpPr/>
          <p:nvPr/>
        </p:nvCxnSpPr>
        <p:spPr>
          <a:xfrm>
            <a:off x="670035"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362" name="Google Shape;362;g77ce959bdb_0_4281"/>
          <p:cNvSpPr txBox="1">
            <a:spLocks noGrp="1"/>
          </p:cNvSpPr>
          <p:nvPr>
            <p:ph type="body" idx="4"/>
          </p:nvPr>
        </p:nvSpPr>
        <p:spPr>
          <a:xfrm>
            <a:off x="3328592" y="733493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933"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3" name="Google Shape;363;g77ce959bdb_0_4281"/>
          <p:cNvSpPr txBox="1"/>
          <p:nvPr/>
        </p:nvSpPr>
        <p:spPr>
          <a:xfrm>
            <a:off x="1716763" y="283654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364" name="Google Shape;364;g77ce959bdb_0_4281"/>
          <p:cNvSpPr txBox="1"/>
          <p:nvPr/>
        </p:nvSpPr>
        <p:spPr>
          <a:xfrm>
            <a:off x="1716763" y="3657148"/>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365" name="Google Shape;365;g77ce959bdb_0_4281"/>
          <p:cNvSpPr txBox="1"/>
          <p:nvPr/>
        </p:nvSpPr>
        <p:spPr>
          <a:xfrm>
            <a:off x="1716763" y="4477753"/>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c.</a:t>
            </a:r>
            <a:endParaRPr sz="2667" b="0" i="0" u="none" strike="noStrike" cap="none">
              <a:solidFill>
                <a:srgbClr val="000000"/>
              </a:solidFill>
              <a:latin typeface="Open Sans"/>
              <a:ea typeface="Open Sans"/>
              <a:cs typeface="Open Sans"/>
              <a:sym typeface="Open Sans"/>
            </a:endParaRPr>
          </a:p>
        </p:txBody>
      </p:sp>
      <p:sp>
        <p:nvSpPr>
          <p:cNvPr id="366" name="Google Shape;366;g77ce959bdb_0_4281"/>
          <p:cNvSpPr txBox="1"/>
          <p:nvPr/>
        </p:nvSpPr>
        <p:spPr>
          <a:xfrm>
            <a:off x="1716763" y="529835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d.</a:t>
            </a:r>
            <a:endParaRPr sz="2667" b="0" i="0" u="none" strike="noStrike" cap="none">
              <a:solidFill>
                <a:srgbClr val="000000"/>
              </a:solidFill>
              <a:latin typeface="Open Sans"/>
              <a:ea typeface="Open Sans"/>
              <a:cs typeface="Open Sans"/>
              <a:sym typeface="Open Sans"/>
            </a:endParaRPr>
          </a:p>
        </p:txBody>
      </p:sp>
      <p:sp>
        <p:nvSpPr>
          <p:cNvPr id="367" name="Google Shape;367;g77ce959bdb_0_4281"/>
          <p:cNvSpPr txBox="1">
            <a:spLocks noGrp="1"/>
          </p:cNvSpPr>
          <p:nvPr>
            <p:ph type="body" idx="5"/>
          </p:nvPr>
        </p:nvSpPr>
        <p:spPr>
          <a:xfrm>
            <a:off x="2329744" y="2788424"/>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8" name="Google Shape;368;g77ce959bdb_0_4281"/>
          <p:cNvSpPr txBox="1">
            <a:spLocks noGrp="1"/>
          </p:cNvSpPr>
          <p:nvPr>
            <p:ph type="body" idx="6"/>
          </p:nvPr>
        </p:nvSpPr>
        <p:spPr>
          <a:xfrm>
            <a:off x="2329744" y="360903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9" name="Google Shape;369;g77ce959bdb_0_428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0" name="Google Shape;370;g77ce959bdb_0_4281"/>
          <p:cNvSpPr txBox="1">
            <a:spLocks noGrp="1"/>
          </p:cNvSpPr>
          <p:nvPr>
            <p:ph type="body" idx="8"/>
          </p:nvPr>
        </p:nvSpPr>
        <p:spPr>
          <a:xfrm>
            <a:off x="2329744" y="525024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1" name="Google Shape;371;g77ce959bdb_0_4281"/>
          <p:cNvSpPr txBox="1"/>
          <p:nvPr/>
        </p:nvSpPr>
        <p:spPr>
          <a:xfrm>
            <a:off x="1716763" y="6167089"/>
            <a:ext cx="548700" cy="548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e.</a:t>
            </a:r>
            <a:endParaRPr sz="2667" b="0" i="0" u="none" strike="noStrike" cap="none">
              <a:solidFill>
                <a:srgbClr val="000000"/>
              </a:solidFill>
              <a:latin typeface="Open Sans"/>
              <a:ea typeface="Open Sans"/>
              <a:cs typeface="Open Sans"/>
              <a:sym typeface="Open Sans"/>
            </a:endParaRPr>
          </a:p>
        </p:txBody>
      </p:sp>
      <p:sp>
        <p:nvSpPr>
          <p:cNvPr id="372" name="Google Shape;372;g77ce959bdb_0_4281"/>
          <p:cNvSpPr txBox="1">
            <a:spLocks noGrp="1"/>
          </p:cNvSpPr>
          <p:nvPr>
            <p:ph type="body" idx="9"/>
          </p:nvPr>
        </p:nvSpPr>
        <p:spPr>
          <a:xfrm>
            <a:off x="2329744" y="6118971"/>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8"/>
        <p:cNvGrpSpPr/>
        <p:nvPr/>
      </p:nvGrpSpPr>
      <p:grpSpPr>
        <a:xfrm>
          <a:off x="0" y="0"/>
          <a:ext cx="0" cy="0"/>
          <a:chOff x="0" y="0"/>
          <a:chExt cx="0" cy="0"/>
        </a:xfrm>
      </p:grpSpPr>
      <p:pic>
        <p:nvPicPr>
          <p:cNvPr id="29" name="Google Shape;29;p84" descr="A close up of a logo&#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0" name="Google Shape;30;p8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31" name="Google Shape;31;p84"/>
          <p:cNvSpPr txBox="1">
            <a:spLocks noGrp="1"/>
          </p:cNvSpPr>
          <p:nvPr>
            <p:ph type="title"/>
          </p:nvPr>
        </p:nvSpPr>
        <p:spPr>
          <a:xfrm>
            <a:off x="-10159" y="229879"/>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body" idx="1"/>
          </p:nvPr>
        </p:nvSpPr>
        <p:spPr>
          <a:xfrm>
            <a:off x="1902094" y="1808293"/>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73"/>
        <p:cNvGrpSpPr/>
        <p:nvPr/>
      </p:nvGrpSpPr>
      <p:grpSpPr>
        <a:xfrm>
          <a:off x="0" y="0"/>
          <a:ext cx="0" cy="0"/>
          <a:chOff x="0" y="0"/>
          <a:chExt cx="0" cy="0"/>
        </a:xfrm>
      </p:grpSpPr>
      <p:pic>
        <p:nvPicPr>
          <p:cNvPr id="374" name="Google Shape;374;g77ce959bdb_0_4301"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75" name="Google Shape;375;g77ce959bdb_0_430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376" name="Google Shape;376;g77ce959bdb_0_4301"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377" name="Google Shape;377;g77ce959bdb_0_4301"/>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8" name="Google Shape;378;g77ce959bdb_0_4301"/>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3733"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379"/>
        <p:cNvGrpSpPr/>
        <p:nvPr/>
      </p:nvGrpSpPr>
      <p:grpSpPr>
        <a:xfrm>
          <a:off x="0" y="0"/>
          <a:ext cx="0" cy="0"/>
          <a:chOff x="0" y="0"/>
          <a:chExt cx="0" cy="0"/>
        </a:xfrm>
      </p:grpSpPr>
      <p:pic>
        <p:nvPicPr>
          <p:cNvPr id="380" name="Google Shape;380;g77ce959bdb_0_4307"/>
          <p:cNvPicPr preferRelativeResize="0"/>
          <p:nvPr/>
        </p:nvPicPr>
        <p:blipFill rotWithShape="1">
          <a:blip r:embed="rId2">
            <a:alphaModFix/>
          </a:blip>
          <a:srcRect/>
          <a:stretch/>
        </p:blipFill>
        <p:spPr>
          <a:xfrm>
            <a:off x="9" y="0"/>
            <a:ext cx="16256002" cy="9144001"/>
          </a:xfrm>
          <a:prstGeom prst="rect">
            <a:avLst/>
          </a:prstGeom>
          <a:noFill/>
          <a:ln>
            <a:noFill/>
          </a:ln>
        </p:spPr>
      </p:pic>
      <p:pic>
        <p:nvPicPr>
          <p:cNvPr id="381" name="Google Shape;381;g77ce959bdb_0_4307"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82" name="Google Shape;382;g77ce959bdb_0_4307"/>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383" name="Google Shape;383;g77ce959bdb_0_4307"/>
          <p:cNvSpPr txBox="1">
            <a:spLocks noGrp="1"/>
          </p:cNvSpPr>
          <p:nvPr>
            <p:ph type="title"/>
          </p:nvPr>
        </p:nvSpPr>
        <p:spPr>
          <a:xfrm>
            <a:off x="1" y="539520"/>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3733"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9pPr>
          </a:lstStyle>
          <a:p>
            <a:endParaRPr/>
          </a:p>
        </p:txBody>
      </p:sp>
      <p:sp>
        <p:nvSpPr>
          <p:cNvPr id="384" name="Google Shape;384;g77ce959bdb_0_4307"/>
          <p:cNvSpPr txBox="1">
            <a:spLocks noGrp="1"/>
          </p:cNvSpPr>
          <p:nvPr>
            <p:ph type="body" idx="1"/>
          </p:nvPr>
        </p:nvSpPr>
        <p:spPr>
          <a:xfrm>
            <a:off x="4699003" y="1770194"/>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85"/>
        <p:cNvGrpSpPr/>
        <p:nvPr/>
      </p:nvGrpSpPr>
      <p:grpSpPr>
        <a:xfrm>
          <a:off x="0" y="0"/>
          <a:ext cx="0" cy="0"/>
          <a:chOff x="0" y="0"/>
          <a:chExt cx="0" cy="0"/>
        </a:xfrm>
      </p:grpSpPr>
      <p:pic>
        <p:nvPicPr>
          <p:cNvPr id="386" name="Google Shape;386;g77ce959bdb_0_4313"/>
          <p:cNvPicPr preferRelativeResize="0"/>
          <p:nvPr/>
        </p:nvPicPr>
        <p:blipFill rotWithShape="1">
          <a:blip r:embed="rId2">
            <a:alphaModFix/>
          </a:blip>
          <a:srcRect/>
          <a:stretch/>
        </p:blipFill>
        <p:spPr>
          <a:xfrm>
            <a:off x="9" y="8"/>
            <a:ext cx="16256002" cy="9143998"/>
          </a:xfrm>
          <a:prstGeom prst="rect">
            <a:avLst/>
          </a:prstGeom>
          <a:noFill/>
          <a:ln>
            <a:noFill/>
          </a:ln>
        </p:spPr>
      </p:pic>
      <p:pic>
        <p:nvPicPr>
          <p:cNvPr id="387" name="Google Shape;387;g77ce959bdb_0_431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88" name="Google Shape;388;g77ce959bdb_0_4313"/>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389" name="Google Shape;389;g77ce959bdb_0_4313"/>
          <p:cNvSpPr txBox="1">
            <a:spLocks noGrp="1"/>
          </p:cNvSpPr>
          <p:nvPr>
            <p:ph type="title"/>
          </p:nvPr>
        </p:nvSpPr>
        <p:spPr>
          <a:xfrm>
            <a:off x="1" y="539520"/>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3733"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9pPr>
          </a:lstStyle>
          <a:p>
            <a:endParaRPr/>
          </a:p>
        </p:txBody>
      </p:sp>
      <p:sp>
        <p:nvSpPr>
          <p:cNvPr id="390" name="Google Shape;390;g77ce959bdb_0_4313"/>
          <p:cNvSpPr txBox="1">
            <a:spLocks noGrp="1"/>
          </p:cNvSpPr>
          <p:nvPr>
            <p:ph type="body" idx="1"/>
          </p:nvPr>
        </p:nvSpPr>
        <p:spPr>
          <a:xfrm>
            <a:off x="4699003" y="1770194"/>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91"/>
        <p:cNvGrpSpPr/>
        <p:nvPr/>
      </p:nvGrpSpPr>
      <p:grpSpPr>
        <a:xfrm>
          <a:off x="0" y="0"/>
          <a:ext cx="0" cy="0"/>
          <a:chOff x="0" y="0"/>
          <a:chExt cx="0" cy="0"/>
        </a:xfrm>
      </p:grpSpPr>
      <p:pic>
        <p:nvPicPr>
          <p:cNvPr id="392" name="Google Shape;392;g77ce959bdb_0_4319"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93" name="Google Shape;393;g77ce959bdb_0_431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94" name="Google Shape;394;g77ce959bdb_0_4319"/>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395" name="Google Shape;395;g77ce959bdb_0_4319"/>
          <p:cNvSpPr txBox="1">
            <a:spLocks noGrp="1"/>
          </p:cNvSpPr>
          <p:nvPr>
            <p:ph type="body" idx="1"/>
          </p:nvPr>
        </p:nvSpPr>
        <p:spPr>
          <a:xfrm>
            <a:off x="1120877" y="1808294"/>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96" name="Google Shape;396;g77ce959bdb_0_4319"/>
          <p:cNvSpPr/>
          <p:nvPr/>
        </p:nvSpPr>
        <p:spPr>
          <a:xfrm>
            <a:off x="2464059" y="762721"/>
            <a:ext cx="4819800" cy="1149000"/>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Before the Next Class</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97"/>
        <p:cNvGrpSpPr/>
        <p:nvPr/>
      </p:nvGrpSpPr>
      <p:grpSpPr>
        <a:xfrm>
          <a:off x="0" y="0"/>
          <a:ext cx="0" cy="0"/>
          <a:chOff x="0" y="0"/>
          <a:chExt cx="0" cy="0"/>
        </a:xfrm>
      </p:grpSpPr>
      <p:pic>
        <p:nvPicPr>
          <p:cNvPr id="398" name="Google Shape;398;g77ce959bdb_0_4325"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99" name="Google Shape;399;g77ce959bdb_0_432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00" name="Google Shape;400;g77ce959bdb_0_4325"/>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401" name="Google Shape;401;g77ce959bdb_0_4325"/>
          <p:cNvSpPr txBox="1">
            <a:spLocks noGrp="1"/>
          </p:cNvSpPr>
          <p:nvPr>
            <p:ph type="body" idx="1"/>
          </p:nvPr>
        </p:nvSpPr>
        <p:spPr>
          <a:xfrm>
            <a:off x="1120877" y="1808294"/>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02" name="Google Shape;402;g77ce959bdb_0_4325"/>
          <p:cNvSpPr/>
          <p:nvPr/>
        </p:nvSpPr>
        <p:spPr>
          <a:xfrm>
            <a:off x="2464059" y="762723"/>
            <a:ext cx="4819800" cy="574500"/>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What Next?</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09"/>
        <p:cNvGrpSpPr/>
        <p:nvPr/>
      </p:nvGrpSpPr>
      <p:grpSpPr>
        <a:xfrm>
          <a:off x="0" y="0"/>
          <a:ext cx="0" cy="0"/>
          <a:chOff x="0" y="0"/>
          <a:chExt cx="0" cy="0"/>
        </a:xfrm>
      </p:grpSpPr>
      <p:pic>
        <p:nvPicPr>
          <p:cNvPr id="410" name="Google Shape;410;g77ce959bdb_0_4733" descr="A close up of a logo&#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11" name="Google Shape;411;g77ce959bdb_0_473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12" name="Google Shape;412;g77ce959bdb_0_4733"/>
          <p:cNvSpPr txBox="1">
            <a:spLocks noGrp="1"/>
          </p:cNvSpPr>
          <p:nvPr>
            <p:ph type="title"/>
          </p:nvPr>
        </p:nvSpPr>
        <p:spPr>
          <a:xfrm>
            <a:off x="-10159" y="229879"/>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13" name="Google Shape;413;g77ce959bdb_0_4733"/>
          <p:cNvSpPr txBox="1">
            <a:spLocks noGrp="1"/>
          </p:cNvSpPr>
          <p:nvPr>
            <p:ph type="body" idx="1"/>
          </p:nvPr>
        </p:nvSpPr>
        <p:spPr>
          <a:xfrm>
            <a:off x="1902094" y="1808293"/>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14"/>
        <p:cNvGrpSpPr/>
        <p:nvPr/>
      </p:nvGrpSpPr>
      <p:grpSpPr>
        <a:xfrm>
          <a:off x="0" y="0"/>
          <a:ext cx="0" cy="0"/>
          <a:chOff x="0" y="0"/>
          <a:chExt cx="0" cy="0"/>
        </a:xfrm>
      </p:grpSpPr>
      <p:pic>
        <p:nvPicPr>
          <p:cNvPr id="415" name="Google Shape;415;g77ce959bdb_0_4738"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16" name="Google Shape;416;g77ce959bdb_0_473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17" name="Google Shape;417;g77ce959bdb_0_4738"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18" name="Google Shape;418;g77ce959bdb_0_4738"/>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19" name="Google Shape;419;g77ce959bdb_0_4738"/>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20"/>
        <p:cNvGrpSpPr/>
        <p:nvPr/>
      </p:nvGrpSpPr>
      <p:grpSpPr>
        <a:xfrm>
          <a:off x="0" y="0"/>
          <a:ext cx="0" cy="0"/>
          <a:chOff x="0" y="0"/>
          <a:chExt cx="0" cy="0"/>
        </a:xfrm>
      </p:grpSpPr>
      <p:pic>
        <p:nvPicPr>
          <p:cNvPr id="421" name="Google Shape;421;g77ce959bdb_0_4744"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22" name="Google Shape;422;g77ce959bdb_0_474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23" name="Google Shape;423;g77ce959bdb_0_4744"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24" name="Google Shape;424;g77ce959bdb_0_4744"/>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25"/>
        <p:cNvGrpSpPr/>
        <p:nvPr/>
      </p:nvGrpSpPr>
      <p:grpSpPr>
        <a:xfrm>
          <a:off x="0" y="0"/>
          <a:ext cx="0" cy="0"/>
          <a:chOff x="0" y="0"/>
          <a:chExt cx="0" cy="0"/>
        </a:xfrm>
      </p:grpSpPr>
      <p:pic>
        <p:nvPicPr>
          <p:cNvPr id="426" name="Google Shape;426;g77ce959bdb_0_4749"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27" name="Google Shape;427;g77ce959bdb_0_474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28" name="Google Shape;428;g77ce959bdb_0_4749"/>
          <p:cNvPicPr preferRelativeResize="0"/>
          <p:nvPr/>
        </p:nvPicPr>
        <p:blipFill rotWithShape="1">
          <a:blip r:embed="rId4">
            <a:alphaModFix/>
          </a:blip>
          <a:srcRect/>
          <a:stretch/>
        </p:blipFill>
        <p:spPr>
          <a:xfrm>
            <a:off x="3302003" y="1186581"/>
            <a:ext cx="3975101" cy="365760"/>
          </a:xfrm>
          <a:prstGeom prst="rect">
            <a:avLst/>
          </a:prstGeom>
          <a:noFill/>
          <a:ln>
            <a:noFill/>
          </a:ln>
        </p:spPr>
      </p:pic>
      <p:sp>
        <p:nvSpPr>
          <p:cNvPr id="429" name="Google Shape;429;g77ce959bdb_0_4749"/>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430" name="Google Shape;430;g77ce959bdb_0_4749"/>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31" name="Google Shape;431;g77ce959bdb_0_4749"/>
          <p:cNvSpPr txBox="1">
            <a:spLocks noGrp="1"/>
          </p:cNvSpPr>
          <p:nvPr>
            <p:ph type="body" idx="2"/>
          </p:nvPr>
        </p:nvSpPr>
        <p:spPr>
          <a:xfrm>
            <a:off x="1432121" y="3372839"/>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32" name="Google Shape;432;g77ce959bdb_0_4749"/>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33" name="Google Shape;433;g77ce959bdb_0_4749"/>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34"/>
        <p:cNvGrpSpPr/>
        <p:nvPr/>
      </p:nvGrpSpPr>
      <p:grpSpPr>
        <a:xfrm>
          <a:off x="0" y="0"/>
          <a:ext cx="0" cy="0"/>
          <a:chOff x="0" y="0"/>
          <a:chExt cx="0" cy="0"/>
        </a:xfrm>
      </p:grpSpPr>
      <p:pic>
        <p:nvPicPr>
          <p:cNvPr id="435" name="Google Shape;435;g77ce959bdb_0_475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36" name="Google Shape;436;g77ce959bdb_0_475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37" name="Google Shape;437;g77ce959bdb_0_4758"/>
          <p:cNvSpPr/>
          <p:nvPr/>
        </p:nvSpPr>
        <p:spPr>
          <a:xfrm>
            <a:off x="8128002" y="4310394"/>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33"/>
        <p:cNvGrpSpPr/>
        <p:nvPr/>
      </p:nvGrpSpPr>
      <p:grpSpPr>
        <a:xfrm>
          <a:off x="0" y="0"/>
          <a:ext cx="0" cy="0"/>
          <a:chOff x="0" y="0"/>
          <a:chExt cx="0" cy="0"/>
        </a:xfrm>
      </p:grpSpPr>
      <p:pic>
        <p:nvPicPr>
          <p:cNvPr id="34" name="Google Shape;34;p85"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5" name="Google Shape;35;p8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36" name="Google Shape;36;p85"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37" name="Google Shape;37;p85"/>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body" idx="1"/>
          </p:nvPr>
        </p:nvSpPr>
        <p:spPr>
          <a:xfrm>
            <a:off x="1902094" y="2363466"/>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38"/>
        <p:cNvGrpSpPr/>
        <p:nvPr/>
      </p:nvGrpSpPr>
      <p:grpSpPr>
        <a:xfrm>
          <a:off x="0" y="0"/>
          <a:ext cx="0" cy="0"/>
          <a:chOff x="0" y="0"/>
          <a:chExt cx="0" cy="0"/>
        </a:xfrm>
      </p:grpSpPr>
      <p:pic>
        <p:nvPicPr>
          <p:cNvPr id="439" name="Google Shape;439;g77ce959bdb_0_476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40" name="Google Shape;440;g77ce959bdb_0_476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41" name="Google Shape;441;g77ce959bdb_0_4762"/>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42" name="Google Shape;442;g77ce959bdb_0_476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43" name="Google Shape;443;g77ce959bdb_0_476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44" name="Google Shape;444;g77ce959bdb_0_4762"/>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45" name="Google Shape;445;g77ce959bdb_0_4762"/>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46" name="Google Shape;446;g77ce959bdb_0_4762"/>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47" name="Google Shape;447;g77ce959bdb_0_4762"/>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48" name="Google Shape;448;g77ce959bdb_0_4762"/>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49" name="Google Shape;449;g77ce959bdb_0_4762"/>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50" name="Google Shape;450;g77ce959bdb_0_4762"/>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51" name="Google Shape;451;g77ce959bdb_0_4762"/>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452"/>
        <p:cNvGrpSpPr/>
        <p:nvPr/>
      </p:nvGrpSpPr>
      <p:grpSpPr>
        <a:xfrm>
          <a:off x="0" y="0"/>
          <a:ext cx="0" cy="0"/>
          <a:chOff x="0" y="0"/>
          <a:chExt cx="0" cy="0"/>
        </a:xfrm>
      </p:grpSpPr>
      <p:pic>
        <p:nvPicPr>
          <p:cNvPr id="453" name="Google Shape;453;g77ce959bdb_0_4776"/>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54" name="Google Shape;454;g77ce959bdb_0_477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55" name="Google Shape;455;g77ce959bdb_0_4776"/>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56" name="Google Shape;456;g77ce959bdb_0_4776"/>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57" name="Google Shape;457;g77ce959bdb_0_4776"/>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58" name="Google Shape;458;g77ce959bdb_0_4776"/>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59" name="Google Shape;459;g77ce959bdb_0_4776"/>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460" name="Google Shape;460;g77ce959bdb_0_4776"/>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461" name="Google Shape;461;g77ce959bdb_0_4776"/>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62" name="Google Shape;462;g77ce959bdb_0_4776"/>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63" name="Google Shape;463;g77ce959bdb_0_4776"/>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64" name="Google Shape;464;g77ce959bdb_0_4776"/>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65" name="Google Shape;465;g77ce959bdb_0_4776"/>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66" name="Google Shape;466;g77ce959bdb_0_4776"/>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67" name="Google Shape;467;g77ce959bdb_0_4776"/>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68" name="Google Shape;468;g77ce959bdb_0_4776"/>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69" name="Google Shape;469;g77ce959bdb_0_4776"/>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470"/>
        <p:cNvGrpSpPr/>
        <p:nvPr/>
      </p:nvGrpSpPr>
      <p:grpSpPr>
        <a:xfrm>
          <a:off x="0" y="0"/>
          <a:ext cx="0" cy="0"/>
          <a:chOff x="0" y="0"/>
          <a:chExt cx="0" cy="0"/>
        </a:xfrm>
      </p:grpSpPr>
      <p:pic>
        <p:nvPicPr>
          <p:cNvPr id="471" name="Google Shape;471;g77ce959bdb_0_4794"/>
          <p:cNvPicPr preferRelativeResize="0"/>
          <p:nvPr/>
        </p:nvPicPr>
        <p:blipFill rotWithShape="1">
          <a:blip r:embed="rId2">
            <a:alphaModFix/>
          </a:blip>
          <a:srcRect/>
          <a:stretch/>
        </p:blipFill>
        <p:spPr>
          <a:xfrm>
            <a:off x="3" y="0"/>
            <a:ext cx="16256002" cy="9144001"/>
          </a:xfrm>
          <a:prstGeom prst="rect">
            <a:avLst/>
          </a:prstGeom>
          <a:noFill/>
          <a:ln>
            <a:noFill/>
          </a:ln>
        </p:spPr>
      </p:pic>
      <p:pic>
        <p:nvPicPr>
          <p:cNvPr id="472" name="Google Shape;472;g77ce959bdb_0_479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73" name="Google Shape;473;g77ce959bdb_0_4794"/>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4" name="Google Shape;474;g77ce959bdb_0_4794"/>
          <p:cNvSpPr txBox="1">
            <a:spLocks noGrp="1"/>
          </p:cNvSpPr>
          <p:nvPr>
            <p:ph type="title"/>
          </p:nvPr>
        </p:nvSpPr>
        <p:spPr>
          <a:xfrm>
            <a:off x="1" y="539517"/>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475" name="Google Shape;475;g77ce959bdb_0_4794"/>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476"/>
        <p:cNvGrpSpPr/>
        <p:nvPr/>
      </p:nvGrpSpPr>
      <p:grpSpPr>
        <a:xfrm>
          <a:off x="0" y="0"/>
          <a:ext cx="0" cy="0"/>
          <a:chOff x="0" y="0"/>
          <a:chExt cx="0" cy="0"/>
        </a:xfrm>
      </p:grpSpPr>
      <p:pic>
        <p:nvPicPr>
          <p:cNvPr id="477" name="Google Shape;477;g77ce959bdb_0_4800"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78" name="Google Shape;478;g77ce959bdb_0_480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79" name="Google Shape;479;g77ce959bdb_0_4800"/>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480"/>
        <p:cNvGrpSpPr/>
        <p:nvPr/>
      </p:nvGrpSpPr>
      <p:grpSpPr>
        <a:xfrm>
          <a:off x="0" y="0"/>
          <a:ext cx="0" cy="0"/>
          <a:chOff x="0" y="0"/>
          <a:chExt cx="0" cy="0"/>
        </a:xfrm>
      </p:grpSpPr>
      <p:pic>
        <p:nvPicPr>
          <p:cNvPr id="481" name="Google Shape;481;g77ce959bdb_0_4804"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82" name="Google Shape;482;g77ce959bdb_0_480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83" name="Google Shape;483;g77ce959bdb_0_4804"/>
          <p:cNvSpPr txBox="1">
            <a:spLocks noGrp="1"/>
          </p:cNvSpPr>
          <p:nvPr>
            <p:ph type="body" idx="1"/>
          </p:nvPr>
        </p:nvSpPr>
        <p:spPr>
          <a:xfrm>
            <a:off x="3075051"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84"/>
        <p:cNvGrpSpPr/>
        <p:nvPr/>
      </p:nvGrpSpPr>
      <p:grpSpPr>
        <a:xfrm>
          <a:off x="0" y="0"/>
          <a:ext cx="0" cy="0"/>
          <a:chOff x="0" y="0"/>
          <a:chExt cx="0" cy="0"/>
        </a:xfrm>
      </p:grpSpPr>
      <p:pic>
        <p:nvPicPr>
          <p:cNvPr id="485" name="Google Shape;485;g77ce959bdb_0_4808"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86" name="Google Shape;486;g77ce959bdb_0_480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87" name="Google Shape;487;g77ce959bdb_0_4808"/>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488" name="Google Shape;488;g77ce959bdb_0_4808"/>
          <p:cNvSpPr txBox="1">
            <a:spLocks noGrp="1"/>
          </p:cNvSpPr>
          <p:nvPr>
            <p:ph type="body" idx="1"/>
          </p:nvPr>
        </p:nvSpPr>
        <p:spPr>
          <a:xfrm>
            <a:off x="1470662" y="220437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89" name="Google Shape;489;g77ce959bdb_0_4808"/>
          <p:cNvSpPr txBox="1">
            <a:spLocks noGrp="1"/>
          </p:cNvSpPr>
          <p:nvPr>
            <p:ph type="body" idx="2"/>
          </p:nvPr>
        </p:nvSpPr>
        <p:spPr>
          <a:xfrm>
            <a:off x="1470662"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90" name="Google Shape;490;g77ce959bdb_0_4808"/>
          <p:cNvSpPr txBox="1">
            <a:spLocks noGrp="1"/>
          </p:cNvSpPr>
          <p:nvPr>
            <p:ph type="body" idx="3"/>
          </p:nvPr>
        </p:nvSpPr>
        <p:spPr>
          <a:xfrm>
            <a:off x="1470662"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91" name="Google Shape;491;g77ce959bdb_0_4808"/>
          <p:cNvSpPr txBox="1">
            <a:spLocks noGrp="1"/>
          </p:cNvSpPr>
          <p:nvPr>
            <p:ph type="body" idx="4"/>
          </p:nvPr>
        </p:nvSpPr>
        <p:spPr>
          <a:xfrm>
            <a:off x="1470662"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492" name="Google Shape;492;g77ce959bdb_0_4808"/>
          <p:cNvPicPr preferRelativeResize="0"/>
          <p:nvPr/>
        </p:nvPicPr>
        <p:blipFill rotWithShape="1">
          <a:blip r:embed="rId4">
            <a:alphaModFix/>
          </a:blip>
          <a:srcRect/>
          <a:stretch/>
        </p:blipFill>
        <p:spPr>
          <a:xfrm>
            <a:off x="2870203" y="1186581"/>
            <a:ext cx="4819923" cy="36576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493"/>
        <p:cNvGrpSpPr/>
        <p:nvPr/>
      </p:nvGrpSpPr>
      <p:grpSpPr>
        <a:xfrm>
          <a:off x="0" y="0"/>
          <a:ext cx="0" cy="0"/>
          <a:chOff x="0" y="0"/>
          <a:chExt cx="0" cy="0"/>
        </a:xfrm>
      </p:grpSpPr>
      <p:pic>
        <p:nvPicPr>
          <p:cNvPr id="494" name="Google Shape;494;g77ce959bdb_0_4817"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95" name="Google Shape;495;g77ce959bdb_0_4817" descr="A picture containing object&#10;&#10;Description automatically generated"/>
          <p:cNvPicPr preferRelativeResize="0"/>
          <p:nvPr/>
        </p:nvPicPr>
        <p:blipFill rotWithShape="1">
          <a:blip r:embed="rId3">
            <a:alphaModFix/>
          </a:blip>
          <a:srcRect/>
          <a:stretch/>
        </p:blipFill>
        <p:spPr>
          <a:xfrm>
            <a:off x="3" y="228489"/>
            <a:ext cx="16255999" cy="8687026"/>
          </a:xfrm>
          <a:prstGeom prst="rect">
            <a:avLst/>
          </a:prstGeom>
          <a:noFill/>
          <a:ln>
            <a:noFill/>
          </a:ln>
        </p:spPr>
      </p:pic>
      <p:pic>
        <p:nvPicPr>
          <p:cNvPr id="496" name="Google Shape;496;g77ce959bdb_0_4817"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97" name="Google Shape;497;g77ce959bdb_0_4817"/>
          <p:cNvSpPr txBox="1">
            <a:spLocks noGrp="1"/>
          </p:cNvSpPr>
          <p:nvPr>
            <p:ph type="body" idx="1"/>
          </p:nvPr>
        </p:nvSpPr>
        <p:spPr>
          <a:xfrm>
            <a:off x="1453245" y="2244769"/>
            <a:ext cx="132099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98" name="Google Shape;498;g77ce959bdb_0_4817"/>
          <p:cNvSpPr/>
          <p:nvPr/>
        </p:nvSpPr>
        <p:spPr>
          <a:xfrm>
            <a:off x="5718040" y="569357"/>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499"/>
        <p:cNvGrpSpPr/>
        <p:nvPr/>
      </p:nvGrpSpPr>
      <p:grpSpPr>
        <a:xfrm>
          <a:off x="0" y="0"/>
          <a:ext cx="0" cy="0"/>
          <a:chOff x="0" y="0"/>
          <a:chExt cx="0" cy="0"/>
        </a:xfrm>
      </p:grpSpPr>
      <p:pic>
        <p:nvPicPr>
          <p:cNvPr id="500" name="Google Shape;500;g77ce959bdb_0_4823"/>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01" name="Google Shape;501;g77ce959bdb_0_4823"/>
          <p:cNvPicPr preferRelativeResize="0"/>
          <p:nvPr/>
        </p:nvPicPr>
        <p:blipFill rotWithShape="1">
          <a:blip r:embed="rId3">
            <a:alphaModFix/>
          </a:blip>
          <a:srcRect/>
          <a:stretch/>
        </p:blipFill>
        <p:spPr>
          <a:xfrm>
            <a:off x="1" y="324852"/>
            <a:ext cx="16256002" cy="9144001"/>
          </a:xfrm>
          <a:prstGeom prst="rect">
            <a:avLst/>
          </a:prstGeom>
          <a:noFill/>
          <a:ln>
            <a:noFill/>
          </a:ln>
        </p:spPr>
      </p:pic>
      <p:pic>
        <p:nvPicPr>
          <p:cNvPr id="502" name="Google Shape;502;g77ce959bdb_0_4823"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503" name="Google Shape;503;g77ce959bdb_0_4823"/>
          <p:cNvSpPr txBox="1">
            <a:spLocks noGrp="1"/>
          </p:cNvSpPr>
          <p:nvPr>
            <p:ph type="body" idx="1"/>
          </p:nvPr>
        </p:nvSpPr>
        <p:spPr>
          <a:xfrm>
            <a:off x="1632863" y="1987909"/>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04" name="Google Shape;504;g77ce959bdb_0_4823"/>
          <p:cNvSpPr/>
          <p:nvPr/>
        </p:nvSpPr>
        <p:spPr>
          <a:xfrm rot="-3026765">
            <a:off x="-270692" y="840489"/>
            <a:ext cx="2404978" cy="447915"/>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505"/>
        <p:cNvGrpSpPr/>
        <p:nvPr/>
      </p:nvGrpSpPr>
      <p:grpSpPr>
        <a:xfrm>
          <a:off x="0" y="0"/>
          <a:ext cx="0" cy="0"/>
          <a:chOff x="0" y="0"/>
          <a:chExt cx="0" cy="0"/>
        </a:xfrm>
      </p:grpSpPr>
      <p:pic>
        <p:nvPicPr>
          <p:cNvPr id="506" name="Google Shape;506;g77ce959bdb_0_4829"/>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07" name="Google Shape;507;g77ce959bdb_0_482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08" name="Google Shape;508;g77ce959bdb_0_4829"/>
          <p:cNvSpPr txBox="1">
            <a:spLocks noGrp="1"/>
          </p:cNvSpPr>
          <p:nvPr>
            <p:ph type="body" idx="1"/>
          </p:nvPr>
        </p:nvSpPr>
        <p:spPr>
          <a:xfrm>
            <a:off x="1453247" y="1808293"/>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09" name="Google Shape;509;g77ce959bdb_0_4829"/>
          <p:cNvSpPr/>
          <p:nvPr/>
        </p:nvSpPr>
        <p:spPr>
          <a:xfrm>
            <a:off x="2089152" y="569357"/>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510" name="Google Shape;510;g77ce959bdb_0_4829"/>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511"/>
        <p:cNvGrpSpPr/>
        <p:nvPr/>
      </p:nvGrpSpPr>
      <p:grpSpPr>
        <a:xfrm>
          <a:off x="0" y="0"/>
          <a:ext cx="0" cy="0"/>
          <a:chOff x="0" y="0"/>
          <a:chExt cx="0" cy="0"/>
        </a:xfrm>
      </p:grpSpPr>
      <p:pic>
        <p:nvPicPr>
          <p:cNvPr id="512" name="Google Shape;512;g77ce959bdb_0_4835"/>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13" name="Google Shape;513;g77ce959bdb_0_483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14" name="Google Shape;514;g77ce959bdb_0_4835"/>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15" name="Google Shape;515;g77ce959bdb_0_4835"/>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16" name="Google Shape;516;g77ce959bdb_0_4835"/>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17" name="Google Shape;517;g77ce959bdb_0_4835"/>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18" name="Google Shape;518;g77ce959bdb_0_4835"/>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19" name="Google Shape;519;g77ce959bdb_0_4835"/>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20" name="Google Shape;520;g77ce959bdb_0_4835"/>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9"/>
        <p:cNvGrpSpPr/>
        <p:nvPr/>
      </p:nvGrpSpPr>
      <p:grpSpPr>
        <a:xfrm>
          <a:off x="0" y="0"/>
          <a:ext cx="0" cy="0"/>
          <a:chOff x="0" y="0"/>
          <a:chExt cx="0" cy="0"/>
        </a:xfrm>
      </p:grpSpPr>
      <p:pic>
        <p:nvPicPr>
          <p:cNvPr id="40" name="Google Shape;40;p86"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41" name="Google Shape;41;p8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42" name="Google Shape;42;p86"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43" name="Google Shape;43;p86"/>
          <p:cNvSpPr txBox="1">
            <a:spLocks noGrp="1"/>
          </p:cNvSpPr>
          <p:nvPr>
            <p:ph type="body" idx="1"/>
          </p:nvPr>
        </p:nvSpPr>
        <p:spPr>
          <a:xfrm>
            <a:off x="1902094" y="2363466"/>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86"/>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521"/>
        <p:cNvGrpSpPr/>
        <p:nvPr/>
      </p:nvGrpSpPr>
      <p:grpSpPr>
        <a:xfrm>
          <a:off x="0" y="0"/>
          <a:ext cx="0" cy="0"/>
          <a:chOff x="0" y="0"/>
          <a:chExt cx="0" cy="0"/>
        </a:xfrm>
      </p:grpSpPr>
      <p:pic>
        <p:nvPicPr>
          <p:cNvPr id="522" name="Google Shape;522;g77ce959bdb_0_4845"/>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23" name="Google Shape;523;g77ce959bdb_0_484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24" name="Google Shape;524;g77ce959bdb_0_4845"/>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25" name="Google Shape;525;g77ce959bdb_0_4845"/>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26" name="Google Shape;526;g77ce959bdb_0_4845"/>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27" name="Google Shape;527;g77ce959bdb_0_4845"/>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28" name="Google Shape;528;g77ce959bdb_0_4845"/>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29" name="Google Shape;529;g77ce959bdb_0_4845"/>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530" name="Google Shape;530;g77ce959bdb_0_4845"/>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31" name="Google Shape;531;g77ce959bdb_0_4845"/>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32" name="Google Shape;532;g77ce959bdb_0_4845"/>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33" name="Google Shape;533;g77ce959bdb_0_4845"/>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34" name="Google Shape;534;g77ce959bdb_0_4845"/>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535"/>
        <p:cNvGrpSpPr/>
        <p:nvPr/>
      </p:nvGrpSpPr>
      <p:grpSpPr>
        <a:xfrm>
          <a:off x="0" y="0"/>
          <a:ext cx="0" cy="0"/>
          <a:chOff x="0" y="0"/>
          <a:chExt cx="0" cy="0"/>
        </a:xfrm>
      </p:grpSpPr>
      <p:pic>
        <p:nvPicPr>
          <p:cNvPr id="536" name="Google Shape;536;g77ce959bdb_0_4859"/>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37" name="Google Shape;537;g77ce959bdb_0_485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38" name="Google Shape;538;g77ce959bdb_0_4859"/>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39" name="Google Shape;539;g77ce959bdb_0_4859"/>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40" name="Google Shape;540;g77ce959bdb_0_4859"/>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41" name="Google Shape;541;g77ce959bdb_0_4859"/>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42" name="Google Shape;542;g77ce959bdb_0_4859"/>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43" name="Google Shape;543;g77ce959bdb_0_4859"/>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44" name="Google Shape;544;g77ce959bdb_0_4859"/>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45" name="Google Shape;545;g77ce959bdb_0_4859"/>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46" name="Google Shape;546;g77ce959bdb_0_4859"/>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47" name="Google Shape;547;g77ce959bdb_0_4859"/>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48" name="Google Shape;548;g77ce959bdb_0_4859"/>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49" name="Google Shape;549;g77ce959bdb_0_4859"/>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50" name="Google Shape;550;g77ce959bdb_0_4859"/>
          <p:cNvSpPr txBox="1">
            <a:spLocks noGrp="1"/>
          </p:cNvSpPr>
          <p:nvPr>
            <p:ph type="body" idx="7"/>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551"/>
        <p:cNvGrpSpPr/>
        <p:nvPr/>
      </p:nvGrpSpPr>
      <p:grpSpPr>
        <a:xfrm>
          <a:off x="0" y="0"/>
          <a:ext cx="0" cy="0"/>
          <a:chOff x="0" y="0"/>
          <a:chExt cx="0" cy="0"/>
        </a:xfrm>
      </p:grpSpPr>
      <p:pic>
        <p:nvPicPr>
          <p:cNvPr id="552" name="Google Shape;552;g77ce959bdb_0_4875"/>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53" name="Google Shape;553;g77ce959bdb_0_487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54" name="Google Shape;554;g77ce959bdb_0_4875"/>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55" name="Google Shape;555;g77ce959bdb_0_4875"/>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56" name="Google Shape;556;g77ce959bdb_0_4875"/>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57" name="Google Shape;557;g77ce959bdb_0_4875"/>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58" name="Google Shape;558;g77ce959bdb_0_4875"/>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59" name="Google Shape;559;g77ce959bdb_0_4875"/>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560" name="Google Shape;560;g77ce959bdb_0_4875"/>
          <p:cNvSpPr txBox="1">
            <a:spLocks noGrp="1"/>
          </p:cNvSpPr>
          <p:nvPr>
            <p:ph type="body" idx="4"/>
          </p:nvPr>
        </p:nvSpPr>
        <p:spPr>
          <a:xfrm>
            <a:off x="3328592" y="7334928"/>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61" name="Google Shape;561;g77ce959bdb_0_4875"/>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62" name="Google Shape;562;g77ce959bdb_0_4875"/>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63" name="Google Shape;563;g77ce959bdb_0_4875"/>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64" name="Google Shape;564;g77ce959bdb_0_4875"/>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65" name="Google Shape;565;g77ce959bdb_0_4875"/>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66" name="Google Shape;566;g77ce959bdb_0_4875"/>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67" name="Google Shape;567;g77ce959bdb_0_4875"/>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68" name="Google Shape;568;g77ce959bdb_0_4875"/>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69" name="Google Shape;569;g77ce959bdb_0_4875"/>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70" name="Google Shape;570;g77ce959bdb_0_4875"/>
          <p:cNvSpPr txBox="1">
            <a:spLocks noGrp="1"/>
          </p:cNvSpPr>
          <p:nvPr>
            <p:ph type="body" idx="9"/>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571"/>
        <p:cNvGrpSpPr/>
        <p:nvPr/>
      </p:nvGrpSpPr>
      <p:grpSpPr>
        <a:xfrm>
          <a:off x="0" y="0"/>
          <a:ext cx="0" cy="0"/>
          <a:chOff x="0" y="0"/>
          <a:chExt cx="0" cy="0"/>
        </a:xfrm>
      </p:grpSpPr>
      <p:pic>
        <p:nvPicPr>
          <p:cNvPr id="572" name="Google Shape;572;g77ce959bdb_0_4895"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73" name="Google Shape;573;g77ce959bdb_0_489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574" name="Google Shape;574;g77ce959bdb_0_4895"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575" name="Google Shape;575;g77ce959bdb_0_4895"/>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76" name="Google Shape;576;g77ce959bdb_0_4895"/>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577"/>
        <p:cNvGrpSpPr/>
        <p:nvPr/>
      </p:nvGrpSpPr>
      <p:grpSpPr>
        <a:xfrm>
          <a:off x="0" y="0"/>
          <a:ext cx="0" cy="0"/>
          <a:chOff x="0" y="0"/>
          <a:chExt cx="0" cy="0"/>
        </a:xfrm>
      </p:grpSpPr>
      <p:pic>
        <p:nvPicPr>
          <p:cNvPr id="578" name="Google Shape;578;g77ce959bdb_0_4901"/>
          <p:cNvPicPr preferRelativeResize="0"/>
          <p:nvPr/>
        </p:nvPicPr>
        <p:blipFill rotWithShape="1">
          <a:blip r:embed="rId2">
            <a:alphaModFix/>
          </a:blip>
          <a:srcRect/>
          <a:stretch/>
        </p:blipFill>
        <p:spPr>
          <a:xfrm>
            <a:off x="3" y="4"/>
            <a:ext cx="16256002" cy="9143998"/>
          </a:xfrm>
          <a:prstGeom prst="rect">
            <a:avLst/>
          </a:prstGeom>
          <a:noFill/>
          <a:ln>
            <a:noFill/>
          </a:ln>
        </p:spPr>
      </p:pic>
      <p:pic>
        <p:nvPicPr>
          <p:cNvPr id="579" name="Google Shape;579;g77ce959bdb_0_490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80" name="Google Shape;580;g77ce959bdb_0_4901"/>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1" name="Google Shape;581;g77ce959bdb_0_4901"/>
          <p:cNvSpPr txBox="1">
            <a:spLocks noGrp="1"/>
          </p:cNvSpPr>
          <p:nvPr>
            <p:ph type="title"/>
          </p:nvPr>
        </p:nvSpPr>
        <p:spPr>
          <a:xfrm>
            <a:off x="1" y="539517"/>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582" name="Google Shape;582;g77ce959bdb_0_4901"/>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583"/>
        <p:cNvGrpSpPr/>
        <p:nvPr/>
      </p:nvGrpSpPr>
      <p:grpSpPr>
        <a:xfrm>
          <a:off x="0" y="0"/>
          <a:ext cx="0" cy="0"/>
          <a:chOff x="0" y="0"/>
          <a:chExt cx="0" cy="0"/>
        </a:xfrm>
      </p:grpSpPr>
      <p:pic>
        <p:nvPicPr>
          <p:cNvPr id="584" name="Google Shape;584;g77ce959bdb_0_4907"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85" name="Google Shape;585;g77ce959bdb_0_4907"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86" name="Google Shape;586;g77ce959bdb_0_4907"/>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7" name="Google Shape;587;g77ce959bdb_0_4907"/>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88" name="Google Shape;588;g77ce959bdb_0_4907"/>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589"/>
        <p:cNvGrpSpPr/>
        <p:nvPr/>
      </p:nvGrpSpPr>
      <p:grpSpPr>
        <a:xfrm>
          <a:off x="0" y="0"/>
          <a:ext cx="0" cy="0"/>
          <a:chOff x="0" y="0"/>
          <a:chExt cx="0" cy="0"/>
        </a:xfrm>
      </p:grpSpPr>
      <p:pic>
        <p:nvPicPr>
          <p:cNvPr id="590" name="Google Shape;590;g77ce959bdb_0_4913"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91" name="Google Shape;591;g77ce959bdb_0_491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92" name="Google Shape;592;g77ce959bdb_0_4913"/>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3" name="Google Shape;593;g77ce959bdb_0_4913"/>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94" name="Google Shape;594;g77ce959bdb_0_4913"/>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601"/>
        <p:cNvGrpSpPr/>
        <p:nvPr/>
      </p:nvGrpSpPr>
      <p:grpSpPr>
        <a:xfrm>
          <a:off x="0" y="0"/>
          <a:ext cx="0" cy="0"/>
          <a:chOff x="0" y="0"/>
          <a:chExt cx="0" cy="0"/>
        </a:xfrm>
      </p:grpSpPr>
      <p:pic>
        <p:nvPicPr>
          <p:cNvPr id="602" name="Google Shape;602;g77ce959bdb_0_5343"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03" name="Google Shape;603;g77ce959bdb_0_534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04" name="Google Shape;604;g77ce959bdb_0_5343"/>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605"/>
        <p:cNvGrpSpPr/>
        <p:nvPr/>
      </p:nvGrpSpPr>
      <p:grpSpPr>
        <a:xfrm>
          <a:off x="0" y="0"/>
          <a:ext cx="0" cy="0"/>
          <a:chOff x="0" y="0"/>
          <a:chExt cx="0" cy="0"/>
        </a:xfrm>
      </p:grpSpPr>
      <p:pic>
        <p:nvPicPr>
          <p:cNvPr id="606" name="Google Shape;606;g77ce959bdb_0_5347"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07" name="Google Shape;607;g77ce959bdb_0_5347"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08" name="Google Shape;608;g77ce959bdb_0_5347"/>
          <p:cNvSpPr txBox="1">
            <a:spLocks noGrp="1"/>
          </p:cNvSpPr>
          <p:nvPr>
            <p:ph type="body" idx="1"/>
          </p:nvPr>
        </p:nvSpPr>
        <p:spPr>
          <a:xfrm>
            <a:off x="3075051"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609"/>
        <p:cNvGrpSpPr/>
        <p:nvPr/>
      </p:nvGrpSpPr>
      <p:grpSpPr>
        <a:xfrm>
          <a:off x="0" y="0"/>
          <a:ext cx="0" cy="0"/>
          <a:chOff x="0" y="0"/>
          <a:chExt cx="0" cy="0"/>
        </a:xfrm>
      </p:grpSpPr>
      <p:pic>
        <p:nvPicPr>
          <p:cNvPr id="610" name="Google Shape;610;g77ce959bdb_0_5351"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11" name="Google Shape;611;g77ce959bdb_0_535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12" name="Google Shape;612;g77ce959bdb_0_5351"/>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613" name="Google Shape;613;g77ce959bdb_0_5351"/>
          <p:cNvSpPr txBox="1">
            <a:spLocks noGrp="1"/>
          </p:cNvSpPr>
          <p:nvPr>
            <p:ph type="body" idx="1"/>
          </p:nvPr>
        </p:nvSpPr>
        <p:spPr>
          <a:xfrm>
            <a:off x="1470662" y="220437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14" name="Google Shape;614;g77ce959bdb_0_5351"/>
          <p:cNvSpPr txBox="1">
            <a:spLocks noGrp="1"/>
          </p:cNvSpPr>
          <p:nvPr>
            <p:ph type="body" idx="2"/>
          </p:nvPr>
        </p:nvSpPr>
        <p:spPr>
          <a:xfrm>
            <a:off x="1470662"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15" name="Google Shape;615;g77ce959bdb_0_5351"/>
          <p:cNvSpPr txBox="1">
            <a:spLocks noGrp="1"/>
          </p:cNvSpPr>
          <p:nvPr>
            <p:ph type="body" idx="3"/>
          </p:nvPr>
        </p:nvSpPr>
        <p:spPr>
          <a:xfrm>
            <a:off x="1470662"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16" name="Google Shape;616;g77ce959bdb_0_5351"/>
          <p:cNvSpPr txBox="1">
            <a:spLocks noGrp="1"/>
          </p:cNvSpPr>
          <p:nvPr>
            <p:ph type="body" idx="4"/>
          </p:nvPr>
        </p:nvSpPr>
        <p:spPr>
          <a:xfrm>
            <a:off x="1470662"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617" name="Google Shape;617;g77ce959bdb_0_5351"/>
          <p:cNvPicPr preferRelativeResize="0"/>
          <p:nvPr/>
        </p:nvPicPr>
        <p:blipFill rotWithShape="1">
          <a:blip r:embed="rId4">
            <a:alphaModFix/>
          </a:blip>
          <a:srcRect/>
          <a:stretch/>
        </p:blipFill>
        <p:spPr>
          <a:xfrm>
            <a:off x="2870203" y="1186581"/>
            <a:ext cx="4819923" cy="3657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5"/>
        <p:cNvGrpSpPr/>
        <p:nvPr/>
      </p:nvGrpSpPr>
      <p:grpSpPr>
        <a:xfrm>
          <a:off x="0" y="0"/>
          <a:ext cx="0" cy="0"/>
          <a:chOff x="0" y="0"/>
          <a:chExt cx="0" cy="0"/>
        </a:xfrm>
      </p:grpSpPr>
      <p:pic>
        <p:nvPicPr>
          <p:cNvPr id="46" name="Google Shape;46;p82"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47" name="Google Shape;47;p82"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48" name="Google Shape;48;p82"/>
          <p:cNvSpPr/>
          <p:nvPr/>
        </p:nvSpPr>
        <p:spPr>
          <a:xfrm>
            <a:off x="2747395" y="769175"/>
            <a:ext cx="4819925" cy="519664"/>
          </a:xfrm>
          <a:prstGeom prst="rect">
            <a:avLst/>
          </a:prstGeom>
          <a:noFill/>
          <a:ln>
            <a:noFill/>
          </a:ln>
        </p:spPr>
        <p:txBody>
          <a:bodyPr spcFirstLastPara="1" wrap="square" lIns="91425" tIns="45700" rIns="91425" bIns="45700" anchor="t" anchorCtr="0">
            <a:sp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49" name="Google Shape;49;p82"/>
          <p:cNvSpPr txBox="1">
            <a:spLocks noGrp="1"/>
          </p:cNvSpPr>
          <p:nvPr>
            <p:ph type="body" idx="1"/>
          </p:nvPr>
        </p:nvSpPr>
        <p:spPr>
          <a:xfrm>
            <a:off x="1470662" y="220437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0" name="Google Shape;50;p82"/>
          <p:cNvSpPr txBox="1">
            <a:spLocks noGrp="1"/>
          </p:cNvSpPr>
          <p:nvPr>
            <p:ph type="body" idx="2"/>
          </p:nvPr>
        </p:nvSpPr>
        <p:spPr>
          <a:xfrm>
            <a:off x="1470662"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 name="Google Shape;51;p82"/>
          <p:cNvSpPr txBox="1">
            <a:spLocks noGrp="1"/>
          </p:cNvSpPr>
          <p:nvPr>
            <p:ph type="body" idx="3"/>
          </p:nvPr>
        </p:nvSpPr>
        <p:spPr>
          <a:xfrm>
            <a:off x="1470662"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 name="Google Shape;52;p82"/>
          <p:cNvSpPr txBox="1">
            <a:spLocks noGrp="1"/>
          </p:cNvSpPr>
          <p:nvPr>
            <p:ph type="body" idx="4"/>
          </p:nvPr>
        </p:nvSpPr>
        <p:spPr>
          <a:xfrm>
            <a:off x="1470662"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3" name="Google Shape;53;p82"/>
          <p:cNvPicPr preferRelativeResize="0"/>
          <p:nvPr/>
        </p:nvPicPr>
        <p:blipFill rotWithShape="1">
          <a:blip r:embed="rId4">
            <a:alphaModFix/>
          </a:blip>
          <a:srcRect/>
          <a:stretch/>
        </p:blipFill>
        <p:spPr>
          <a:xfrm>
            <a:off x="2870203" y="1186581"/>
            <a:ext cx="4819924" cy="36576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618"/>
        <p:cNvGrpSpPr/>
        <p:nvPr/>
      </p:nvGrpSpPr>
      <p:grpSpPr>
        <a:xfrm>
          <a:off x="0" y="0"/>
          <a:ext cx="0" cy="0"/>
          <a:chOff x="0" y="0"/>
          <a:chExt cx="0" cy="0"/>
        </a:xfrm>
      </p:grpSpPr>
      <p:pic>
        <p:nvPicPr>
          <p:cNvPr id="619" name="Google Shape;619;g77ce959bdb_0_5360"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20" name="Google Shape;620;g77ce959bdb_0_536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621" name="Google Shape;621;g77ce959bdb_0_5360"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622" name="Google Shape;622;g77ce959bdb_0_5360"/>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623"/>
        <p:cNvGrpSpPr/>
        <p:nvPr/>
      </p:nvGrpSpPr>
      <p:grpSpPr>
        <a:xfrm>
          <a:off x="0" y="0"/>
          <a:ext cx="0" cy="0"/>
          <a:chOff x="0" y="0"/>
          <a:chExt cx="0" cy="0"/>
        </a:xfrm>
      </p:grpSpPr>
      <p:pic>
        <p:nvPicPr>
          <p:cNvPr id="624" name="Google Shape;624;g77ce959bdb_0_5365" descr="A close up of a logo&#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25" name="Google Shape;625;g77ce959bdb_0_536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26" name="Google Shape;626;g77ce959bdb_0_5365"/>
          <p:cNvSpPr txBox="1">
            <a:spLocks noGrp="1"/>
          </p:cNvSpPr>
          <p:nvPr>
            <p:ph type="title"/>
          </p:nvPr>
        </p:nvSpPr>
        <p:spPr>
          <a:xfrm>
            <a:off x="-10159" y="229879"/>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7" name="Google Shape;627;g77ce959bdb_0_5365"/>
          <p:cNvSpPr txBox="1">
            <a:spLocks noGrp="1"/>
          </p:cNvSpPr>
          <p:nvPr>
            <p:ph type="body" idx="1"/>
          </p:nvPr>
        </p:nvSpPr>
        <p:spPr>
          <a:xfrm>
            <a:off x="1902094" y="1808293"/>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628"/>
        <p:cNvGrpSpPr/>
        <p:nvPr/>
      </p:nvGrpSpPr>
      <p:grpSpPr>
        <a:xfrm>
          <a:off x="0" y="0"/>
          <a:ext cx="0" cy="0"/>
          <a:chOff x="0" y="0"/>
          <a:chExt cx="0" cy="0"/>
        </a:xfrm>
      </p:grpSpPr>
      <p:pic>
        <p:nvPicPr>
          <p:cNvPr id="629" name="Google Shape;629;g77ce959bdb_0_5370"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30" name="Google Shape;630;g77ce959bdb_0_537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631" name="Google Shape;631;g77ce959bdb_0_5370"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632" name="Google Shape;632;g77ce959bdb_0_5370"/>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3" name="Google Shape;633;g77ce959bdb_0_5370"/>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34"/>
        <p:cNvGrpSpPr/>
        <p:nvPr/>
      </p:nvGrpSpPr>
      <p:grpSpPr>
        <a:xfrm>
          <a:off x="0" y="0"/>
          <a:ext cx="0" cy="0"/>
          <a:chOff x="0" y="0"/>
          <a:chExt cx="0" cy="0"/>
        </a:xfrm>
      </p:grpSpPr>
      <p:pic>
        <p:nvPicPr>
          <p:cNvPr id="635" name="Google Shape;635;g77ce959bdb_0_5376"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36" name="Google Shape;636;g77ce959bdb_0_537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637" name="Google Shape;637;g77ce959bdb_0_5376"/>
          <p:cNvPicPr preferRelativeResize="0"/>
          <p:nvPr/>
        </p:nvPicPr>
        <p:blipFill rotWithShape="1">
          <a:blip r:embed="rId4">
            <a:alphaModFix/>
          </a:blip>
          <a:srcRect/>
          <a:stretch/>
        </p:blipFill>
        <p:spPr>
          <a:xfrm>
            <a:off x="3302003" y="1186581"/>
            <a:ext cx="3975101" cy="365760"/>
          </a:xfrm>
          <a:prstGeom prst="rect">
            <a:avLst/>
          </a:prstGeom>
          <a:noFill/>
          <a:ln>
            <a:noFill/>
          </a:ln>
        </p:spPr>
      </p:pic>
      <p:sp>
        <p:nvSpPr>
          <p:cNvPr id="638" name="Google Shape;638;g77ce959bdb_0_5376"/>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639" name="Google Shape;639;g77ce959bdb_0_5376"/>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40" name="Google Shape;640;g77ce959bdb_0_5376"/>
          <p:cNvSpPr txBox="1">
            <a:spLocks noGrp="1"/>
          </p:cNvSpPr>
          <p:nvPr>
            <p:ph type="body" idx="2"/>
          </p:nvPr>
        </p:nvSpPr>
        <p:spPr>
          <a:xfrm>
            <a:off x="1432121" y="3372839"/>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41" name="Google Shape;641;g77ce959bdb_0_5376"/>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42" name="Google Shape;642;g77ce959bdb_0_5376"/>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43"/>
        <p:cNvGrpSpPr/>
        <p:nvPr/>
      </p:nvGrpSpPr>
      <p:grpSpPr>
        <a:xfrm>
          <a:off x="0" y="0"/>
          <a:ext cx="0" cy="0"/>
          <a:chOff x="0" y="0"/>
          <a:chExt cx="0" cy="0"/>
        </a:xfrm>
      </p:grpSpPr>
      <p:pic>
        <p:nvPicPr>
          <p:cNvPr id="644" name="Google Shape;644;g77ce959bdb_0_5385"/>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45" name="Google Shape;645;g77ce959bdb_0_538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46" name="Google Shape;646;g77ce959bdb_0_5385"/>
          <p:cNvSpPr/>
          <p:nvPr/>
        </p:nvSpPr>
        <p:spPr>
          <a:xfrm>
            <a:off x="8128002" y="4310394"/>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47"/>
        <p:cNvGrpSpPr/>
        <p:nvPr/>
      </p:nvGrpSpPr>
      <p:grpSpPr>
        <a:xfrm>
          <a:off x="0" y="0"/>
          <a:ext cx="0" cy="0"/>
          <a:chOff x="0" y="0"/>
          <a:chExt cx="0" cy="0"/>
        </a:xfrm>
      </p:grpSpPr>
      <p:pic>
        <p:nvPicPr>
          <p:cNvPr id="648" name="Google Shape;648;g77ce959bdb_0_5389"/>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49" name="Google Shape;649;g77ce959bdb_0_538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50" name="Google Shape;650;g77ce959bdb_0_5389"/>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51" name="Google Shape;651;g77ce959bdb_0_5389"/>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52" name="Google Shape;652;g77ce959bdb_0_5389"/>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53" name="Google Shape;653;g77ce959bdb_0_5389"/>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54" name="Google Shape;654;g77ce959bdb_0_5389"/>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55" name="Google Shape;655;g77ce959bdb_0_5389"/>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56" name="Google Shape;656;g77ce959bdb_0_5389"/>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57" name="Google Shape;657;g77ce959bdb_0_5389"/>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58" name="Google Shape;658;g77ce959bdb_0_5389"/>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59" name="Google Shape;659;g77ce959bdb_0_5389"/>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60" name="Google Shape;660;g77ce959bdb_0_5389"/>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661"/>
        <p:cNvGrpSpPr/>
        <p:nvPr/>
      </p:nvGrpSpPr>
      <p:grpSpPr>
        <a:xfrm>
          <a:off x="0" y="0"/>
          <a:ext cx="0" cy="0"/>
          <a:chOff x="0" y="0"/>
          <a:chExt cx="0" cy="0"/>
        </a:xfrm>
      </p:grpSpPr>
      <p:pic>
        <p:nvPicPr>
          <p:cNvPr id="662" name="Google Shape;662;g77ce959bdb_0_5403"/>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63" name="Google Shape;663;g77ce959bdb_0_540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64" name="Google Shape;664;g77ce959bdb_0_5403"/>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65" name="Google Shape;665;g77ce959bdb_0_5403"/>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66" name="Google Shape;666;g77ce959bdb_0_5403"/>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67" name="Google Shape;667;g77ce959bdb_0_5403"/>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68" name="Google Shape;668;g77ce959bdb_0_5403"/>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669" name="Google Shape;669;g77ce959bdb_0_5403"/>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670" name="Google Shape;670;g77ce959bdb_0_5403"/>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71" name="Google Shape;671;g77ce959bdb_0_5403"/>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72" name="Google Shape;672;g77ce959bdb_0_5403"/>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73" name="Google Shape;673;g77ce959bdb_0_5403"/>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74" name="Google Shape;674;g77ce959bdb_0_5403"/>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75" name="Google Shape;675;g77ce959bdb_0_5403"/>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76" name="Google Shape;676;g77ce959bdb_0_5403"/>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77" name="Google Shape;677;g77ce959bdb_0_5403"/>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78" name="Google Shape;678;g77ce959bdb_0_5403"/>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679"/>
        <p:cNvGrpSpPr/>
        <p:nvPr/>
      </p:nvGrpSpPr>
      <p:grpSpPr>
        <a:xfrm>
          <a:off x="0" y="0"/>
          <a:ext cx="0" cy="0"/>
          <a:chOff x="0" y="0"/>
          <a:chExt cx="0" cy="0"/>
        </a:xfrm>
      </p:grpSpPr>
      <p:pic>
        <p:nvPicPr>
          <p:cNvPr id="680" name="Google Shape;680;g77ce959bdb_0_5421"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81" name="Google Shape;681;g77ce959bdb_0_5421" descr="A picture containing object&#10;&#10;Description automatically generated"/>
          <p:cNvPicPr preferRelativeResize="0"/>
          <p:nvPr/>
        </p:nvPicPr>
        <p:blipFill rotWithShape="1">
          <a:blip r:embed="rId3">
            <a:alphaModFix/>
          </a:blip>
          <a:srcRect/>
          <a:stretch/>
        </p:blipFill>
        <p:spPr>
          <a:xfrm>
            <a:off x="3" y="228489"/>
            <a:ext cx="16255999" cy="8687026"/>
          </a:xfrm>
          <a:prstGeom prst="rect">
            <a:avLst/>
          </a:prstGeom>
          <a:noFill/>
          <a:ln>
            <a:noFill/>
          </a:ln>
        </p:spPr>
      </p:pic>
      <p:pic>
        <p:nvPicPr>
          <p:cNvPr id="682" name="Google Shape;682;g77ce959bdb_0_5421"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683" name="Google Shape;683;g77ce959bdb_0_5421"/>
          <p:cNvSpPr txBox="1">
            <a:spLocks noGrp="1"/>
          </p:cNvSpPr>
          <p:nvPr>
            <p:ph type="body" idx="1"/>
          </p:nvPr>
        </p:nvSpPr>
        <p:spPr>
          <a:xfrm>
            <a:off x="1453245" y="2244769"/>
            <a:ext cx="132099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84" name="Google Shape;684;g77ce959bdb_0_5421"/>
          <p:cNvSpPr/>
          <p:nvPr/>
        </p:nvSpPr>
        <p:spPr>
          <a:xfrm>
            <a:off x="5718040" y="569357"/>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685"/>
        <p:cNvGrpSpPr/>
        <p:nvPr/>
      </p:nvGrpSpPr>
      <p:grpSpPr>
        <a:xfrm>
          <a:off x="0" y="0"/>
          <a:ext cx="0" cy="0"/>
          <a:chOff x="0" y="0"/>
          <a:chExt cx="0" cy="0"/>
        </a:xfrm>
      </p:grpSpPr>
      <p:pic>
        <p:nvPicPr>
          <p:cNvPr id="686" name="Google Shape;686;g77ce959bdb_0_5427"/>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87" name="Google Shape;687;g77ce959bdb_0_5427"/>
          <p:cNvPicPr preferRelativeResize="0"/>
          <p:nvPr/>
        </p:nvPicPr>
        <p:blipFill rotWithShape="1">
          <a:blip r:embed="rId3">
            <a:alphaModFix/>
          </a:blip>
          <a:srcRect/>
          <a:stretch/>
        </p:blipFill>
        <p:spPr>
          <a:xfrm>
            <a:off x="1" y="324852"/>
            <a:ext cx="16256002" cy="9144001"/>
          </a:xfrm>
          <a:prstGeom prst="rect">
            <a:avLst/>
          </a:prstGeom>
          <a:noFill/>
          <a:ln>
            <a:noFill/>
          </a:ln>
        </p:spPr>
      </p:pic>
      <p:pic>
        <p:nvPicPr>
          <p:cNvPr id="688" name="Google Shape;688;g77ce959bdb_0_5427"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689" name="Google Shape;689;g77ce959bdb_0_5427"/>
          <p:cNvSpPr txBox="1">
            <a:spLocks noGrp="1"/>
          </p:cNvSpPr>
          <p:nvPr>
            <p:ph type="body" idx="1"/>
          </p:nvPr>
        </p:nvSpPr>
        <p:spPr>
          <a:xfrm>
            <a:off x="1632863" y="1987909"/>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90" name="Google Shape;690;g77ce959bdb_0_5427"/>
          <p:cNvSpPr/>
          <p:nvPr/>
        </p:nvSpPr>
        <p:spPr>
          <a:xfrm rot="-3026765">
            <a:off x="-270665" y="840456"/>
            <a:ext cx="2404978" cy="447915"/>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691"/>
        <p:cNvGrpSpPr/>
        <p:nvPr/>
      </p:nvGrpSpPr>
      <p:grpSpPr>
        <a:xfrm>
          <a:off x="0" y="0"/>
          <a:ext cx="0" cy="0"/>
          <a:chOff x="0" y="0"/>
          <a:chExt cx="0" cy="0"/>
        </a:xfrm>
      </p:grpSpPr>
      <p:pic>
        <p:nvPicPr>
          <p:cNvPr id="692" name="Google Shape;692;g77ce959bdb_0_5433"/>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93" name="Google Shape;693;g77ce959bdb_0_543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694" name="Google Shape;694;g77ce959bdb_0_5433"/>
          <p:cNvSpPr txBox="1">
            <a:spLocks noGrp="1"/>
          </p:cNvSpPr>
          <p:nvPr>
            <p:ph type="body" idx="1"/>
          </p:nvPr>
        </p:nvSpPr>
        <p:spPr>
          <a:xfrm>
            <a:off x="1453247" y="1808293"/>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95" name="Google Shape;695;g77ce959bdb_0_5433"/>
          <p:cNvSpPr/>
          <p:nvPr/>
        </p:nvSpPr>
        <p:spPr>
          <a:xfrm>
            <a:off x="2089152" y="569357"/>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696" name="Google Shape;696;g77ce959bdb_0_5433"/>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54"/>
        <p:cNvGrpSpPr/>
        <p:nvPr/>
      </p:nvGrpSpPr>
      <p:grpSpPr>
        <a:xfrm>
          <a:off x="0" y="0"/>
          <a:ext cx="0" cy="0"/>
          <a:chOff x="0" y="0"/>
          <a:chExt cx="0" cy="0"/>
        </a:xfrm>
      </p:grpSpPr>
      <p:pic>
        <p:nvPicPr>
          <p:cNvPr id="55" name="Google Shape;55;p87"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56" name="Google Shape;56;p87" descr="A picture containing object&#10;&#10;Description automatically generated"/>
          <p:cNvPicPr preferRelativeResize="0"/>
          <p:nvPr/>
        </p:nvPicPr>
        <p:blipFill rotWithShape="1">
          <a:blip r:embed="rId3">
            <a:alphaModFix/>
          </a:blip>
          <a:srcRect/>
          <a:stretch/>
        </p:blipFill>
        <p:spPr>
          <a:xfrm>
            <a:off x="3" y="228489"/>
            <a:ext cx="16255999" cy="8687027"/>
          </a:xfrm>
          <a:prstGeom prst="rect">
            <a:avLst/>
          </a:prstGeom>
          <a:noFill/>
          <a:ln>
            <a:noFill/>
          </a:ln>
        </p:spPr>
      </p:pic>
      <p:pic>
        <p:nvPicPr>
          <p:cNvPr id="57" name="Google Shape;57;p87"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58" name="Google Shape;58;p87"/>
          <p:cNvSpPr txBox="1">
            <a:spLocks noGrp="1"/>
          </p:cNvSpPr>
          <p:nvPr>
            <p:ph type="body" idx="1"/>
          </p:nvPr>
        </p:nvSpPr>
        <p:spPr>
          <a:xfrm>
            <a:off x="1453245" y="2244769"/>
            <a:ext cx="13209814"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87"/>
          <p:cNvSpPr/>
          <p:nvPr/>
        </p:nvSpPr>
        <p:spPr>
          <a:xfrm>
            <a:off x="5718040" y="569357"/>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697"/>
        <p:cNvGrpSpPr/>
        <p:nvPr/>
      </p:nvGrpSpPr>
      <p:grpSpPr>
        <a:xfrm>
          <a:off x="0" y="0"/>
          <a:ext cx="0" cy="0"/>
          <a:chOff x="0" y="0"/>
          <a:chExt cx="0" cy="0"/>
        </a:xfrm>
      </p:grpSpPr>
      <p:pic>
        <p:nvPicPr>
          <p:cNvPr id="698" name="Google Shape;698;g77ce959bdb_0_5439"/>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699" name="Google Shape;699;g77ce959bdb_0_543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00" name="Google Shape;700;g77ce959bdb_0_5439"/>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01" name="Google Shape;701;g77ce959bdb_0_5439"/>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02" name="Google Shape;702;g77ce959bdb_0_5439"/>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03" name="Google Shape;703;g77ce959bdb_0_5439"/>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04" name="Google Shape;704;g77ce959bdb_0_5439"/>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05" name="Google Shape;705;g77ce959bdb_0_5439"/>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06" name="Google Shape;706;g77ce959bdb_0_5439"/>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707"/>
        <p:cNvGrpSpPr/>
        <p:nvPr/>
      </p:nvGrpSpPr>
      <p:grpSpPr>
        <a:xfrm>
          <a:off x="0" y="0"/>
          <a:ext cx="0" cy="0"/>
          <a:chOff x="0" y="0"/>
          <a:chExt cx="0" cy="0"/>
        </a:xfrm>
      </p:grpSpPr>
      <p:pic>
        <p:nvPicPr>
          <p:cNvPr id="708" name="Google Shape;708;g77ce959bdb_0_5449"/>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09" name="Google Shape;709;g77ce959bdb_0_544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10" name="Google Shape;710;g77ce959bdb_0_5449"/>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11" name="Google Shape;711;g77ce959bdb_0_5449"/>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12" name="Google Shape;712;g77ce959bdb_0_5449"/>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13" name="Google Shape;713;g77ce959bdb_0_5449"/>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14" name="Google Shape;714;g77ce959bdb_0_5449"/>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15" name="Google Shape;715;g77ce959bdb_0_5449"/>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716" name="Google Shape;716;g77ce959bdb_0_5449"/>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17" name="Google Shape;717;g77ce959bdb_0_5449"/>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18" name="Google Shape;718;g77ce959bdb_0_5449"/>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9" name="Google Shape;719;g77ce959bdb_0_5449"/>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20" name="Google Shape;720;g77ce959bdb_0_5449"/>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721"/>
        <p:cNvGrpSpPr/>
        <p:nvPr/>
      </p:nvGrpSpPr>
      <p:grpSpPr>
        <a:xfrm>
          <a:off x="0" y="0"/>
          <a:ext cx="0" cy="0"/>
          <a:chOff x="0" y="0"/>
          <a:chExt cx="0" cy="0"/>
        </a:xfrm>
      </p:grpSpPr>
      <p:pic>
        <p:nvPicPr>
          <p:cNvPr id="722" name="Google Shape;722;g77ce959bdb_0_5463"/>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23" name="Google Shape;723;g77ce959bdb_0_546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24" name="Google Shape;724;g77ce959bdb_0_5463"/>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25" name="Google Shape;725;g77ce959bdb_0_5463"/>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26" name="Google Shape;726;g77ce959bdb_0_5463"/>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27" name="Google Shape;727;g77ce959bdb_0_5463"/>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28" name="Google Shape;728;g77ce959bdb_0_5463"/>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29" name="Google Shape;729;g77ce959bdb_0_5463"/>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30" name="Google Shape;730;g77ce959bdb_0_5463"/>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31" name="Google Shape;731;g77ce959bdb_0_5463"/>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32" name="Google Shape;732;g77ce959bdb_0_5463"/>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33" name="Google Shape;733;g77ce959bdb_0_5463"/>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34" name="Google Shape;734;g77ce959bdb_0_5463"/>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35" name="Google Shape;735;g77ce959bdb_0_5463"/>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736" name="Google Shape;736;g77ce959bdb_0_5463"/>
          <p:cNvSpPr txBox="1">
            <a:spLocks noGrp="1"/>
          </p:cNvSpPr>
          <p:nvPr>
            <p:ph type="body" idx="7"/>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737"/>
        <p:cNvGrpSpPr/>
        <p:nvPr/>
      </p:nvGrpSpPr>
      <p:grpSpPr>
        <a:xfrm>
          <a:off x="0" y="0"/>
          <a:ext cx="0" cy="0"/>
          <a:chOff x="0" y="0"/>
          <a:chExt cx="0" cy="0"/>
        </a:xfrm>
      </p:grpSpPr>
      <p:pic>
        <p:nvPicPr>
          <p:cNvPr id="738" name="Google Shape;738;g77ce959bdb_0_5479"/>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39" name="Google Shape;739;g77ce959bdb_0_547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40" name="Google Shape;740;g77ce959bdb_0_5479"/>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41" name="Google Shape;741;g77ce959bdb_0_5479"/>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2" name="Google Shape;742;g77ce959bdb_0_5479"/>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3" name="Google Shape;743;g77ce959bdb_0_5479"/>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4" name="Google Shape;744;g77ce959bdb_0_5479"/>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45" name="Google Shape;745;g77ce959bdb_0_5479"/>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746" name="Google Shape;746;g77ce959bdb_0_5479"/>
          <p:cNvSpPr txBox="1">
            <a:spLocks noGrp="1"/>
          </p:cNvSpPr>
          <p:nvPr>
            <p:ph type="body" idx="4"/>
          </p:nvPr>
        </p:nvSpPr>
        <p:spPr>
          <a:xfrm>
            <a:off x="3328592" y="7334928"/>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7" name="Google Shape;747;g77ce959bdb_0_5479"/>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48" name="Google Shape;748;g77ce959bdb_0_5479"/>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49" name="Google Shape;749;g77ce959bdb_0_5479"/>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50" name="Google Shape;750;g77ce959bdb_0_5479"/>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51" name="Google Shape;751;g77ce959bdb_0_5479"/>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52" name="Google Shape;752;g77ce959bdb_0_5479"/>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53" name="Google Shape;753;g77ce959bdb_0_5479"/>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54" name="Google Shape;754;g77ce959bdb_0_5479"/>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55" name="Google Shape;755;g77ce959bdb_0_5479"/>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756" name="Google Shape;756;g77ce959bdb_0_5479"/>
          <p:cNvSpPr txBox="1">
            <a:spLocks noGrp="1"/>
          </p:cNvSpPr>
          <p:nvPr>
            <p:ph type="body" idx="9"/>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757"/>
        <p:cNvGrpSpPr/>
        <p:nvPr/>
      </p:nvGrpSpPr>
      <p:grpSpPr>
        <a:xfrm>
          <a:off x="0" y="0"/>
          <a:ext cx="0" cy="0"/>
          <a:chOff x="0" y="0"/>
          <a:chExt cx="0" cy="0"/>
        </a:xfrm>
      </p:grpSpPr>
      <p:pic>
        <p:nvPicPr>
          <p:cNvPr id="758" name="Google Shape;758;g77ce959bdb_0_5499"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59" name="Google Shape;759;g77ce959bdb_0_549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760" name="Google Shape;760;g77ce959bdb_0_5499"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761" name="Google Shape;761;g77ce959bdb_0_5499"/>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62" name="Google Shape;762;g77ce959bdb_0_5499"/>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763"/>
        <p:cNvGrpSpPr/>
        <p:nvPr/>
      </p:nvGrpSpPr>
      <p:grpSpPr>
        <a:xfrm>
          <a:off x="0" y="0"/>
          <a:ext cx="0" cy="0"/>
          <a:chOff x="0" y="0"/>
          <a:chExt cx="0" cy="0"/>
        </a:xfrm>
      </p:grpSpPr>
      <p:pic>
        <p:nvPicPr>
          <p:cNvPr id="764" name="Google Shape;764;g77ce959bdb_0_5505"/>
          <p:cNvPicPr preferRelativeResize="0"/>
          <p:nvPr/>
        </p:nvPicPr>
        <p:blipFill rotWithShape="1">
          <a:blip r:embed="rId2">
            <a:alphaModFix/>
          </a:blip>
          <a:srcRect/>
          <a:stretch/>
        </p:blipFill>
        <p:spPr>
          <a:xfrm>
            <a:off x="3" y="0"/>
            <a:ext cx="16256002" cy="9144001"/>
          </a:xfrm>
          <a:prstGeom prst="rect">
            <a:avLst/>
          </a:prstGeom>
          <a:noFill/>
          <a:ln>
            <a:noFill/>
          </a:ln>
        </p:spPr>
      </p:pic>
      <p:pic>
        <p:nvPicPr>
          <p:cNvPr id="765" name="Google Shape;765;g77ce959bdb_0_5505"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66" name="Google Shape;766;g77ce959bdb_0_5505"/>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7" name="Google Shape;767;g77ce959bdb_0_5505"/>
          <p:cNvSpPr txBox="1">
            <a:spLocks noGrp="1"/>
          </p:cNvSpPr>
          <p:nvPr>
            <p:ph type="title"/>
          </p:nvPr>
        </p:nvSpPr>
        <p:spPr>
          <a:xfrm>
            <a:off x="1" y="539517"/>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768" name="Google Shape;768;g77ce959bdb_0_5505"/>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769"/>
        <p:cNvGrpSpPr/>
        <p:nvPr/>
      </p:nvGrpSpPr>
      <p:grpSpPr>
        <a:xfrm>
          <a:off x="0" y="0"/>
          <a:ext cx="0" cy="0"/>
          <a:chOff x="0" y="0"/>
          <a:chExt cx="0" cy="0"/>
        </a:xfrm>
      </p:grpSpPr>
      <p:pic>
        <p:nvPicPr>
          <p:cNvPr id="770" name="Google Shape;770;g77ce959bdb_0_5511"/>
          <p:cNvPicPr preferRelativeResize="0"/>
          <p:nvPr/>
        </p:nvPicPr>
        <p:blipFill rotWithShape="1">
          <a:blip r:embed="rId2">
            <a:alphaModFix/>
          </a:blip>
          <a:srcRect/>
          <a:stretch/>
        </p:blipFill>
        <p:spPr>
          <a:xfrm>
            <a:off x="3" y="4"/>
            <a:ext cx="16256002" cy="9143998"/>
          </a:xfrm>
          <a:prstGeom prst="rect">
            <a:avLst/>
          </a:prstGeom>
          <a:noFill/>
          <a:ln>
            <a:noFill/>
          </a:ln>
        </p:spPr>
      </p:pic>
      <p:pic>
        <p:nvPicPr>
          <p:cNvPr id="771" name="Google Shape;771;g77ce959bdb_0_551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72" name="Google Shape;772;g77ce959bdb_0_5511"/>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3" name="Google Shape;773;g77ce959bdb_0_5511"/>
          <p:cNvSpPr txBox="1">
            <a:spLocks noGrp="1"/>
          </p:cNvSpPr>
          <p:nvPr>
            <p:ph type="title"/>
          </p:nvPr>
        </p:nvSpPr>
        <p:spPr>
          <a:xfrm>
            <a:off x="1" y="539517"/>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774" name="Google Shape;774;g77ce959bdb_0_5511"/>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775"/>
        <p:cNvGrpSpPr/>
        <p:nvPr/>
      </p:nvGrpSpPr>
      <p:grpSpPr>
        <a:xfrm>
          <a:off x="0" y="0"/>
          <a:ext cx="0" cy="0"/>
          <a:chOff x="0" y="0"/>
          <a:chExt cx="0" cy="0"/>
        </a:xfrm>
      </p:grpSpPr>
      <p:pic>
        <p:nvPicPr>
          <p:cNvPr id="776" name="Google Shape;776;g77ce959bdb_0_5517"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77" name="Google Shape;777;g77ce959bdb_0_5517"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78" name="Google Shape;778;g77ce959bdb_0_5517"/>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9" name="Google Shape;779;g77ce959bdb_0_5517"/>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80" name="Google Shape;780;g77ce959bdb_0_5517"/>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781"/>
        <p:cNvGrpSpPr/>
        <p:nvPr/>
      </p:nvGrpSpPr>
      <p:grpSpPr>
        <a:xfrm>
          <a:off x="0" y="0"/>
          <a:ext cx="0" cy="0"/>
          <a:chOff x="0" y="0"/>
          <a:chExt cx="0" cy="0"/>
        </a:xfrm>
      </p:grpSpPr>
      <p:pic>
        <p:nvPicPr>
          <p:cNvPr id="782" name="Google Shape;782;g77ce959bdb_0_5523"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783" name="Google Shape;783;g77ce959bdb_0_552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784" name="Google Shape;784;g77ce959bdb_0_5523"/>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5" name="Google Shape;785;g77ce959bdb_0_5523"/>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86" name="Google Shape;786;g77ce959bdb_0_5523"/>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60"/>
        <p:cNvGrpSpPr/>
        <p:nvPr/>
      </p:nvGrpSpPr>
      <p:grpSpPr>
        <a:xfrm>
          <a:off x="0" y="0"/>
          <a:ext cx="0" cy="0"/>
          <a:chOff x="0" y="0"/>
          <a:chExt cx="0" cy="0"/>
        </a:xfrm>
      </p:grpSpPr>
      <p:pic>
        <p:nvPicPr>
          <p:cNvPr id="61" name="Google Shape;61;p88"/>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2" name="Google Shape;62;p88"/>
          <p:cNvPicPr preferRelativeResize="0"/>
          <p:nvPr/>
        </p:nvPicPr>
        <p:blipFill rotWithShape="1">
          <a:blip r:embed="rId3">
            <a:alphaModFix/>
          </a:blip>
          <a:srcRect/>
          <a:stretch/>
        </p:blipFill>
        <p:spPr>
          <a:xfrm>
            <a:off x="1" y="324852"/>
            <a:ext cx="16256000" cy="9144000"/>
          </a:xfrm>
          <a:prstGeom prst="rect">
            <a:avLst/>
          </a:prstGeom>
          <a:noFill/>
          <a:ln>
            <a:noFill/>
          </a:ln>
        </p:spPr>
      </p:pic>
      <p:pic>
        <p:nvPicPr>
          <p:cNvPr id="63" name="Google Shape;63;p88"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64" name="Google Shape;64;p88"/>
          <p:cNvSpPr txBox="1">
            <a:spLocks noGrp="1"/>
          </p:cNvSpPr>
          <p:nvPr>
            <p:ph type="body" idx="1"/>
          </p:nvPr>
        </p:nvSpPr>
        <p:spPr>
          <a:xfrm>
            <a:off x="1632863" y="1987909"/>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5" name="Google Shape;65;p88"/>
          <p:cNvSpPr/>
          <p:nvPr/>
        </p:nvSpPr>
        <p:spPr>
          <a:xfrm rot="-3026872">
            <a:off x="-270648" y="840392"/>
            <a:ext cx="2404969" cy="447948"/>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9"/>
          <p:cNvSpPr txBox="1">
            <a:spLocks noGrp="1"/>
          </p:cNvSpPr>
          <p:nvPr>
            <p:ph type="title"/>
          </p:nvPr>
        </p:nvSpPr>
        <p:spPr>
          <a:xfrm>
            <a:off x="1117601" y="487367"/>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9"/>
          <p:cNvSpPr txBox="1">
            <a:spLocks noGrp="1"/>
          </p:cNvSpPr>
          <p:nvPr>
            <p:ph type="body" idx="1"/>
          </p:nvPr>
        </p:nvSpPr>
        <p:spPr>
          <a:xfrm>
            <a:off x="1117601" y="2433639"/>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9"/>
          <p:cNvSpPr txBox="1">
            <a:spLocks noGrp="1"/>
          </p:cNvSpPr>
          <p:nvPr>
            <p:ph type="dt" idx="10"/>
          </p:nvPr>
        </p:nvSpPr>
        <p:spPr>
          <a:xfrm>
            <a:off x="1117601" y="8475667"/>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13" name="Google Shape;13;p79"/>
          <p:cNvSpPr txBox="1">
            <a:spLocks noGrp="1"/>
          </p:cNvSpPr>
          <p:nvPr>
            <p:ph type="ftr" idx="11"/>
          </p:nvPr>
        </p:nvSpPr>
        <p:spPr>
          <a:xfrm>
            <a:off x="5384802" y="8475667"/>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14" name="Google Shape;14;p79"/>
          <p:cNvSpPr txBox="1">
            <a:spLocks noGrp="1"/>
          </p:cNvSpPr>
          <p:nvPr>
            <p:ph type="sldNum" idx="12"/>
          </p:nvPr>
        </p:nvSpPr>
        <p:spPr>
          <a:xfrm>
            <a:off x="11480801" y="8475667"/>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g77ce959bdb_0_4129"/>
          <p:cNvSpPr txBox="1">
            <a:spLocks noGrp="1"/>
          </p:cNvSpPr>
          <p:nvPr>
            <p:ph type="title"/>
          </p:nvPr>
        </p:nvSpPr>
        <p:spPr>
          <a:xfrm>
            <a:off x="1117606" y="487371"/>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g77ce959bdb_0_4129"/>
          <p:cNvSpPr txBox="1">
            <a:spLocks noGrp="1"/>
          </p:cNvSpPr>
          <p:nvPr>
            <p:ph type="body" idx="1"/>
          </p:nvPr>
        </p:nvSpPr>
        <p:spPr>
          <a:xfrm>
            <a:off x="1117606" y="2433639"/>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g77ce959bdb_0_4129"/>
          <p:cNvSpPr txBox="1">
            <a:spLocks noGrp="1"/>
          </p:cNvSpPr>
          <p:nvPr>
            <p:ph type="dt" idx="10"/>
          </p:nvPr>
        </p:nvSpPr>
        <p:spPr>
          <a:xfrm>
            <a:off x="1117601" y="8475671"/>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9pPr>
          </a:lstStyle>
          <a:p>
            <a:endParaRPr/>
          </a:p>
        </p:txBody>
      </p:sp>
      <p:sp>
        <p:nvSpPr>
          <p:cNvPr id="205" name="Google Shape;205;g77ce959bdb_0_4129"/>
          <p:cNvSpPr txBox="1">
            <a:spLocks noGrp="1"/>
          </p:cNvSpPr>
          <p:nvPr>
            <p:ph type="ftr" idx="11"/>
          </p:nvPr>
        </p:nvSpPr>
        <p:spPr>
          <a:xfrm>
            <a:off x="5384803" y="8475671"/>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9pPr>
          </a:lstStyle>
          <a:p>
            <a:endParaRPr/>
          </a:p>
        </p:txBody>
      </p:sp>
      <p:sp>
        <p:nvSpPr>
          <p:cNvPr id="206" name="Google Shape;206;g77ce959bdb_0_4129"/>
          <p:cNvSpPr txBox="1">
            <a:spLocks noGrp="1"/>
          </p:cNvSpPr>
          <p:nvPr>
            <p:ph type="sldNum" idx="12"/>
          </p:nvPr>
        </p:nvSpPr>
        <p:spPr>
          <a:xfrm>
            <a:off x="11480801" y="8475671"/>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3"/>
        <p:cNvGrpSpPr/>
        <p:nvPr/>
      </p:nvGrpSpPr>
      <p:grpSpPr>
        <a:xfrm>
          <a:off x="0" y="0"/>
          <a:ext cx="0" cy="0"/>
          <a:chOff x="0" y="0"/>
          <a:chExt cx="0" cy="0"/>
        </a:xfrm>
      </p:grpSpPr>
      <p:sp>
        <p:nvSpPr>
          <p:cNvPr id="404" name="Google Shape;404;g77ce959bdb_0_4727"/>
          <p:cNvSpPr txBox="1">
            <a:spLocks noGrp="1"/>
          </p:cNvSpPr>
          <p:nvPr>
            <p:ph type="title"/>
          </p:nvPr>
        </p:nvSpPr>
        <p:spPr>
          <a:xfrm>
            <a:off x="1117601" y="487367"/>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5" name="Google Shape;405;g77ce959bdb_0_4727"/>
          <p:cNvSpPr txBox="1">
            <a:spLocks noGrp="1"/>
          </p:cNvSpPr>
          <p:nvPr>
            <p:ph type="body" idx="1"/>
          </p:nvPr>
        </p:nvSpPr>
        <p:spPr>
          <a:xfrm>
            <a:off x="1117601" y="2433639"/>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6" name="Google Shape;406;g77ce959bdb_0_4727"/>
          <p:cNvSpPr txBox="1">
            <a:spLocks noGrp="1"/>
          </p:cNvSpPr>
          <p:nvPr>
            <p:ph type="dt" idx="10"/>
          </p:nvPr>
        </p:nvSpPr>
        <p:spPr>
          <a:xfrm>
            <a:off x="1117601" y="8475667"/>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407" name="Google Shape;407;g77ce959bdb_0_4727"/>
          <p:cNvSpPr txBox="1">
            <a:spLocks noGrp="1"/>
          </p:cNvSpPr>
          <p:nvPr>
            <p:ph type="ftr" idx="11"/>
          </p:nvPr>
        </p:nvSpPr>
        <p:spPr>
          <a:xfrm>
            <a:off x="5384802" y="8475667"/>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408" name="Google Shape;408;g77ce959bdb_0_4727"/>
          <p:cNvSpPr txBox="1">
            <a:spLocks noGrp="1"/>
          </p:cNvSpPr>
          <p:nvPr>
            <p:ph type="sldNum" idx="12"/>
          </p:nvPr>
        </p:nvSpPr>
        <p:spPr>
          <a:xfrm>
            <a:off x="11480801" y="8475667"/>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5"/>
        <p:cNvGrpSpPr/>
        <p:nvPr/>
      </p:nvGrpSpPr>
      <p:grpSpPr>
        <a:xfrm>
          <a:off x="0" y="0"/>
          <a:ext cx="0" cy="0"/>
          <a:chOff x="0" y="0"/>
          <a:chExt cx="0" cy="0"/>
        </a:xfrm>
      </p:grpSpPr>
      <p:sp>
        <p:nvSpPr>
          <p:cNvPr id="596" name="Google Shape;596;g77ce959bdb_0_5337"/>
          <p:cNvSpPr txBox="1">
            <a:spLocks noGrp="1"/>
          </p:cNvSpPr>
          <p:nvPr>
            <p:ph type="title"/>
          </p:nvPr>
        </p:nvSpPr>
        <p:spPr>
          <a:xfrm>
            <a:off x="1117601" y="487367"/>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7" name="Google Shape;597;g77ce959bdb_0_5337"/>
          <p:cNvSpPr txBox="1">
            <a:spLocks noGrp="1"/>
          </p:cNvSpPr>
          <p:nvPr>
            <p:ph type="body" idx="1"/>
          </p:nvPr>
        </p:nvSpPr>
        <p:spPr>
          <a:xfrm>
            <a:off x="1117601" y="2433639"/>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8" name="Google Shape;598;g77ce959bdb_0_5337"/>
          <p:cNvSpPr txBox="1">
            <a:spLocks noGrp="1"/>
          </p:cNvSpPr>
          <p:nvPr>
            <p:ph type="dt" idx="10"/>
          </p:nvPr>
        </p:nvSpPr>
        <p:spPr>
          <a:xfrm>
            <a:off x="1117601" y="8475667"/>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599" name="Google Shape;599;g77ce959bdb_0_5337"/>
          <p:cNvSpPr txBox="1">
            <a:spLocks noGrp="1"/>
          </p:cNvSpPr>
          <p:nvPr>
            <p:ph type="ftr" idx="11"/>
          </p:nvPr>
        </p:nvSpPr>
        <p:spPr>
          <a:xfrm>
            <a:off x="5384802" y="8475667"/>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600" name="Google Shape;600;g77ce959bdb_0_5337"/>
          <p:cNvSpPr txBox="1">
            <a:spLocks noGrp="1"/>
          </p:cNvSpPr>
          <p:nvPr>
            <p:ph type="sldNum" idx="12"/>
          </p:nvPr>
        </p:nvSpPr>
        <p:spPr>
          <a:xfrm>
            <a:off x="11480801" y="8475667"/>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45.xml"/></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1.xml"/><Relationship Id="rId1" Type="http://schemas.openxmlformats.org/officeDocument/2006/relationships/slideLayout" Target="../slideLayouts/slideLayout4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3.xml"/><Relationship Id="rId1" Type="http://schemas.openxmlformats.org/officeDocument/2006/relationships/slideLayout" Target="../slideLayouts/slideLayout45.xml"/></Relationships>
</file>

<file path=ppt/slides/_rels/slide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4.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5.xml"/><Relationship Id="rId1" Type="http://schemas.openxmlformats.org/officeDocument/2006/relationships/slideLayout" Target="../slideLayouts/slideLayout4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9.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1.xml"/><Relationship Id="rId1" Type="http://schemas.openxmlformats.org/officeDocument/2006/relationships/slideLayout" Target="../slideLayouts/slideLayout45.xml"/></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2.xml"/><Relationship Id="rId1" Type="http://schemas.openxmlformats.org/officeDocument/2006/relationships/slideLayout" Target="../slideLayouts/slideLayout4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45.xml"/></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45.xml"/></Relationships>
</file>

<file path=ppt/slides/_rels/slide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6.xml"/><Relationship Id="rId1" Type="http://schemas.openxmlformats.org/officeDocument/2006/relationships/slideLayout" Target="../slideLayouts/slideLayout45.xml"/></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7.xml"/><Relationship Id="rId1" Type="http://schemas.openxmlformats.org/officeDocument/2006/relationships/slideLayout" Target="../slideLayouts/slideLayout45.xml"/></Relationships>
</file>

<file path=ppt/slides/_rels/slide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8.xml"/><Relationship Id="rId1" Type="http://schemas.openxmlformats.org/officeDocument/2006/relationships/slideLayout" Target="../slideLayouts/slideLayout45.xml"/></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9.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0.xml"/><Relationship Id="rId1" Type="http://schemas.openxmlformats.org/officeDocument/2006/relationships/slideLayout" Target="../slideLayouts/slideLayout45.xml"/></Relationships>
</file>

<file path=ppt/slides/_rels/slide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1.xml"/><Relationship Id="rId1" Type="http://schemas.openxmlformats.org/officeDocument/2006/relationships/slideLayout" Target="../slideLayouts/slideLayout45.xml"/></Relationships>
</file>

<file path=ppt/slides/_rels/slide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2.xml"/><Relationship Id="rId1" Type="http://schemas.openxmlformats.org/officeDocument/2006/relationships/slideLayout" Target="../slideLayouts/slideLayout45.xml"/><Relationship Id="rId4" Type="http://schemas.openxmlformats.org/officeDocument/2006/relationships/image" Target="../media/image37.png"/></Relationships>
</file>

<file path=ppt/slides/_rels/slide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3.xml"/><Relationship Id="rId1" Type="http://schemas.openxmlformats.org/officeDocument/2006/relationships/slideLayout" Target="../slideLayouts/slideLayout45.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4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0.xml"/></Relationships>
</file>

<file path=ppt/slides/_rels/slide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7.xml"/><Relationship Id="rId1" Type="http://schemas.openxmlformats.org/officeDocument/2006/relationships/slideLayout" Target="../slideLayouts/slideLayout71.xml"/></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8.xml"/><Relationship Id="rId1" Type="http://schemas.openxmlformats.org/officeDocument/2006/relationships/slideLayout" Target="../slideLayouts/slideLayout71.xml"/></Relationships>
</file>

<file path=ppt/slides/_rels/slide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9.xml"/><Relationship Id="rId1" Type="http://schemas.openxmlformats.org/officeDocument/2006/relationships/slideLayout" Target="../slideLayouts/slideLayout71.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1.xml"/><Relationship Id="rId1" Type="http://schemas.openxmlformats.org/officeDocument/2006/relationships/slideLayout" Target="../slideLayouts/slideLayout45.xml"/></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2.xml"/><Relationship Id="rId1" Type="http://schemas.openxmlformats.org/officeDocument/2006/relationships/slideLayout" Target="../slideLayouts/slideLayout45.xml"/></Relationships>
</file>

<file path=ppt/slides/_rels/slide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3.xml"/><Relationship Id="rId1" Type="http://schemas.openxmlformats.org/officeDocument/2006/relationships/slideLayout" Target="../slideLayouts/slideLayout45.xml"/></Relationships>
</file>

<file path=ppt/slides/_rels/slide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4.xml"/><Relationship Id="rId1" Type="http://schemas.openxmlformats.org/officeDocument/2006/relationships/slideLayout" Target="../slideLayouts/slideLayout4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7.xml"/><Relationship Id="rId1" Type="http://schemas.openxmlformats.org/officeDocument/2006/relationships/slideLayout" Target="../slideLayouts/slideLayout45.xml"/></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8.xml"/><Relationship Id="rId1" Type="http://schemas.openxmlformats.org/officeDocument/2006/relationships/slideLayout" Target="../slideLayouts/slideLayout4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0.xml"/><Relationship Id="rId1" Type="http://schemas.openxmlformats.org/officeDocument/2006/relationships/slideLayout" Target="../slideLayouts/slideLayout45.xml"/></Relationships>
</file>

<file path=ppt/slides/_rels/slide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1.xml"/><Relationship Id="rId1" Type="http://schemas.openxmlformats.org/officeDocument/2006/relationships/slideLayout" Target="../slideLayouts/slideLayout4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3.xml"/><Relationship Id="rId1" Type="http://schemas.openxmlformats.org/officeDocument/2006/relationships/slideLayout" Target="../slideLayouts/slideLayout4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6.xml"/></Relationships>
</file>

<file path=ppt/slides/_rels/slide1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6.xml"/><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7.xml"/><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8.xml"/><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9.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0.xml"/><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1.xml"/><Relationship Id="rId1" Type="http://schemas.openxmlformats.org/officeDocument/2006/relationships/slideLayout" Target="../slideLayouts/slideLayout4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6.xml"/></Relationships>
</file>

<file path=ppt/slides/_rels/slide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4.xml"/><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5.xml"/><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6.xml"/><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7.xml"/><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8.xml"/><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9.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0.xml"/><Relationship Id="rId1" Type="http://schemas.openxmlformats.org/officeDocument/2006/relationships/slideLayout" Target="../slideLayouts/slideLayout27.xml"/></Relationships>
</file>

<file path=ppt/slides/_rels/slide1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1.xml"/><Relationship Id="rId1" Type="http://schemas.openxmlformats.org/officeDocument/2006/relationships/slideLayout" Target="../slideLayouts/slideLayout27.xml"/></Relationships>
</file>

<file path=ppt/slides/_rels/slide1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2.xml"/><Relationship Id="rId1" Type="http://schemas.openxmlformats.org/officeDocument/2006/relationships/slideLayout" Target="../slideLayouts/slideLayout2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7.xml"/></Relationships>
</file>

<file path=ppt/slides/_rels/slide1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5.xml"/><Relationship Id="rId1" Type="http://schemas.openxmlformats.org/officeDocument/2006/relationships/slideLayout" Target="../slideLayouts/slideLayout45.xml"/></Relationships>
</file>

<file path=ppt/slides/_rels/slide1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6.xml"/><Relationship Id="rId1" Type="http://schemas.openxmlformats.org/officeDocument/2006/relationships/slideLayout" Target="../slideLayouts/slideLayout45.xml"/></Relationships>
</file>

<file path=ppt/slides/_rels/slide1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7.xml"/><Relationship Id="rId1" Type="http://schemas.openxmlformats.org/officeDocument/2006/relationships/slideLayout" Target="../slideLayouts/slideLayout45.xml"/></Relationships>
</file>

<file path=ppt/slides/_rels/slide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8.xml"/><Relationship Id="rId1" Type="http://schemas.openxmlformats.org/officeDocument/2006/relationships/slideLayout" Target="../slideLayouts/slideLayout45.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0.xml"/><Relationship Id="rId1" Type="http://schemas.openxmlformats.org/officeDocument/2006/relationships/slideLayout" Target="../slideLayouts/slideLayout45.xml"/></Relationships>
</file>

<file path=ppt/slides/_rels/slide1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1.xml"/><Relationship Id="rId1" Type="http://schemas.openxmlformats.org/officeDocument/2006/relationships/slideLayout" Target="../slideLayouts/slideLayout45.xml"/></Relationships>
</file>

<file path=ppt/slides/_rels/slide1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2.xml"/><Relationship Id="rId1" Type="http://schemas.openxmlformats.org/officeDocument/2006/relationships/slideLayout" Target="../slideLayouts/slideLayout4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7.xml"/></Relationships>
</file>

<file path=ppt/slides/_rels/slide1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5.xml"/><Relationship Id="rId1" Type="http://schemas.openxmlformats.org/officeDocument/2006/relationships/slideLayout" Target="../slideLayouts/slideLayout45.xml"/></Relationships>
</file>

<file path=ppt/slides/_rels/slide1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6.xml"/><Relationship Id="rId1" Type="http://schemas.openxmlformats.org/officeDocument/2006/relationships/slideLayout" Target="../slideLayouts/slideLayout45.xml"/></Relationships>
</file>

<file path=ppt/slides/_rels/slide1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7.xml"/><Relationship Id="rId1" Type="http://schemas.openxmlformats.org/officeDocument/2006/relationships/slideLayout" Target="../slideLayouts/slideLayout4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1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0.xml"/><Relationship Id="rId1" Type="http://schemas.openxmlformats.org/officeDocument/2006/relationships/slideLayout" Target="../slideLayouts/slideLayout45.xml"/></Relationships>
</file>

<file path=ppt/slides/_rels/slide1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1.xml"/><Relationship Id="rId1" Type="http://schemas.openxmlformats.org/officeDocument/2006/relationships/slideLayout" Target="../slideLayouts/slideLayout45.xml"/></Relationships>
</file>

<file path=ppt/slides/_rels/slide1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2.xml"/><Relationship Id="rId1" Type="http://schemas.openxmlformats.org/officeDocument/2006/relationships/slideLayout" Target="../slideLayouts/slideLayout4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50.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5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5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5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5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5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5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5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5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5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0.jpg"/><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45.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8.xml"/><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4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3.xml"/><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4.xml"/><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5.xml"/><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6.xml"/><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7.xml"/><Relationship Id="rId1" Type="http://schemas.openxmlformats.org/officeDocument/2006/relationships/slideLayout" Target="../slideLayouts/slideLayout45.xml"/></Relationships>
</file>

<file path=ppt/slides/_rels/slide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8.xml"/><Relationship Id="rId1" Type="http://schemas.openxmlformats.org/officeDocument/2006/relationships/slideLayout" Target="../slideLayouts/slideLayout45.xml"/></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9.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45.xml"/></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3.xml"/><Relationship Id="rId1" Type="http://schemas.openxmlformats.org/officeDocument/2006/relationships/slideLayout" Target="../slideLayouts/slideLayout45.xml"/><Relationship Id="rId5" Type="http://schemas.openxmlformats.org/officeDocument/2006/relationships/image" Target="../media/image33.png"/><Relationship Id="rId4" Type="http://schemas.openxmlformats.org/officeDocument/2006/relationships/image" Target="../media/image32.png"/></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4.xml"/><Relationship Id="rId1" Type="http://schemas.openxmlformats.org/officeDocument/2006/relationships/slideLayout" Target="../slideLayouts/slideLayout45.xml"/><Relationship Id="rId4" Type="http://schemas.openxmlformats.org/officeDocument/2006/relationships/image" Target="../media/image13.png"/></Relationships>
</file>

<file path=ppt/slides/_rels/slide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5.xml"/><Relationship Id="rId1" Type="http://schemas.openxmlformats.org/officeDocument/2006/relationships/slideLayout" Target="../slideLayouts/slideLayout45.xml"/></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6.xml"/><Relationship Id="rId1" Type="http://schemas.openxmlformats.org/officeDocument/2006/relationships/slideLayout" Target="../slideLayouts/slideLayout4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8.xml"/><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9.xml"/><Relationship Id="rId1" Type="http://schemas.openxmlformats.org/officeDocument/2006/relationships/slideLayout" Target="../slideLayouts/slideLayout45.xml"/><Relationship Id="rId5" Type="http://schemas.openxmlformats.org/officeDocument/2006/relationships/image" Target="../media/image33.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FFFFFF"/>
                </a:solidFill>
              </a:rPr>
              <a:t>Docker Certified Associate Training</a:t>
            </a:r>
            <a:endParaRPr>
              <a:solidFill>
                <a:srgbClr val="FFFFFF"/>
              </a:solidFill>
            </a:endParaRPr>
          </a:p>
          <a:p>
            <a:pPr marL="127000" marR="88900" lvl="0" indent="0" algn="l" rtl="0">
              <a:lnSpc>
                <a:spcPct val="120000"/>
              </a:lnSpc>
              <a:spcBef>
                <a:spcPts val="0"/>
              </a:spcBef>
              <a:spcAft>
                <a:spcPts val="500"/>
              </a:spcAft>
              <a:buSzPts val="1100"/>
              <a:buNone/>
            </a:pPr>
            <a:endParaRPr/>
          </a:p>
        </p:txBody>
      </p:sp>
      <p:sp>
        <p:nvSpPr>
          <p:cNvPr id="793" name="Google Shape;793;p3"/>
          <p:cNvSpPr/>
          <p:nvPr/>
        </p:nvSpPr>
        <p:spPr>
          <a:xfrm>
            <a:off x="13486031" y="8203710"/>
            <a:ext cx="5607300" cy="3306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lt1"/>
                </a:solidFill>
                <a:latin typeface="Open Sans"/>
                <a:ea typeface="Open Sans"/>
                <a:cs typeface="Open Sans"/>
                <a:sym typeface="Open Sans"/>
              </a:rPr>
              <a:t>Source: https://docs.docker.com</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26"/>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Tasks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g6fb71ab35d_0_1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Bind Mount: Flags</a:t>
            </a:r>
            <a:endParaRPr/>
          </a:p>
        </p:txBody>
      </p:sp>
      <p:sp>
        <p:nvSpPr>
          <p:cNvPr id="2154" name="Google Shape;2154;g6fb71ab35d_0_10"/>
          <p:cNvSpPr/>
          <p:nvPr/>
        </p:nvSpPr>
        <p:spPr>
          <a:xfrm>
            <a:off x="1389976" y="1693742"/>
            <a:ext cx="13947000" cy="2488800"/>
          </a:xfrm>
          <a:prstGeom prst="roundRect">
            <a:avLst>
              <a:gd name="adj" fmla="val 5071"/>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Description of syntax “</a:t>
            </a:r>
            <a:r>
              <a:rPr lang="en-US" sz="2200" b="0" i="1" u="none" strike="noStrike" cap="none">
                <a:solidFill>
                  <a:srgbClr val="3F3F3F"/>
                </a:solidFill>
                <a:latin typeface="Open Sans"/>
                <a:ea typeface="Open Sans"/>
                <a:cs typeface="Open Sans"/>
                <a:sym typeface="Open Sans"/>
              </a:rPr>
              <a:t>-v</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-v </a:t>
            </a:r>
            <a:r>
              <a:rPr lang="en-US" sz="2200" b="0" i="0" u="none" strike="noStrike" cap="none">
                <a:solidFill>
                  <a:srgbClr val="3F3F3F"/>
                </a:solidFill>
                <a:latin typeface="Open Sans"/>
                <a:ea typeface="Open Sans"/>
                <a:cs typeface="Open Sans"/>
                <a:sym typeface="Open Sans"/>
              </a:rPr>
              <a:t>has the following fields: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Path field: It lists the path to file on the host machine.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Path field: It lists the path where the file mounts in the container.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Optional field: It has lists of options, such as </a:t>
            </a:r>
            <a:r>
              <a:rPr lang="en-US" sz="2200" b="0" i="1" u="none" strike="noStrike" cap="none">
                <a:solidFill>
                  <a:srgbClr val="3F3F3F"/>
                </a:solidFill>
                <a:latin typeface="Open Sans"/>
                <a:ea typeface="Open Sans"/>
                <a:cs typeface="Open Sans"/>
                <a:sym typeface="Open Sans"/>
              </a:rPr>
              <a:t>ro, consistent, delegated,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cached.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All the fields are separated by a colon.</a:t>
            </a:r>
            <a:endParaRPr sz="1400" b="0" i="0" u="none" strike="noStrike" cap="none">
              <a:solidFill>
                <a:srgbClr val="000000"/>
              </a:solidFill>
              <a:latin typeface="Arial"/>
              <a:ea typeface="Arial"/>
              <a:cs typeface="Arial"/>
              <a:sym typeface="Arial"/>
            </a:endParaRPr>
          </a:p>
        </p:txBody>
      </p:sp>
      <p:sp>
        <p:nvSpPr>
          <p:cNvPr id="2155" name="Google Shape;2155;g6fb71ab35d_0_10"/>
          <p:cNvSpPr/>
          <p:nvPr/>
        </p:nvSpPr>
        <p:spPr>
          <a:xfrm>
            <a:off x="1365913" y="4523873"/>
            <a:ext cx="13947000" cy="2887500"/>
          </a:xfrm>
          <a:prstGeom prst="roundRect">
            <a:avLst>
              <a:gd name="adj" fmla="val 2664"/>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Description of syntax “</a:t>
            </a:r>
            <a:r>
              <a:rPr lang="en-US" sz="2200" b="0" i="1" u="none" strike="noStrike" cap="none">
                <a:solidFill>
                  <a:srgbClr val="3F3F3F"/>
                </a:solidFill>
                <a:latin typeface="Open Sans"/>
                <a:ea typeface="Open Sans"/>
                <a:cs typeface="Open Sans"/>
                <a:sym typeface="Open Sans"/>
              </a:rPr>
              <a:t>--mount</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--mount </a:t>
            </a:r>
            <a:r>
              <a:rPr lang="en-US" sz="2200" b="0" i="0" u="none" strike="noStrike" cap="none">
                <a:solidFill>
                  <a:srgbClr val="3F3F3F"/>
                </a:solidFill>
                <a:latin typeface="Open Sans"/>
                <a:ea typeface="Open Sans"/>
                <a:cs typeface="Open Sans"/>
                <a:sym typeface="Open Sans"/>
              </a:rPr>
              <a:t>have key-value pairs: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Key= </a:t>
            </a:r>
            <a:r>
              <a:rPr lang="en-US" sz="2200" b="0" i="1" u="none" strike="noStrike" cap="none">
                <a:solidFill>
                  <a:srgbClr val="3F3F3F"/>
                </a:solidFill>
                <a:latin typeface="Open Sans"/>
                <a:ea typeface="Open Sans"/>
                <a:cs typeface="Open Sans"/>
                <a:sym typeface="Open Sans"/>
              </a:rPr>
              <a:t>type; </a:t>
            </a:r>
            <a:r>
              <a:rPr lang="en-US" sz="2200" b="0" i="0" u="none" strike="noStrike" cap="none">
                <a:solidFill>
                  <a:srgbClr val="3F3F3F"/>
                </a:solidFill>
                <a:latin typeface="Open Sans"/>
                <a:ea typeface="Open Sans"/>
                <a:cs typeface="Open Sans"/>
                <a:sym typeface="Open Sans"/>
              </a:rPr>
              <a:t>value= </a:t>
            </a:r>
            <a:r>
              <a:rPr lang="en-US" sz="2200" b="0" i="1" u="none" strike="noStrike" cap="none">
                <a:solidFill>
                  <a:srgbClr val="3F3F3F"/>
                </a:solidFill>
                <a:latin typeface="Open Sans"/>
                <a:ea typeface="Open Sans"/>
                <a:cs typeface="Open Sans"/>
                <a:sym typeface="Open Sans"/>
              </a:rPr>
              <a:t>bind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Key= </a:t>
            </a:r>
            <a:r>
              <a:rPr lang="en-US" sz="2200" b="0" i="1" u="none" strike="noStrike" cap="none">
                <a:solidFill>
                  <a:srgbClr val="3F3F3F"/>
                </a:solidFill>
                <a:latin typeface="Open Sans"/>
                <a:ea typeface="Open Sans"/>
                <a:cs typeface="Open Sans"/>
                <a:sym typeface="Open Sans"/>
              </a:rPr>
              <a:t>source; </a:t>
            </a:r>
            <a:r>
              <a:rPr lang="en-US" sz="2200" b="0" i="0" u="none" strike="noStrike" cap="none">
                <a:solidFill>
                  <a:srgbClr val="3F3F3F"/>
                </a:solidFill>
                <a:latin typeface="Open Sans"/>
                <a:ea typeface="Open Sans"/>
                <a:cs typeface="Open Sans"/>
                <a:sym typeface="Open Sans"/>
              </a:rPr>
              <a:t>value= Path to the file present on Docker daemon host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Key= </a:t>
            </a:r>
            <a:r>
              <a:rPr lang="en-US" sz="2200" b="0" i="1" u="none" strike="noStrike" cap="none">
                <a:solidFill>
                  <a:srgbClr val="3F3F3F"/>
                </a:solidFill>
                <a:latin typeface="Open Sans"/>
                <a:ea typeface="Open Sans"/>
                <a:cs typeface="Open Sans"/>
                <a:sym typeface="Open Sans"/>
              </a:rPr>
              <a:t>destination; </a:t>
            </a:r>
            <a:r>
              <a:rPr lang="en-US" sz="2200" b="0" i="0" u="none" strike="noStrike" cap="none">
                <a:solidFill>
                  <a:srgbClr val="3F3F3F"/>
                </a:solidFill>
                <a:latin typeface="Open Sans"/>
                <a:ea typeface="Open Sans"/>
                <a:cs typeface="Open Sans"/>
                <a:sym typeface="Open Sans"/>
              </a:rPr>
              <a:t>value= Path where the file mounts in the container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Key= </a:t>
            </a:r>
            <a:r>
              <a:rPr lang="en-US" sz="2200" b="0" i="1" u="none" strike="noStrike" cap="none">
                <a:solidFill>
                  <a:srgbClr val="3F3F3F"/>
                </a:solidFill>
                <a:latin typeface="Open Sans"/>
                <a:ea typeface="Open Sans"/>
                <a:cs typeface="Open Sans"/>
                <a:sym typeface="Open Sans"/>
              </a:rPr>
              <a:t>readonly, consistency,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bind-propagation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All the fields are separated by a comma.</a:t>
            </a:r>
            <a:endParaRPr sz="1400" b="0" i="0" u="none" strike="noStrike" cap="none">
              <a:solidFill>
                <a:srgbClr val="000000"/>
              </a:solidFill>
              <a:latin typeface="Arial"/>
              <a:ea typeface="Arial"/>
              <a:cs typeface="Arial"/>
              <a:sym typeface="Arial"/>
            </a:endParaRPr>
          </a:p>
        </p:txBody>
      </p:sp>
      <p:pic>
        <p:nvPicPr>
          <p:cNvPr id="2156" name="Google Shape;2156;g6fb71ab35d_0_10"/>
          <p:cNvPicPr preferRelativeResize="0"/>
          <p:nvPr/>
        </p:nvPicPr>
        <p:blipFill rotWithShape="1">
          <a:blip r:embed="rId3">
            <a:alphaModFix/>
          </a:blip>
          <a:srcRect/>
          <a:stretch/>
        </p:blipFill>
        <p:spPr>
          <a:xfrm>
            <a:off x="5669601" y="603998"/>
            <a:ext cx="4916804" cy="50125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g6fb71ab35d_0_18"/>
          <p:cNvSpPr txBox="1">
            <a:spLocks noGrp="1"/>
          </p:cNvSpPr>
          <p:nvPr>
            <p:ph type="title"/>
          </p:nvPr>
        </p:nvSpPr>
        <p:spPr>
          <a:xfrm>
            <a:off x="4217799" y="145354"/>
            <a:ext cx="78204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Advantages of Volumes Over Bind Mounts</a:t>
            </a:r>
            <a:endParaRPr/>
          </a:p>
        </p:txBody>
      </p:sp>
      <p:pic>
        <p:nvPicPr>
          <p:cNvPr id="2163" name="Google Shape;2163;g6fb71ab35d_0_18"/>
          <p:cNvPicPr preferRelativeResize="0"/>
          <p:nvPr/>
        </p:nvPicPr>
        <p:blipFill rotWithShape="1">
          <a:blip r:embed="rId3">
            <a:alphaModFix/>
          </a:blip>
          <a:srcRect/>
          <a:stretch/>
        </p:blipFill>
        <p:spPr>
          <a:xfrm>
            <a:off x="2781438" y="631430"/>
            <a:ext cx="10645003" cy="402336"/>
          </a:xfrm>
          <a:prstGeom prst="rect">
            <a:avLst/>
          </a:prstGeom>
          <a:noFill/>
          <a:ln>
            <a:noFill/>
          </a:ln>
        </p:spPr>
      </p:pic>
      <p:graphicFrame>
        <p:nvGraphicFramePr>
          <p:cNvPr id="2164" name="Google Shape;2164;g6fb71ab35d_0_18"/>
          <p:cNvGraphicFramePr/>
          <p:nvPr/>
        </p:nvGraphicFramePr>
        <p:xfrm>
          <a:off x="1402350" y="2171677"/>
          <a:ext cx="3000000" cy="3000000"/>
        </p:xfrm>
        <a:graphic>
          <a:graphicData uri="http://schemas.openxmlformats.org/drawingml/2006/table">
            <a:tbl>
              <a:tblPr firstRow="1" bandRow="1">
                <a:noFill/>
                <a:tableStyleId>{6185DDA3-0348-4F87-81C1-4040799162A8}</a:tableStyleId>
              </a:tblPr>
              <a:tblGrid>
                <a:gridCol w="8894125">
                  <a:extLst>
                    <a:ext uri="{9D8B030D-6E8A-4147-A177-3AD203B41FA5}">
                      <a16:colId xmlns:a16="http://schemas.microsoft.com/office/drawing/2014/main" val="20000"/>
                    </a:ext>
                  </a:extLst>
                </a:gridCol>
                <a:gridCol w="2187025">
                  <a:extLst>
                    <a:ext uri="{9D8B030D-6E8A-4147-A177-3AD203B41FA5}">
                      <a16:colId xmlns:a16="http://schemas.microsoft.com/office/drawing/2014/main" val="20001"/>
                    </a:ext>
                  </a:extLst>
                </a:gridCol>
                <a:gridCol w="232202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Advantages</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Volume</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Bind mount</a:t>
                      </a: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Easy backup and migration</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Easily managed by using Docker CLI command and the Docker API</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Works on Linux as well as Windows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Shares safely among multiple containers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4799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Encrypts the content of volumes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contents of volume are prepopulated by a container</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g6fb71ab35d_0_25"/>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tmpfs Mount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g6fb71ab35d_0_2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tmpfs Mount: Overview</a:t>
            </a:r>
            <a:endParaRPr/>
          </a:p>
        </p:txBody>
      </p:sp>
      <p:sp>
        <p:nvSpPr>
          <p:cNvPr id="2176" name="Google Shape;2176;g6fb71ab35d_0_29"/>
          <p:cNvSpPr/>
          <p:nvPr/>
        </p:nvSpPr>
        <p:spPr>
          <a:xfrm>
            <a:off x="2006984" y="1736966"/>
            <a:ext cx="12242100" cy="6873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tmpfs mount allows the container to create files outside the container’s writable layer.</a:t>
            </a:r>
            <a:endParaRPr sz="1400" b="0" i="0" u="none" strike="noStrike" cap="none">
              <a:solidFill>
                <a:srgbClr val="000000"/>
              </a:solidFill>
              <a:latin typeface="Arial"/>
              <a:ea typeface="Arial"/>
              <a:cs typeface="Arial"/>
              <a:sym typeface="Arial"/>
            </a:endParaRPr>
          </a:p>
        </p:txBody>
      </p:sp>
      <p:sp>
        <p:nvSpPr>
          <p:cNvPr id="2177" name="Google Shape;2177;g6fb71ab35d_0_29"/>
          <p:cNvSpPr/>
          <p:nvPr/>
        </p:nvSpPr>
        <p:spPr>
          <a:xfrm>
            <a:off x="2006984" y="3281563"/>
            <a:ext cx="2115600" cy="462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Features:</a:t>
            </a:r>
            <a:endParaRPr sz="2200" b="0" i="0" u="none" strike="noStrike" cap="none">
              <a:solidFill>
                <a:schemeClr val="lt1"/>
              </a:solidFill>
              <a:latin typeface="Open Sans"/>
              <a:ea typeface="Open Sans"/>
              <a:cs typeface="Open Sans"/>
              <a:sym typeface="Open Sans"/>
            </a:endParaRPr>
          </a:p>
        </p:txBody>
      </p:sp>
      <p:sp>
        <p:nvSpPr>
          <p:cNvPr id="2178" name="Google Shape;2178;g6fb71ab35d_0_29"/>
          <p:cNvSpPr/>
          <p:nvPr/>
        </p:nvSpPr>
        <p:spPr>
          <a:xfrm>
            <a:off x="2006984" y="4028983"/>
            <a:ext cx="12242100" cy="9147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Open Sans"/>
                <a:ea typeface="Open Sans"/>
                <a:cs typeface="Open Sans"/>
                <a:sym typeface="Open Sans"/>
              </a:rPr>
              <a:t>tmpfs mounts are temporary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Open Sans"/>
                <a:ea typeface="Open Sans"/>
                <a:cs typeface="Open Sans"/>
                <a:sym typeface="Open Sans"/>
              </a:rPr>
              <a:t>tmpfs mounts persist in host memory</a:t>
            </a:r>
            <a:endParaRPr sz="1400" b="0" i="0" u="none" strike="noStrike" cap="none">
              <a:solidFill>
                <a:srgbClr val="000000"/>
              </a:solidFill>
              <a:latin typeface="Arial"/>
              <a:ea typeface="Arial"/>
              <a:cs typeface="Arial"/>
              <a:sym typeface="Arial"/>
            </a:endParaRPr>
          </a:p>
        </p:txBody>
      </p:sp>
      <p:sp>
        <p:nvSpPr>
          <p:cNvPr id="2179" name="Google Shape;2179;g6fb71ab35d_0_29"/>
          <p:cNvSpPr/>
          <p:nvPr/>
        </p:nvSpPr>
        <p:spPr>
          <a:xfrm>
            <a:off x="2006984" y="5348502"/>
            <a:ext cx="2115600" cy="462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Limitations:</a:t>
            </a:r>
            <a:endParaRPr sz="1400" b="0" i="0" u="none" strike="noStrike" cap="none">
              <a:solidFill>
                <a:srgbClr val="000000"/>
              </a:solidFill>
              <a:latin typeface="Arial"/>
              <a:ea typeface="Arial"/>
              <a:cs typeface="Arial"/>
              <a:sym typeface="Arial"/>
            </a:endParaRPr>
          </a:p>
        </p:txBody>
      </p:sp>
      <p:sp>
        <p:nvSpPr>
          <p:cNvPr id="2180" name="Google Shape;2180;g6fb71ab35d_0_29"/>
          <p:cNvSpPr/>
          <p:nvPr/>
        </p:nvSpPr>
        <p:spPr>
          <a:xfrm>
            <a:off x="2006984" y="6091117"/>
            <a:ext cx="12242100" cy="9147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Open Sans"/>
                <a:ea typeface="Open Sans"/>
                <a:cs typeface="Open Sans"/>
                <a:sym typeface="Open Sans"/>
              </a:rPr>
              <a:t>The tmpfs mounts cannot be shared between containers.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Open Sans"/>
                <a:ea typeface="Open Sans"/>
                <a:cs typeface="Open Sans"/>
                <a:sym typeface="Open Sans"/>
              </a:rPr>
              <a:t>The tmpfs mounts are only available on Docker that runs on Linux.</a:t>
            </a:r>
            <a:endParaRPr sz="1400" b="0" i="0" u="none" strike="noStrike" cap="none">
              <a:solidFill>
                <a:srgbClr val="000000"/>
              </a:solidFill>
              <a:latin typeface="Arial"/>
              <a:ea typeface="Arial"/>
              <a:cs typeface="Arial"/>
              <a:sym typeface="Arial"/>
            </a:endParaRPr>
          </a:p>
        </p:txBody>
      </p:sp>
      <p:pic>
        <p:nvPicPr>
          <p:cNvPr id="2181" name="Google Shape;2181;g6fb71ab35d_0_29"/>
          <p:cNvPicPr preferRelativeResize="0"/>
          <p:nvPr/>
        </p:nvPicPr>
        <p:blipFill rotWithShape="1">
          <a:blip r:embed="rId3">
            <a:alphaModFix/>
          </a:blip>
          <a:srcRect/>
          <a:stretch/>
        </p:blipFill>
        <p:spPr>
          <a:xfrm>
            <a:off x="5153337" y="603998"/>
            <a:ext cx="5949332" cy="50125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g6fb71ab35d_0_4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tmpfs Mount: Overview</a:t>
            </a:r>
            <a:endParaRPr/>
          </a:p>
        </p:txBody>
      </p:sp>
      <p:pic>
        <p:nvPicPr>
          <p:cNvPr id="2188" name="Google Shape;2188;g6fb71ab35d_0_40"/>
          <p:cNvPicPr preferRelativeResize="0"/>
          <p:nvPr/>
        </p:nvPicPr>
        <p:blipFill rotWithShape="1">
          <a:blip r:embed="rId3">
            <a:alphaModFix/>
          </a:blip>
          <a:srcRect/>
          <a:stretch/>
        </p:blipFill>
        <p:spPr>
          <a:xfrm>
            <a:off x="5153337" y="603998"/>
            <a:ext cx="5949332" cy="501258"/>
          </a:xfrm>
          <a:prstGeom prst="rect">
            <a:avLst/>
          </a:prstGeom>
          <a:noFill/>
          <a:ln>
            <a:noFill/>
          </a:ln>
        </p:spPr>
      </p:pic>
      <p:sp>
        <p:nvSpPr>
          <p:cNvPr id="2189" name="Google Shape;2189;g6fb71ab35d_0_40"/>
          <p:cNvSpPr/>
          <p:nvPr/>
        </p:nvSpPr>
        <p:spPr>
          <a:xfrm>
            <a:off x="2006984" y="1736966"/>
            <a:ext cx="12242100" cy="6873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tmpfs mount is used to store the files temporarily.</a:t>
            </a:r>
            <a:endParaRPr sz="1400" b="0" i="0" u="none" strike="noStrike" cap="none">
              <a:solidFill>
                <a:srgbClr val="000000"/>
              </a:solidFill>
              <a:latin typeface="Arial"/>
              <a:ea typeface="Arial"/>
              <a:cs typeface="Arial"/>
              <a:sym typeface="Arial"/>
            </a:endParaRPr>
          </a:p>
        </p:txBody>
      </p:sp>
      <p:sp>
        <p:nvSpPr>
          <p:cNvPr id="2190" name="Google Shape;2190;g6fb71ab35d_0_40"/>
          <p:cNvSpPr/>
          <p:nvPr/>
        </p:nvSpPr>
        <p:spPr>
          <a:xfrm>
            <a:off x="922180" y="8845193"/>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Open Sans"/>
                <a:ea typeface="Open Sans"/>
                <a:cs typeface="Open Sans"/>
                <a:sym typeface="Open Sans"/>
              </a:rPr>
              <a:t>Source: https://docs.docker.com/v17.09/engine/admin/volumes/volumes/</a:t>
            </a:r>
            <a:endParaRPr sz="1400" b="0" i="0" u="none" strike="noStrike" cap="none">
              <a:solidFill>
                <a:srgbClr val="000000"/>
              </a:solidFill>
              <a:latin typeface="Arial"/>
              <a:ea typeface="Arial"/>
              <a:cs typeface="Arial"/>
              <a:sym typeface="Arial"/>
            </a:endParaRPr>
          </a:p>
        </p:txBody>
      </p:sp>
      <p:pic>
        <p:nvPicPr>
          <p:cNvPr id="2191" name="Google Shape;2191;g6fb71ab35d_0_40"/>
          <p:cNvPicPr preferRelativeResize="0"/>
          <p:nvPr/>
        </p:nvPicPr>
        <p:blipFill rotWithShape="1">
          <a:blip r:embed="rId4">
            <a:alphaModFix/>
          </a:blip>
          <a:srcRect/>
          <a:stretch/>
        </p:blipFill>
        <p:spPr>
          <a:xfrm>
            <a:off x="2006984" y="2787013"/>
            <a:ext cx="12242033" cy="569537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g6fb71ab35d_0_4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tmpfs Mount: Flags</a:t>
            </a:r>
            <a:endParaRPr/>
          </a:p>
        </p:txBody>
      </p:sp>
      <p:sp>
        <p:nvSpPr>
          <p:cNvPr id="2198" name="Google Shape;2198;g6fb71ab35d_0_49"/>
          <p:cNvSpPr/>
          <p:nvPr/>
        </p:nvSpPr>
        <p:spPr>
          <a:xfrm>
            <a:off x="1365913" y="1859516"/>
            <a:ext cx="13947000" cy="14049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Description of syntax “</a:t>
            </a:r>
            <a:r>
              <a:rPr lang="en-US" sz="2200" b="0" i="1" u="none" strike="noStrike" cap="none">
                <a:solidFill>
                  <a:srgbClr val="3F3F3F"/>
                </a:solidFill>
                <a:latin typeface="Open Sans"/>
                <a:ea typeface="Open Sans"/>
                <a:cs typeface="Open Sans"/>
                <a:sym typeface="Open Sans"/>
              </a:rPr>
              <a:t>--tmpfs</a:t>
            </a:r>
            <a:r>
              <a:rPr lang="en-US" sz="2200" b="0" i="0" u="none" strike="noStrike" cap="none">
                <a:solidFill>
                  <a:srgbClr val="3F3F3F"/>
                </a:solidFill>
                <a:latin typeface="Open Sans"/>
                <a:ea typeface="Open Sans"/>
                <a:cs typeface="Open Sans"/>
                <a:sym typeface="Open Sans"/>
              </a:rPr>
              <a:t>”:</a:t>
            </a:r>
            <a:br>
              <a:rPr lang="en-US" sz="2200" b="0" i="0" u="none" strike="noStrike" cap="none">
                <a:solidFill>
                  <a:srgbClr val="3F3F3F"/>
                </a:solidFill>
                <a:latin typeface="Open Sans"/>
                <a:ea typeface="Open Sans"/>
                <a:cs typeface="Open Sans"/>
                <a:sym typeface="Open Sans"/>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--tmpfs </a:t>
            </a:r>
            <a:r>
              <a:rPr lang="en-US" sz="2200" b="0" i="0" u="none" strike="noStrike" cap="none">
                <a:solidFill>
                  <a:srgbClr val="3F3F3F"/>
                </a:solidFill>
                <a:latin typeface="Open Sans"/>
                <a:ea typeface="Open Sans"/>
                <a:cs typeface="Open Sans"/>
                <a:sym typeface="Open Sans"/>
              </a:rPr>
              <a:t>does not have configurable options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--tmpfs </a:t>
            </a:r>
            <a:r>
              <a:rPr lang="en-US" sz="2200" b="0" i="0" u="none" strike="noStrike" cap="none">
                <a:solidFill>
                  <a:srgbClr val="3F3F3F"/>
                </a:solidFill>
                <a:latin typeface="Open Sans"/>
                <a:ea typeface="Open Sans"/>
                <a:cs typeface="Open Sans"/>
                <a:sym typeface="Open Sans"/>
              </a:rPr>
              <a:t>mounts the tmpfs mount</a:t>
            </a:r>
            <a:endParaRPr sz="2200" b="0" i="1" u="none" strike="noStrike" cap="none">
              <a:solidFill>
                <a:srgbClr val="3F3F3F"/>
              </a:solidFill>
              <a:latin typeface="Open Sans"/>
              <a:ea typeface="Open Sans"/>
              <a:cs typeface="Open Sans"/>
              <a:sym typeface="Open Sans"/>
            </a:endParaRPr>
          </a:p>
        </p:txBody>
      </p:sp>
      <p:sp>
        <p:nvSpPr>
          <p:cNvPr id="2199" name="Google Shape;2199;g6fb71ab35d_0_49"/>
          <p:cNvSpPr/>
          <p:nvPr/>
        </p:nvSpPr>
        <p:spPr>
          <a:xfrm>
            <a:off x="1365912" y="3960347"/>
            <a:ext cx="13947000" cy="2887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Description of syntax “</a:t>
            </a:r>
            <a:r>
              <a:rPr lang="en-US" sz="2200" b="0" i="1" u="none" strike="noStrike" cap="none">
                <a:solidFill>
                  <a:srgbClr val="3F3F3F"/>
                </a:solidFill>
                <a:latin typeface="Open Sans"/>
                <a:ea typeface="Open Sans"/>
                <a:cs typeface="Open Sans"/>
                <a:sym typeface="Open Sans"/>
              </a:rPr>
              <a:t>--mount</a:t>
            </a:r>
            <a:r>
              <a:rPr lang="en-US" sz="2200" b="0" i="0" u="none" strike="noStrike" cap="none">
                <a:solidFill>
                  <a:srgbClr val="3F3F3F"/>
                </a:solidFill>
                <a:latin typeface="Open Sans"/>
                <a:ea typeface="Open Sans"/>
                <a:cs typeface="Open Sans"/>
                <a:sym typeface="Open Sans"/>
              </a:rPr>
              <a:t>”:</a:t>
            </a:r>
            <a:br>
              <a:rPr lang="en-US" sz="2200" b="0" i="0" u="none" strike="noStrike" cap="none">
                <a:solidFill>
                  <a:srgbClr val="3F3F3F"/>
                </a:solidFill>
                <a:latin typeface="Open Sans"/>
                <a:ea typeface="Open Sans"/>
                <a:cs typeface="Open Sans"/>
                <a:sym typeface="Open Sans"/>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--mount </a:t>
            </a:r>
            <a:r>
              <a:rPr lang="en-US" sz="2200" b="0" i="0" u="none" strike="noStrike" cap="none">
                <a:solidFill>
                  <a:srgbClr val="3F3F3F"/>
                </a:solidFill>
                <a:latin typeface="Open Sans"/>
                <a:ea typeface="Open Sans"/>
                <a:cs typeface="Open Sans"/>
                <a:sym typeface="Open Sans"/>
              </a:rPr>
              <a:t>has the following key-value pairs: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Key= </a:t>
            </a:r>
            <a:r>
              <a:rPr lang="en-US" sz="2200" b="0" i="1" u="none" strike="noStrike" cap="none">
                <a:solidFill>
                  <a:srgbClr val="3F3F3F"/>
                </a:solidFill>
                <a:latin typeface="Open Sans"/>
                <a:ea typeface="Open Sans"/>
                <a:cs typeface="Open Sans"/>
                <a:sym typeface="Open Sans"/>
              </a:rPr>
              <a:t>type; </a:t>
            </a:r>
            <a:r>
              <a:rPr lang="en-US" sz="2200" b="0" i="0" u="none" strike="noStrike" cap="none">
                <a:solidFill>
                  <a:srgbClr val="3F3F3F"/>
                </a:solidFill>
                <a:latin typeface="Open Sans"/>
                <a:ea typeface="Open Sans"/>
                <a:cs typeface="Open Sans"/>
                <a:sym typeface="Open Sans"/>
              </a:rPr>
              <a:t>value= </a:t>
            </a:r>
            <a:r>
              <a:rPr lang="en-US" sz="2200" b="0" i="1" u="none" strike="noStrike" cap="none">
                <a:solidFill>
                  <a:srgbClr val="3F3F3F"/>
                </a:solidFill>
                <a:latin typeface="Open Sans"/>
                <a:ea typeface="Open Sans"/>
                <a:cs typeface="Open Sans"/>
                <a:sym typeface="Open Sans"/>
              </a:rPr>
              <a:t>tmpfs</a:t>
            </a: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Key= </a:t>
            </a:r>
            <a:r>
              <a:rPr lang="en-US" sz="2200" b="0" i="1" u="none" strike="noStrike" cap="none">
                <a:solidFill>
                  <a:srgbClr val="3F3F3F"/>
                </a:solidFill>
                <a:latin typeface="Open Sans"/>
                <a:ea typeface="Open Sans"/>
                <a:cs typeface="Open Sans"/>
                <a:sym typeface="Open Sans"/>
              </a:rPr>
              <a:t>destination; </a:t>
            </a:r>
            <a:r>
              <a:rPr lang="en-US" sz="2200" b="0" i="0" u="none" strike="noStrike" cap="none">
                <a:solidFill>
                  <a:srgbClr val="3F3F3F"/>
                </a:solidFill>
                <a:latin typeface="Open Sans"/>
                <a:ea typeface="Open Sans"/>
                <a:cs typeface="Open Sans"/>
                <a:sym typeface="Open Sans"/>
              </a:rPr>
              <a:t>value= Path where the tmpfs mount is mounted in the container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Key= </a:t>
            </a:r>
            <a:r>
              <a:rPr lang="en-US" sz="2200" b="0" i="1" u="none" strike="noStrike" cap="none">
                <a:solidFill>
                  <a:srgbClr val="3F3F3F"/>
                </a:solidFill>
                <a:latin typeface="Open Sans"/>
                <a:ea typeface="Open Sans"/>
                <a:cs typeface="Open Sans"/>
                <a:sym typeface="Open Sans"/>
              </a:rPr>
              <a:t>tmpfs-size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tmpfs-mode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All the fields are separated by a comma.</a:t>
            </a:r>
            <a:endParaRPr sz="1400" b="0" i="0" u="none" strike="noStrike" cap="none">
              <a:solidFill>
                <a:srgbClr val="000000"/>
              </a:solidFill>
              <a:latin typeface="Arial"/>
              <a:ea typeface="Arial"/>
              <a:cs typeface="Arial"/>
              <a:sym typeface="Arial"/>
            </a:endParaRPr>
          </a:p>
        </p:txBody>
      </p:sp>
      <p:pic>
        <p:nvPicPr>
          <p:cNvPr id="2200" name="Google Shape;2200;g6fb71ab35d_0_49"/>
          <p:cNvPicPr preferRelativeResize="0"/>
          <p:nvPr/>
        </p:nvPicPr>
        <p:blipFill rotWithShape="1">
          <a:blip r:embed="rId3">
            <a:alphaModFix/>
          </a:blip>
          <a:srcRect/>
          <a:stretch/>
        </p:blipFill>
        <p:spPr>
          <a:xfrm>
            <a:off x="5669601" y="568058"/>
            <a:ext cx="4916804" cy="48169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g6fb71ab35d_0_57"/>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Mount Volumes via Swarm Services</a:t>
            </a:r>
            <a:endParaRPr/>
          </a:p>
        </p:txBody>
      </p:sp>
      <p:sp>
        <p:nvSpPr>
          <p:cNvPr id="2206" name="Google Shape;2206;g6fb71ab35d_0_57"/>
          <p:cNvSpPr txBox="1">
            <a:spLocks noGrp="1"/>
          </p:cNvSpPr>
          <p:nvPr>
            <p:ph type="body" idx="1"/>
          </p:nvPr>
        </p:nvSpPr>
        <p:spPr>
          <a:xfrm>
            <a:off x="1902100" y="2213051"/>
            <a:ext cx="12451800" cy="60618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2800"/>
              <a:buFont typeface="Arial"/>
              <a:buNone/>
            </a:pPr>
            <a:r>
              <a:rPr lang="en-US" b="1"/>
              <a:t>Problem Statement:</a:t>
            </a:r>
            <a:r>
              <a:rPr lang="en-US"/>
              <a:t> You are asked to mount volumes in Docker via swarm services that can later be used to store files and back up the data. </a:t>
            </a: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lnSpc>
                <a:spcPct val="150000"/>
              </a:lnSpc>
              <a:spcBef>
                <a:spcPts val="1000"/>
              </a:spcBef>
              <a:spcAft>
                <a:spcPts val="0"/>
              </a:spcAft>
              <a:buClr>
                <a:schemeClr val="dk1"/>
              </a:buClr>
              <a:buSzPts val="2800"/>
              <a:buFont typeface="Arial"/>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Create a Docker volume and start a container with it.</a:t>
            </a:r>
            <a:endParaRPr/>
          </a:p>
          <a:p>
            <a:pPr marL="457200" lvl="0" indent="-368300" algn="l" rtl="0">
              <a:lnSpc>
                <a:spcPct val="150000"/>
              </a:lnSpc>
              <a:spcBef>
                <a:spcPts val="0"/>
              </a:spcBef>
              <a:spcAft>
                <a:spcPts val="0"/>
              </a:spcAft>
              <a:buSzPts val="2200"/>
              <a:buFont typeface="Open Sans"/>
              <a:buAutoNum type="arabicPeriod"/>
            </a:pPr>
            <a:r>
              <a:rPr lang="en-US"/>
              <a:t>Create and use bind mounts.</a:t>
            </a:r>
            <a:endParaRPr/>
          </a:p>
          <a:p>
            <a:pPr marL="457200" lvl="0" indent="-368300" algn="l" rtl="0">
              <a:lnSpc>
                <a:spcPct val="150000"/>
              </a:lnSpc>
              <a:spcBef>
                <a:spcPts val="0"/>
              </a:spcBef>
              <a:spcAft>
                <a:spcPts val="0"/>
              </a:spcAft>
              <a:buSzPts val="2200"/>
              <a:buFont typeface="Open Sans"/>
              <a:buAutoNum type="arabicPeriod"/>
            </a:pPr>
            <a:r>
              <a:rPr lang="en-US"/>
              <a:t>Create a volume from </a:t>
            </a:r>
            <a:r>
              <a:rPr lang="en-US" i="1"/>
              <a:t>alpine </a:t>
            </a:r>
            <a:r>
              <a:rPr lang="en-US"/>
              <a:t>image.</a:t>
            </a:r>
            <a:endParaRPr/>
          </a:p>
          <a:p>
            <a:pPr marL="457200" lvl="0" indent="-368300" algn="l" rtl="0">
              <a:lnSpc>
                <a:spcPct val="150000"/>
              </a:lnSpc>
              <a:spcBef>
                <a:spcPts val="0"/>
              </a:spcBef>
              <a:spcAft>
                <a:spcPts val="0"/>
              </a:spcAft>
              <a:buSzPts val="2200"/>
              <a:buFont typeface="Open Sans"/>
              <a:buAutoNum type="arabicPeriod"/>
            </a:pPr>
            <a:r>
              <a:rPr lang="en-US"/>
              <a:t>Move inside </a:t>
            </a:r>
            <a:r>
              <a:rPr lang="en-US" i="1"/>
              <a:t>/var/www/html</a:t>
            </a:r>
            <a:r>
              <a:rPr lang="en-US"/>
              <a:t>, create three files, and exit.</a:t>
            </a:r>
            <a:endParaRPr/>
          </a:p>
          <a:p>
            <a:pPr marL="457200" lvl="0" indent="-368300" algn="l" rtl="0">
              <a:lnSpc>
                <a:spcPct val="150000"/>
              </a:lnSpc>
              <a:spcBef>
                <a:spcPts val="0"/>
              </a:spcBef>
              <a:spcAft>
                <a:spcPts val="0"/>
              </a:spcAft>
              <a:buSzPts val="2200"/>
              <a:buFont typeface="Open Sans"/>
              <a:buAutoNum type="arabicPeriod"/>
            </a:pPr>
            <a:r>
              <a:rPr lang="en-US"/>
              <a:t>Back up the volume in Docker to a .</a:t>
            </a:r>
            <a:r>
              <a:rPr lang="en-US" i="1"/>
              <a:t>tar </a:t>
            </a:r>
            <a:r>
              <a:rPr lang="en-US"/>
              <a:t>file.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g77ce959bdb_0_5332"/>
          <p:cNvSpPr txBox="1">
            <a:spLocks noGrp="1"/>
          </p:cNvSpPr>
          <p:nvPr>
            <p:ph type="title"/>
          </p:nvPr>
        </p:nvSpPr>
        <p:spPr>
          <a:xfrm>
            <a:off x="767050" y="334401"/>
            <a:ext cx="10666200" cy="841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Demonstrate How to Use Storage Across Cluster Nodes</a:t>
            </a:r>
            <a:endParaRPr/>
          </a:p>
        </p:txBody>
      </p:sp>
      <p:sp>
        <p:nvSpPr>
          <p:cNvPr id="2212" name="Google Shape;2212;g77ce959bdb_0_5332"/>
          <p:cNvSpPr txBox="1">
            <a:spLocks noGrp="1"/>
          </p:cNvSpPr>
          <p:nvPr>
            <p:ph type="body" idx="1"/>
          </p:nvPr>
        </p:nvSpPr>
        <p:spPr>
          <a:xfrm>
            <a:off x="1902100" y="2583775"/>
            <a:ext cx="12451800" cy="49650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 </a:t>
            </a:r>
            <a:r>
              <a:rPr lang="en-US"/>
              <a:t>You and your colleague are working on an application and both of you want to use the same storage for your individual machines. Therefore, create a storage such that it can be used across cluster nodes.</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Create a volume for storage on the manager node.</a:t>
            </a:r>
            <a:endParaRPr/>
          </a:p>
          <a:p>
            <a:pPr marL="457200" lvl="0" indent="-368300" algn="l" rtl="0">
              <a:lnSpc>
                <a:spcPct val="150000"/>
              </a:lnSpc>
              <a:spcBef>
                <a:spcPts val="0"/>
              </a:spcBef>
              <a:spcAft>
                <a:spcPts val="0"/>
              </a:spcAft>
              <a:buSzPts val="2200"/>
              <a:buFont typeface="Open Sans"/>
              <a:buAutoNum type="arabicPeriod"/>
            </a:pPr>
            <a:r>
              <a:rPr lang="en-US"/>
              <a:t>Use the volume to create a replicated service.</a:t>
            </a:r>
            <a:endParaRPr/>
          </a:p>
          <a:p>
            <a:pPr marL="457200" lvl="0" indent="-368300" algn="l" rtl="0">
              <a:lnSpc>
                <a:spcPct val="150000"/>
              </a:lnSpc>
              <a:spcBef>
                <a:spcPts val="0"/>
              </a:spcBef>
              <a:spcAft>
                <a:spcPts val="0"/>
              </a:spcAft>
              <a:buSzPts val="2200"/>
              <a:buFont typeface="Open Sans"/>
              <a:buAutoNum type="arabicPeriod"/>
            </a:pPr>
            <a:r>
              <a:rPr lang="en-US"/>
              <a:t>Inspect worker nodes accessing the same volume for storage across cluster nodes.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g77ce959bdb_0_5131"/>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Prune Volumes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2223" name="Google Shape;2223;g77ce959bdb_0_492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Prune Volumes</a:t>
            </a:r>
            <a:endParaRPr/>
          </a:p>
        </p:txBody>
      </p:sp>
      <p:pic>
        <p:nvPicPr>
          <p:cNvPr id="2224" name="Google Shape;2224;g77ce959bdb_0_4929"/>
          <p:cNvPicPr preferRelativeResize="0"/>
          <p:nvPr/>
        </p:nvPicPr>
        <p:blipFill rotWithShape="1">
          <a:blip r:embed="rId3">
            <a:alphaModFix/>
          </a:blip>
          <a:srcRect/>
          <a:stretch/>
        </p:blipFill>
        <p:spPr>
          <a:xfrm>
            <a:off x="6096266" y="588841"/>
            <a:ext cx="4063476" cy="481699"/>
          </a:xfrm>
          <a:prstGeom prst="rect">
            <a:avLst/>
          </a:prstGeom>
          <a:noFill/>
          <a:ln>
            <a:noFill/>
          </a:ln>
        </p:spPr>
      </p:pic>
      <p:sp>
        <p:nvSpPr>
          <p:cNvPr id="2225" name="Google Shape;2225;g77ce959bdb_0_4929"/>
          <p:cNvSpPr/>
          <p:nvPr/>
        </p:nvSpPr>
        <p:spPr>
          <a:xfrm>
            <a:off x="1989953" y="2239955"/>
            <a:ext cx="12276000" cy="98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 can be used by one or more containers and takes up space on the Docker host. Volumes are never removed automatically, because doing so could destroy data.</a:t>
            </a:r>
            <a:endParaRPr sz="2200" b="0" i="0" u="none" strike="noStrike" cap="none">
              <a:solidFill>
                <a:srgbClr val="3F3F3F"/>
              </a:solidFill>
              <a:latin typeface="Open Sans"/>
              <a:ea typeface="Open Sans"/>
              <a:cs typeface="Open Sans"/>
              <a:sym typeface="Open Sans"/>
            </a:endParaRPr>
          </a:p>
        </p:txBody>
      </p:sp>
      <p:sp>
        <p:nvSpPr>
          <p:cNvPr id="2226" name="Google Shape;2226;g77ce959bdb_0_4929"/>
          <p:cNvSpPr/>
          <p:nvPr/>
        </p:nvSpPr>
        <p:spPr>
          <a:xfrm>
            <a:off x="1989953" y="4527641"/>
            <a:ext cx="12276000" cy="20460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227" name="Google Shape;2227;g77ce959bdb_0_4929"/>
          <p:cNvSpPr/>
          <p:nvPr/>
        </p:nvSpPr>
        <p:spPr>
          <a:xfrm>
            <a:off x="2421070" y="5339834"/>
            <a:ext cx="9552600" cy="9522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docker volume prune</a:t>
            </a:r>
            <a:endParaRPr sz="2200" b="0" i="0" u="none" strike="noStrike" cap="none">
              <a:solidFill>
                <a:srgbClr val="3F3F3F"/>
              </a:solidFill>
              <a:latin typeface="Open Sans"/>
              <a:ea typeface="Open Sans"/>
              <a:cs typeface="Open Sans"/>
              <a:sym typeface="Open Sans"/>
            </a:endParaRPr>
          </a:p>
        </p:txBody>
      </p:sp>
      <p:sp>
        <p:nvSpPr>
          <p:cNvPr id="2228" name="Google Shape;2228;g77ce959bdb_0_4929"/>
          <p:cNvSpPr txBox="1"/>
          <p:nvPr/>
        </p:nvSpPr>
        <p:spPr>
          <a:xfrm>
            <a:off x="2382979" y="4705350"/>
            <a:ext cx="9816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The user can use the following command to remove unused volumes: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27"/>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Task: Overview</a:t>
            </a:r>
            <a:endParaRPr/>
          </a:p>
        </p:txBody>
      </p:sp>
      <p:pic>
        <p:nvPicPr>
          <p:cNvPr id="893" name="Google Shape;893;p27"/>
          <p:cNvPicPr preferRelativeResize="0"/>
          <p:nvPr/>
        </p:nvPicPr>
        <p:blipFill rotWithShape="1">
          <a:blip r:embed="rId3">
            <a:alphaModFix/>
          </a:blip>
          <a:srcRect/>
          <a:stretch/>
        </p:blipFill>
        <p:spPr>
          <a:xfrm>
            <a:off x="6175544" y="649718"/>
            <a:ext cx="3904919" cy="365760"/>
          </a:xfrm>
          <a:prstGeom prst="rect">
            <a:avLst/>
          </a:prstGeom>
          <a:noFill/>
          <a:ln>
            <a:noFill/>
          </a:ln>
        </p:spPr>
      </p:pic>
      <p:sp>
        <p:nvSpPr>
          <p:cNvPr id="894" name="Google Shape;894;p27"/>
          <p:cNvSpPr/>
          <p:nvPr/>
        </p:nvSpPr>
        <p:spPr>
          <a:xfrm>
            <a:off x="4334665" y="1831620"/>
            <a:ext cx="7516091" cy="516336"/>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Task: An atomic unit of scheduling within a swarm</a:t>
            </a:r>
            <a:endParaRPr sz="1400" b="0" i="0" u="none" strike="noStrike" cap="none">
              <a:solidFill>
                <a:srgbClr val="000000"/>
              </a:solidFill>
              <a:latin typeface="Arial"/>
              <a:ea typeface="Arial"/>
              <a:cs typeface="Arial"/>
              <a:sym typeface="Arial"/>
            </a:endParaRPr>
          </a:p>
        </p:txBody>
      </p:sp>
      <p:sp>
        <p:nvSpPr>
          <p:cNvPr id="895" name="Google Shape;895;p27"/>
          <p:cNvSpPr/>
          <p:nvPr/>
        </p:nvSpPr>
        <p:spPr>
          <a:xfrm>
            <a:off x="1044125" y="7927675"/>
            <a:ext cx="14616600" cy="5586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According to replicas set in service scale, worker nodes are tasks that are assigned by manager nodes.</a:t>
            </a:r>
            <a:endParaRPr sz="1400" b="0" i="0" u="none" strike="noStrike" cap="none">
              <a:solidFill>
                <a:srgbClr val="000000"/>
              </a:solidFill>
              <a:latin typeface="Arial"/>
              <a:ea typeface="Arial"/>
              <a:cs typeface="Arial"/>
              <a:sym typeface="Arial"/>
            </a:endParaRPr>
          </a:p>
        </p:txBody>
      </p:sp>
      <p:grpSp>
        <p:nvGrpSpPr>
          <p:cNvPr id="896" name="Google Shape;896;p27"/>
          <p:cNvGrpSpPr/>
          <p:nvPr/>
        </p:nvGrpSpPr>
        <p:grpSpPr>
          <a:xfrm>
            <a:off x="2854256" y="3164098"/>
            <a:ext cx="9950801" cy="2577234"/>
            <a:chOff x="3792552" y="1430165"/>
            <a:chExt cx="9950801" cy="2577234"/>
          </a:xfrm>
        </p:grpSpPr>
        <p:sp>
          <p:nvSpPr>
            <p:cNvPr id="897" name="Google Shape;897;p27"/>
            <p:cNvSpPr/>
            <p:nvPr/>
          </p:nvSpPr>
          <p:spPr>
            <a:xfrm>
              <a:off x="7314337" y="1430165"/>
              <a:ext cx="2834957" cy="2577234"/>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Tasks carries</a:t>
              </a:r>
              <a:endParaRPr sz="2200" b="0" i="0" u="none" strike="noStrike" cap="none">
                <a:solidFill>
                  <a:srgbClr val="3F3F3F"/>
                </a:solidFill>
                <a:latin typeface="Open Sans"/>
                <a:ea typeface="Open Sans"/>
                <a:cs typeface="Open Sans"/>
                <a:sym typeface="Open Sans"/>
              </a:endParaRPr>
            </a:p>
          </p:txBody>
        </p:sp>
        <p:sp>
          <p:nvSpPr>
            <p:cNvPr id="898" name="Google Shape;898;p27"/>
            <p:cNvSpPr/>
            <p:nvPr/>
          </p:nvSpPr>
          <p:spPr>
            <a:xfrm>
              <a:off x="3792552" y="1868190"/>
              <a:ext cx="1994986" cy="1795668"/>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Docker container</a:t>
              </a:r>
              <a:endParaRPr sz="1400" b="0" i="0" u="none" strike="noStrike" cap="none">
                <a:solidFill>
                  <a:srgbClr val="000000"/>
                </a:solidFill>
                <a:latin typeface="Arial"/>
                <a:ea typeface="Arial"/>
                <a:cs typeface="Arial"/>
                <a:sym typeface="Arial"/>
              </a:endParaRPr>
            </a:p>
          </p:txBody>
        </p:sp>
        <p:sp>
          <p:nvSpPr>
            <p:cNvPr id="899" name="Google Shape;899;p27"/>
            <p:cNvSpPr/>
            <p:nvPr/>
          </p:nvSpPr>
          <p:spPr>
            <a:xfrm>
              <a:off x="11748367" y="1820945"/>
              <a:ext cx="1994986" cy="1795668"/>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Commands</a:t>
              </a:r>
              <a:endParaRPr sz="1800" b="0" i="0" u="none" strike="noStrike" cap="none">
                <a:solidFill>
                  <a:srgbClr val="3F3F3F"/>
                </a:solidFill>
                <a:latin typeface="Open Sans"/>
                <a:ea typeface="Open Sans"/>
                <a:cs typeface="Open Sans"/>
                <a:sym typeface="Open Sans"/>
              </a:endParaRPr>
            </a:p>
          </p:txBody>
        </p:sp>
        <p:cxnSp>
          <p:nvCxnSpPr>
            <p:cNvPr id="900" name="Google Shape;900;p27"/>
            <p:cNvCxnSpPr/>
            <p:nvPr/>
          </p:nvCxnSpPr>
          <p:spPr>
            <a:xfrm rot="10800000" flipH="1">
              <a:off x="10179907" y="2718780"/>
              <a:ext cx="1422679" cy="1"/>
            </a:xfrm>
            <a:prstGeom prst="straightConnector1">
              <a:avLst/>
            </a:prstGeom>
            <a:noFill/>
            <a:ln w="25400" cap="flat" cmpd="sng">
              <a:solidFill>
                <a:srgbClr val="222A35"/>
              </a:solidFill>
              <a:prstDash val="dash"/>
              <a:round/>
              <a:headEnd type="none" w="sm" len="sm"/>
              <a:tailEnd type="oval" w="lg" len="lg"/>
            </a:ln>
          </p:spPr>
        </p:cxnSp>
        <p:cxnSp>
          <p:nvCxnSpPr>
            <p:cNvPr id="901" name="Google Shape;901;p27"/>
            <p:cNvCxnSpPr/>
            <p:nvPr/>
          </p:nvCxnSpPr>
          <p:spPr>
            <a:xfrm rot="10800000">
              <a:off x="5918194" y="2718779"/>
              <a:ext cx="1395028" cy="1"/>
            </a:xfrm>
            <a:prstGeom prst="straightConnector1">
              <a:avLst/>
            </a:prstGeom>
            <a:noFill/>
            <a:ln w="25400" cap="flat" cmpd="sng">
              <a:solidFill>
                <a:srgbClr val="222A35"/>
              </a:solidFill>
              <a:prstDash val="dash"/>
              <a:round/>
              <a:headEnd type="none" w="sm" len="sm"/>
              <a:tailEnd type="oval" w="lg" len="lg"/>
            </a:ln>
          </p:spPr>
        </p:cxnSp>
      </p:grpSp>
      <p:sp>
        <p:nvSpPr>
          <p:cNvPr id="902" name="Google Shape;902;p27"/>
          <p:cNvSpPr/>
          <p:nvPr/>
        </p:nvSpPr>
        <p:spPr>
          <a:xfrm>
            <a:off x="2437522" y="4216284"/>
            <a:ext cx="572155" cy="472855"/>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903" name="Google Shape;903;p27"/>
          <p:cNvSpPr/>
          <p:nvPr/>
        </p:nvSpPr>
        <p:spPr>
          <a:xfrm>
            <a:off x="12664760" y="4216283"/>
            <a:ext cx="572155" cy="472855"/>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sz="2200" b="1"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g77ce959bdb_0_1425"/>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Storage Drivers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g77ce959bdb_0_142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Storage Drivers</a:t>
            </a:r>
            <a:endParaRPr/>
          </a:p>
        </p:txBody>
      </p:sp>
      <p:pic>
        <p:nvPicPr>
          <p:cNvPr id="2239" name="Google Shape;2239;g77ce959bdb_0_1429"/>
          <p:cNvPicPr preferRelativeResize="0"/>
          <p:nvPr/>
        </p:nvPicPr>
        <p:blipFill rotWithShape="1">
          <a:blip r:embed="rId3">
            <a:alphaModFix/>
          </a:blip>
          <a:srcRect/>
          <a:stretch/>
        </p:blipFill>
        <p:spPr>
          <a:xfrm>
            <a:off x="4790100" y="649718"/>
            <a:ext cx="6675808" cy="365760"/>
          </a:xfrm>
          <a:prstGeom prst="rect">
            <a:avLst/>
          </a:prstGeom>
          <a:noFill/>
          <a:ln>
            <a:noFill/>
          </a:ln>
        </p:spPr>
      </p:pic>
      <p:sp>
        <p:nvSpPr>
          <p:cNvPr id="2240" name="Google Shape;2240;g77ce959bdb_0_1429"/>
          <p:cNvSpPr/>
          <p:nvPr/>
        </p:nvSpPr>
        <p:spPr>
          <a:xfrm>
            <a:off x="2068859" y="1290272"/>
            <a:ext cx="12105900" cy="8652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storage driver controls how the Docker host stores and manages files and containers. Docker uses a pluggable architecture to support many different storage drivers.</a:t>
            </a:r>
            <a:endParaRPr sz="1400" b="0" i="0" u="none" strike="noStrike" cap="none">
              <a:solidFill>
                <a:srgbClr val="000000"/>
              </a:solidFill>
              <a:latin typeface="Arial"/>
              <a:ea typeface="Arial"/>
              <a:cs typeface="Arial"/>
              <a:sym typeface="Arial"/>
            </a:endParaRPr>
          </a:p>
        </p:txBody>
      </p:sp>
      <p:sp>
        <p:nvSpPr>
          <p:cNvPr id="2241" name="Google Shape;2241;g77ce959bdb_0_1429"/>
          <p:cNvSpPr/>
          <p:nvPr/>
        </p:nvSpPr>
        <p:spPr>
          <a:xfrm>
            <a:off x="2599704" y="3165975"/>
            <a:ext cx="5493900" cy="42522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a:t>
            </a:r>
            <a:endParaRPr sz="2200" b="0" i="0" u="none" strike="noStrike" cap="none">
              <a:solidFill>
                <a:srgbClr val="3F3F3F"/>
              </a:solidFill>
              <a:latin typeface="Open Sans"/>
              <a:ea typeface="Open Sans"/>
              <a:cs typeface="Open Sans"/>
              <a:sym typeface="Open Sans"/>
            </a:endParaRPr>
          </a:p>
        </p:txBody>
      </p:sp>
      <p:sp>
        <p:nvSpPr>
          <p:cNvPr id="2242" name="Google Shape;2242;g77ce959bdb_0_1429"/>
          <p:cNvSpPr/>
          <p:nvPr/>
        </p:nvSpPr>
        <p:spPr>
          <a:xfrm>
            <a:off x="3476005" y="3908925"/>
            <a:ext cx="4010700" cy="28728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Layer</a:t>
            </a:r>
            <a:endParaRPr sz="2200" b="0" i="0" u="none" strike="noStrike" cap="none">
              <a:solidFill>
                <a:srgbClr val="3F3F3F"/>
              </a:solidFill>
              <a:latin typeface="Open Sans"/>
              <a:ea typeface="Open Sans"/>
              <a:cs typeface="Open Sans"/>
              <a:sym typeface="Open Sans"/>
            </a:endParaRPr>
          </a:p>
        </p:txBody>
      </p:sp>
      <p:sp>
        <p:nvSpPr>
          <p:cNvPr id="2243" name="Google Shape;2243;g77ce959bdb_0_1429"/>
          <p:cNvSpPr/>
          <p:nvPr/>
        </p:nvSpPr>
        <p:spPr>
          <a:xfrm>
            <a:off x="10604501" y="4588813"/>
            <a:ext cx="5283300" cy="4974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Created with the help of storage driver</a:t>
            </a:r>
            <a:endParaRPr sz="2200" b="0" i="0" u="none" strike="noStrike" cap="none">
              <a:solidFill>
                <a:srgbClr val="3F3F3F"/>
              </a:solidFill>
              <a:latin typeface="Open Sans"/>
              <a:ea typeface="Open Sans"/>
              <a:cs typeface="Open Sans"/>
              <a:sym typeface="Open Sans"/>
            </a:endParaRPr>
          </a:p>
        </p:txBody>
      </p:sp>
      <p:cxnSp>
        <p:nvCxnSpPr>
          <p:cNvPr id="2244" name="Google Shape;2244;g77ce959bdb_0_1429"/>
          <p:cNvCxnSpPr>
            <a:endCxn id="2243" idx="1"/>
          </p:cNvCxnSpPr>
          <p:nvPr/>
        </p:nvCxnSpPr>
        <p:spPr>
          <a:xfrm rot="10800000" flipH="1">
            <a:off x="6248501" y="4837513"/>
            <a:ext cx="4356000" cy="572700"/>
          </a:xfrm>
          <a:prstGeom prst="straightConnector1">
            <a:avLst/>
          </a:prstGeom>
          <a:noFill/>
          <a:ln w="9525" cap="flat" cmpd="sng">
            <a:solidFill>
              <a:srgbClr val="5597D3"/>
            </a:solidFill>
            <a:prstDash val="solid"/>
            <a:round/>
            <a:headEnd type="none" w="sm" len="sm"/>
            <a:tailEnd type="triangle" w="med" len="med"/>
          </a:ln>
        </p:spPr>
      </p:cxnSp>
      <p:grpSp>
        <p:nvGrpSpPr>
          <p:cNvPr id="2245" name="Google Shape;2245;g77ce959bdb_0_1429"/>
          <p:cNvGrpSpPr/>
          <p:nvPr/>
        </p:nvGrpSpPr>
        <p:grpSpPr>
          <a:xfrm>
            <a:off x="4312875" y="4429924"/>
            <a:ext cx="1993800" cy="1814792"/>
            <a:chOff x="2565700" y="2921631"/>
            <a:chExt cx="2200905" cy="2253000"/>
          </a:xfrm>
        </p:grpSpPr>
        <p:sp>
          <p:nvSpPr>
            <p:cNvPr id="2246" name="Google Shape;2246;g77ce959bdb_0_1429"/>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Data</a:t>
              </a:r>
              <a:endParaRPr sz="2200" b="0" i="0" u="none" strike="noStrike" cap="none">
                <a:solidFill>
                  <a:srgbClr val="000000"/>
                </a:solidFill>
                <a:latin typeface="Open Sans"/>
                <a:ea typeface="Open Sans"/>
                <a:cs typeface="Open Sans"/>
                <a:sym typeface="Open Sans"/>
              </a:endParaRPr>
            </a:p>
          </p:txBody>
        </p:sp>
        <p:cxnSp>
          <p:nvCxnSpPr>
            <p:cNvPr id="2247" name="Google Shape;2247;g77ce959bdb_0_1429"/>
            <p:cNvCxnSpPr/>
            <p:nvPr/>
          </p:nvCxnSpPr>
          <p:spPr>
            <a:xfrm rot="10800000" flipH="1">
              <a:off x="2601205" y="35495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248" name="Google Shape;2248;g77ce959bdb_0_1429"/>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249" name="Google Shape;2249;g77ce959bdb_0_1429"/>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250" name="Google Shape;2250;g77ce959bdb_0_1429"/>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251" name="Google Shape;2251;g77ce959bdb_0_1429"/>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252" name="Google Shape;2252;g77ce959bdb_0_1429"/>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253" name="Google Shape;2253;g77ce959bdb_0_1429"/>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254" name="Google Shape;2254;g77ce959bdb_0_1429"/>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255" name="Google Shape;2255;g77ce959bdb_0_1429"/>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256" name="Google Shape;2256;g77ce959bdb_0_1429"/>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257" name="Google Shape;2257;g77ce959bdb_0_1429"/>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g77ce959bdb_0_1452"/>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Storage Drivers</a:t>
            </a:r>
            <a:endParaRPr/>
          </a:p>
        </p:txBody>
      </p:sp>
      <p:pic>
        <p:nvPicPr>
          <p:cNvPr id="2263" name="Google Shape;2263;g77ce959bdb_0_1452"/>
          <p:cNvPicPr preferRelativeResize="0"/>
          <p:nvPr/>
        </p:nvPicPr>
        <p:blipFill rotWithShape="1">
          <a:blip r:embed="rId3">
            <a:alphaModFix/>
          </a:blip>
          <a:srcRect/>
          <a:stretch/>
        </p:blipFill>
        <p:spPr>
          <a:xfrm>
            <a:off x="4790100" y="649718"/>
            <a:ext cx="6675808" cy="365760"/>
          </a:xfrm>
          <a:prstGeom prst="rect">
            <a:avLst/>
          </a:prstGeom>
          <a:noFill/>
          <a:ln>
            <a:noFill/>
          </a:ln>
        </p:spPr>
      </p:pic>
      <p:sp>
        <p:nvSpPr>
          <p:cNvPr id="2264" name="Google Shape;2264;g77ce959bdb_0_1452"/>
          <p:cNvSpPr/>
          <p:nvPr/>
        </p:nvSpPr>
        <p:spPr>
          <a:xfrm>
            <a:off x="1514631" y="1633395"/>
            <a:ext cx="6552600" cy="5343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supports the following storage drivers:</a:t>
            </a:r>
            <a:endParaRPr sz="2200" b="0" i="0" u="none" strike="noStrike" cap="none">
              <a:solidFill>
                <a:schemeClr val="lt1"/>
              </a:solidFill>
              <a:latin typeface="Open Sans"/>
              <a:ea typeface="Open Sans"/>
              <a:cs typeface="Open Sans"/>
              <a:sym typeface="Open Sans"/>
            </a:endParaRPr>
          </a:p>
        </p:txBody>
      </p:sp>
      <p:graphicFrame>
        <p:nvGraphicFramePr>
          <p:cNvPr id="2265" name="Google Shape;2265;g77ce959bdb_0_1452"/>
          <p:cNvGraphicFramePr/>
          <p:nvPr/>
        </p:nvGraphicFramePr>
        <p:xfrm>
          <a:off x="1468706" y="2619055"/>
          <a:ext cx="3000000" cy="3000000"/>
        </p:xfrm>
        <a:graphic>
          <a:graphicData uri="http://schemas.openxmlformats.org/drawingml/2006/table">
            <a:tbl>
              <a:tblPr firstRow="1" bandRow="1">
                <a:noFill/>
                <a:tableStyleId>{6185DDA3-0348-4F87-81C1-4040799162A8}</a:tableStyleId>
              </a:tblPr>
              <a:tblGrid>
                <a:gridCol w="2958450">
                  <a:extLst>
                    <a:ext uri="{9D8B030D-6E8A-4147-A177-3AD203B41FA5}">
                      <a16:colId xmlns:a16="http://schemas.microsoft.com/office/drawing/2014/main" val="20000"/>
                    </a:ext>
                  </a:extLst>
                </a:gridCol>
                <a:gridCol w="9624000">
                  <a:extLst>
                    <a:ext uri="{9D8B030D-6E8A-4147-A177-3AD203B41FA5}">
                      <a16:colId xmlns:a16="http://schemas.microsoft.com/office/drawing/2014/main" val="20001"/>
                    </a:ext>
                  </a:extLst>
                </a:gridCol>
              </a:tblGrid>
              <a:tr h="5727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Storage Drivers</a:t>
                      </a:r>
                      <a:endParaRPr sz="2200" b="1" u="none" strike="noStrike" cap="none">
                        <a:solidFill>
                          <a:schemeClr val="lt1"/>
                        </a:solidFill>
                        <a:latin typeface="Open Sans"/>
                        <a:ea typeface="Open Sans"/>
                        <a:cs typeface="Open Sans"/>
                        <a:sym typeface="Open Sans"/>
                      </a:endParaRPr>
                    </a:p>
                  </a:txBody>
                  <a:tcPr marL="83125" marR="83125" marT="34350" marB="343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Supporting backing filesystem</a:t>
                      </a:r>
                      <a:endParaRPr sz="2200" u="none" strike="noStrike" cap="none">
                        <a:solidFill>
                          <a:schemeClr val="lt1"/>
                        </a:solidFill>
                        <a:latin typeface="Open Sans"/>
                        <a:ea typeface="Open Sans"/>
                        <a:cs typeface="Open Sans"/>
                        <a:sym typeface="Open Sans"/>
                      </a:endParaRPr>
                    </a:p>
                  </a:txBody>
                  <a:tcPr marL="83125" marR="83125" marT="34350" marB="34350" anchor="ctr"/>
                </a:tc>
                <a:extLst>
                  <a:ext uri="{0D108BD9-81ED-4DB2-BD59-A6C34878D82A}">
                    <a16:rowId xmlns:a16="http://schemas.microsoft.com/office/drawing/2014/main" val="10000"/>
                  </a:ext>
                </a:extLst>
              </a:tr>
              <a:tr h="6373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overlay2</a:t>
                      </a:r>
                      <a:r>
                        <a:rPr lang="en-US" sz="2200" b="0" i="0" u="none" strike="noStrike" cap="none">
                          <a:solidFill>
                            <a:srgbClr val="3F3F3F"/>
                          </a:solidFill>
                          <a:latin typeface="Open Sans"/>
                          <a:ea typeface="Open Sans"/>
                          <a:cs typeface="Open Sans"/>
                          <a:sym typeface="Open Sans"/>
                        </a:rPr>
                        <a:t>, </a:t>
                      </a:r>
                      <a:r>
                        <a:rPr lang="en-US" sz="2200" u="none" strike="noStrike" cap="none">
                          <a:solidFill>
                            <a:srgbClr val="3F3F3F"/>
                          </a:solidFill>
                          <a:latin typeface="Open Sans"/>
                          <a:ea typeface="Open Sans"/>
                          <a:cs typeface="Open Sans"/>
                          <a:sym typeface="Open Sans"/>
                        </a:rPr>
                        <a:t>overlay</a:t>
                      </a:r>
                      <a:endParaRPr sz="2200" u="none" strike="noStrike" cap="none">
                        <a:solidFill>
                          <a:srgbClr val="3F3F3F"/>
                        </a:solidFill>
                        <a:latin typeface="Open Sans"/>
                        <a:ea typeface="Open Sans"/>
                        <a:cs typeface="Open Sans"/>
                        <a:sym typeface="Open Sans"/>
                      </a:endParaRPr>
                    </a:p>
                  </a:txBody>
                  <a:tcPr marL="83125" marR="83125" marT="34350" marB="343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xfs</a:t>
                      </a:r>
                      <a:r>
                        <a:rPr lang="en-US" sz="2200" b="0" i="0" u="none" strike="noStrike" cap="none">
                          <a:solidFill>
                            <a:srgbClr val="3F3F3F"/>
                          </a:solidFill>
                          <a:latin typeface="Open Sans"/>
                          <a:ea typeface="Open Sans"/>
                          <a:cs typeface="Open Sans"/>
                          <a:sym typeface="Open Sans"/>
                        </a:rPr>
                        <a:t> with ftype=1, </a:t>
                      </a:r>
                      <a:r>
                        <a:rPr lang="en-US" sz="2200" u="none" strike="noStrike" cap="none">
                          <a:solidFill>
                            <a:srgbClr val="3F3F3F"/>
                          </a:solidFill>
                          <a:latin typeface="Open Sans"/>
                          <a:ea typeface="Open Sans"/>
                          <a:cs typeface="Open Sans"/>
                          <a:sym typeface="Open Sans"/>
                        </a:rPr>
                        <a:t>ext4</a:t>
                      </a:r>
                      <a:endParaRPr sz="2200" u="none" strike="noStrike" cap="none">
                        <a:solidFill>
                          <a:srgbClr val="3F3F3F"/>
                        </a:solidFill>
                        <a:latin typeface="Open Sans"/>
                        <a:ea typeface="Open Sans"/>
                        <a:cs typeface="Open Sans"/>
                        <a:sym typeface="Open Sans"/>
                      </a:endParaRPr>
                    </a:p>
                  </a:txBody>
                  <a:tcPr marL="86600" marR="86600" marT="71575" marB="71575" anchor="ctr"/>
                </a:tc>
                <a:extLst>
                  <a:ext uri="{0D108BD9-81ED-4DB2-BD59-A6C34878D82A}">
                    <a16:rowId xmlns:a16="http://schemas.microsoft.com/office/drawing/2014/main" val="10001"/>
                  </a:ext>
                </a:extLst>
              </a:tr>
              <a:tr h="22342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aufs</a:t>
                      </a:r>
                      <a:endParaRPr sz="2200" u="none" strike="noStrike" cap="none">
                        <a:solidFill>
                          <a:srgbClr val="3F3F3F"/>
                        </a:solidFill>
                        <a:latin typeface="Open Sans"/>
                        <a:ea typeface="Open Sans"/>
                        <a:cs typeface="Open Sans"/>
                        <a:sym typeface="Open Sans"/>
                      </a:endParaRPr>
                    </a:p>
                  </a:txBody>
                  <a:tcPr marL="83125" marR="83125" marT="34350" marB="34350" anchor="ctr"/>
                </a:tc>
                <a:tc>
                  <a:txBody>
                    <a:bodyPr/>
                    <a:lstStyle/>
                    <a:p>
                      <a:pPr marL="0" marR="0" lvl="0" indent="0" algn="l" rtl="0">
                        <a:lnSpc>
                          <a:spcPct val="100000"/>
                        </a:lnSpc>
                        <a:spcBef>
                          <a:spcPts val="0"/>
                        </a:spcBef>
                        <a:spcAft>
                          <a:spcPts val="0"/>
                        </a:spcAft>
                        <a:buClr>
                          <a:srgbClr val="000000"/>
                        </a:buClr>
                        <a:buSzPts val="2200"/>
                        <a:buFont typeface="Arial"/>
                        <a:buNone/>
                      </a:pPr>
                      <a:br>
                        <a:rPr lang="en-US" sz="2200" u="none" strike="noStrike" cap="none">
                          <a:solidFill>
                            <a:srgbClr val="3F3F3F"/>
                          </a:solidFill>
                          <a:latin typeface="Open Sans"/>
                          <a:ea typeface="Open Sans"/>
                          <a:cs typeface="Open Sans"/>
                          <a:sym typeface="Open Sans"/>
                        </a:rPr>
                      </a:br>
                      <a:r>
                        <a:rPr lang="en-US" sz="2200" u="none" strike="noStrike" cap="none">
                          <a:solidFill>
                            <a:srgbClr val="3F3F3F"/>
                          </a:solidFill>
                          <a:latin typeface="Open Sans"/>
                          <a:ea typeface="Open Sans"/>
                          <a:cs typeface="Open Sans"/>
                          <a:sym typeface="Open Sans"/>
                        </a:rPr>
                        <a:t>xfs, ext4</a:t>
                      </a:r>
                      <a:endParaRPr sz="1400" u="none" strike="noStrike" cap="none"/>
                    </a:p>
                  </a:txBody>
                  <a:tcPr marL="86600" marR="86600" marT="95250" marB="95250" anchor="ctr"/>
                </a:tc>
                <a:extLst>
                  <a:ext uri="{0D108BD9-81ED-4DB2-BD59-A6C34878D82A}">
                    <a16:rowId xmlns:a16="http://schemas.microsoft.com/office/drawing/2014/main" val="10002"/>
                  </a:ext>
                </a:extLst>
              </a:tr>
              <a:tr h="63847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devicemapper</a:t>
                      </a:r>
                      <a:endParaRPr sz="2200" u="none" strike="noStrike" cap="none">
                        <a:solidFill>
                          <a:srgbClr val="3F3F3F"/>
                        </a:solidFill>
                        <a:latin typeface="Open Sans"/>
                        <a:ea typeface="Open Sans"/>
                        <a:cs typeface="Open Sans"/>
                        <a:sym typeface="Open Sans"/>
                      </a:endParaRPr>
                    </a:p>
                  </a:txBody>
                  <a:tcPr marL="83125" marR="83125" marT="34350" marB="343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direct-lvm</a:t>
                      </a:r>
                      <a:endParaRPr sz="2200" u="none" strike="noStrike" cap="none">
                        <a:solidFill>
                          <a:srgbClr val="3F3F3F"/>
                        </a:solidFill>
                        <a:latin typeface="Open Sans"/>
                        <a:ea typeface="Open Sans"/>
                        <a:cs typeface="Open Sans"/>
                        <a:sym typeface="Open Sans"/>
                      </a:endParaRPr>
                    </a:p>
                  </a:txBody>
                  <a:tcPr marL="86600" marR="86600" marT="71575" marB="71575" anchor="ctr"/>
                </a:tc>
                <a:extLst>
                  <a:ext uri="{0D108BD9-81ED-4DB2-BD59-A6C34878D82A}">
                    <a16:rowId xmlns:a16="http://schemas.microsoft.com/office/drawing/2014/main" val="10003"/>
                  </a:ext>
                </a:extLst>
              </a:tr>
              <a:tr h="886350">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btrfs</a:t>
                      </a:r>
                      <a:endParaRPr sz="2200" u="none" strike="noStrike" cap="none">
                        <a:solidFill>
                          <a:srgbClr val="3F3F3F"/>
                        </a:solidFill>
                        <a:latin typeface="Open Sans"/>
                        <a:ea typeface="Open Sans"/>
                        <a:cs typeface="Open Sans"/>
                        <a:sym typeface="Open Sans"/>
                      </a:endParaRPr>
                    </a:p>
                  </a:txBody>
                  <a:tcPr marL="86600" marR="86600" marT="71575" marB="7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btrfs</a:t>
                      </a:r>
                      <a:endParaRPr sz="2200" u="none" strike="noStrike" cap="none">
                        <a:solidFill>
                          <a:srgbClr val="3F3F3F"/>
                        </a:solidFill>
                        <a:latin typeface="Open Sans"/>
                        <a:ea typeface="Open Sans"/>
                        <a:cs typeface="Open Sans"/>
                        <a:sym typeface="Open Sans"/>
                      </a:endParaRPr>
                    </a:p>
                  </a:txBody>
                  <a:tcPr marL="86600" marR="86600" marT="71575" marB="71575" anchor="ctr"/>
                </a:tc>
                <a:extLst>
                  <a:ext uri="{0D108BD9-81ED-4DB2-BD59-A6C34878D82A}">
                    <a16:rowId xmlns:a16="http://schemas.microsoft.com/office/drawing/2014/main" val="10004"/>
                  </a:ext>
                </a:extLst>
              </a:tr>
              <a:tr h="707700">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zfs</a:t>
                      </a:r>
                      <a:endParaRPr sz="2200" u="none" strike="noStrike" cap="none">
                        <a:solidFill>
                          <a:srgbClr val="3F3F3F"/>
                        </a:solidFill>
                        <a:latin typeface="Open Sans"/>
                        <a:ea typeface="Open Sans"/>
                        <a:cs typeface="Open Sans"/>
                        <a:sym typeface="Open Sans"/>
                      </a:endParaRPr>
                    </a:p>
                  </a:txBody>
                  <a:tcPr marL="86600" marR="86600" marT="71575" marB="7157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zfs</a:t>
                      </a:r>
                      <a:endParaRPr sz="2200" u="none" strike="noStrike" cap="none">
                        <a:solidFill>
                          <a:srgbClr val="3F3F3F"/>
                        </a:solidFill>
                        <a:latin typeface="Open Sans"/>
                        <a:ea typeface="Open Sans"/>
                        <a:cs typeface="Open Sans"/>
                        <a:sym typeface="Open Sans"/>
                      </a:endParaRPr>
                    </a:p>
                  </a:txBody>
                  <a:tcPr marL="86600" marR="86600" marT="71575" marB="71575" anchor="ctr"/>
                </a:tc>
                <a:extLst>
                  <a:ext uri="{0D108BD9-81ED-4DB2-BD59-A6C34878D82A}">
                    <a16:rowId xmlns:a16="http://schemas.microsoft.com/office/drawing/2014/main" val="10005"/>
                  </a:ext>
                </a:extLst>
              </a:tr>
              <a:tr h="8854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vfs</a:t>
                      </a:r>
                      <a:endParaRPr sz="1400" u="none" strike="noStrike" cap="none"/>
                    </a:p>
                  </a:txBody>
                  <a:tcPr marL="86600" marR="86600" marT="71575" marB="71575" anchor="ctr"/>
                </a:tc>
                <a:tc>
                  <a:txBody>
                    <a:bodyPr/>
                    <a:lstStyle/>
                    <a:p>
                      <a:pPr marL="0" marR="0" lvl="0" indent="0" algn="l" rtl="0">
                        <a:lnSpc>
                          <a:spcPct val="100000"/>
                        </a:lnSpc>
                        <a:spcBef>
                          <a:spcPts val="0"/>
                        </a:spcBef>
                        <a:spcAft>
                          <a:spcPts val="0"/>
                        </a:spcAft>
                        <a:buClr>
                          <a:srgbClr val="000000"/>
                        </a:buClr>
                        <a:buSzPts val="2200"/>
                        <a:buFont typeface="Arial"/>
                        <a:buNone/>
                      </a:pPr>
                      <a:br>
                        <a:rPr lang="en-US" sz="2200" u="none" strike="noStrike" cap="none">
                          <a:solidFill>
                            <a:srgbClr val="3F3F3F"/>
                          </a:solidFill>
                          <a:latin typeface="Open Sans"/>
                          <a:ea typeface="Open Sans"/>
                          <a:cs typeface="Open Sans"/>
                          <a:sym typeface="Open Sans"/>
                        </a:rPr>
                      </a:br>
                      <a:r>
                        <a:rPr lang="en-US" sz="2200" u="none" strike="noStrike" cap="none">
                          <a:solidFill>
                            <a:srgbClr val="3F3F3F"/>
                          </a:solidFill>
                          <a:latin typeface="Open Sans"/>
                          <a:ea typeface="Open Sans"/>
                          <a:cs typeface="Open Sans"/>
                          <a:sym typeface="Open Sans"/>
                        </a:rPr>
                        <a:t>any filesystem</a:t>
                      </a:r>
                      <a:endParaRPr sz="1400" u="none" strike="noStrike" cap="none"/>
                    </a:p>
                  </a:txBody>
                  <a:tcPr marL="86600" marR="86600" marT="95250" marB="9525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g77ce959bdb_0_1099"/>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DeviceMapper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g77ce959bdb_0_1103"/>
          <p:cNvSpPr txBox="1">
            <a:spLocks noGrp="1"/>
          </p:cNvSpPr>
          <p:nvPr>
            <p:ph type="title"/>
          </p:nvPr>
        </p:nvSpPr>
        <p:spPr>
          <a:xfrm>
            <a:off x="4331493" y="192369"/>
            <a:ext cx="8179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DeviceMapper</a:t>
            </a:r>
            <a:endParaRPr/>
          </a:p>
        </p:txBody>
      </p:sp>
      <p:pic>
        <p:nvPicPr>
          <p:cNvPr id="2277" name="Google Shape;2277;g77ce959bdb_0_1103"/>
          <p:cNvPicPr preferRelativeResize="0"/>
          <p:nvPr/>
        </p:nvPicPr>
        <p:blipFill rotWithShape="1">
          <a:blip r:embed="rId3">
            <a:alphaModFix/>
          </a:blip>
          <a:srcRect/>
          <a:stretch/>
        </p:blipFill>
        <p:spPr>
          <a:xfrm>
            <a:off x="6204822" y="609624"/>
            <a:ext cx="4469824" cy="481699"/>
          </a:xfrm>
          <a:prstGeom prst="rect">
            <a:avLst/>
          </a:prstGeom>
          <a:noFill/>
          <a:ln>
            <a:noFill/>
          </a:ln>
        </p:spPr>
      </p:pic>
      <p:sp>
        <p:nvSpPr>
          <p:cNvPr id="2278" name="Google Shape;2278;g77ce959bdb_0_1103"/>
          <p:cNvSpPr/>
          <p:nvPr/>
        </p:nvSpPr>
        <p:spPr>
          <a:xfrm>
            <a:off x="1964646" y="1658143"/>
            <a:ext cx="12133500" cy="11085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devicemapper is a framework provided by the Linux kernel for mapping physical block devices onto higher-level virtual block devices.</a:t>
            </a:r>
            <a:endParaRPr sz="1400" b="0" i="0" u="none" strike="noStrike" cap="none">
              <a:solidFill>
                <a:srgbClr val="000000"/>
              </a:solidFill>
              <a:latin typeface="Arial"/>
              <a:ea typeface="Arial"/>
              <a:cs typeface="Arial"/>
              <a:sym typeface="Arial"/>
            </a:endParaRPr>
          </a:p>
        </p:txBody>
      </p:sp>
      <p:sp>
        <p:nvSpPr>
          <p:cNvPr id="2279" name="Google Shape;2279;g77ce959bdb_0_1103"/>
          <p:cNvSpPr/>
          <p:nvPr/>
        </p:nvSpPr>
        <p:spPr>
          <a:xfrm>
            <a:off x="2625973" y="4154234"/>
            <a:ext cx="3985800" cy="10230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Physical Block Device</a:t>
            </a:r>
            <a:endParaRPr sz="1400" b="0" i="0" u="none" strike="noStrike" cap="none">
              <a:solidFill>
                <a:srgbClr val="000000"/>
              </a:solidFill>
              <a:latin typeface="Arial"/>
              <a:ea typeface="Arial"/>
              <a:cs typeface="Arial"/>
              <a:sym typeface="Arial"/>
            </a:endParaRPr>
          </a:p>
        </p:txBody>
      </p:sp>
      <p:sp>
        <p:nvSpPr>
          <p:cNvPr id="2280" name="Google Shape;2280;g77ce959bdb_0_1103"/>
          <p:cNvSpPr/>
          <p:nvPr/>
        </p:nvSpPr>
        <p:spPr>
          <a:xfrm>
            <a:off x="9366735" y="4165958"/>
            <a:ext cx="3985800" cy="10230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Virtual Block Device</a:t>
            </a:r>
            <a:endParaRPr sz="1400" b="0" i="0" u="none" strike="noStrike" cap="none">
              <a:solidFill>
                <a:srgbClr val="000000"/>
              </a:solidFill>
              <a:latin typeface="Arial"/>
              <a:ea typeface="Arial"/>
              <a:cs typeface="Arial"/>
              <a:sym typeface="Arial"/>
            </a:endParaRPr>
          </a:p>
        </p:txBody>
      </p:sp>
      <p:sp>
        <p:nvSpPr>
          <p:cNvPr id="2281" name="Google Shape;2281;g77ce959bdb_0_1103"/>
          <p:cNvSpPr/>
          <p:nvPr/>
        </p:nvSpPr>
        <p:spPr>
          <a:xfrm>
            <a:off x="6611818" y="4572000"/>
            <a:ext cx="2754900" cy="187500"/>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82" name="Google Shape;2282;g77ce959bdb_0_1103"/>
          <p:cNvSpPr txBox="1"/>
          <p:nvPr/>
        </p:nvSpPr>
        <p:spPr>
          <a:xfrm>
            <a:off x="6931649" y="4149969"/>
            <a:ext cx="2329500" cy="43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Devicemapper</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g77ce959bdb_0_1114"/>
          <p:cNvSpPr txBox="1">
            <a:spLocks noGrp="1"/>
          </p:cNvSpPr>
          <p:nvPr>
            <p:ph type="title"/>
          </p:nvPr>
        </p:nvSpPr>
        <p:spPr>
          <a:xfrm>
            <a:off x="4331493" y="192369"/>
            <a:ext cx="8179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DeviceMapper</a:t>
            </a:r>
            <a:endParaRPr/>
          </a:p>
        </p:txBody>
      </p:sp>
      <p:pic>
        <p:nvPicPr>
          <p:cNvPr id="2289" name="Google Shape;2289;g77ce959bdb_0_1114"/>
          <p:cNvPicPr preferRelativeResize="0"/>
          <p:nvPr/>
        </p:nvPicPr>
        <p:blipFill rotWithShape="1">
          <a:blip r:embed="rId3">
            <a:alphaModFix/>
          </a:blip>
          <a:srcRect/>
          <a:stretch/>
        </p:blipFill>
        <p:spPr>
          <a:xfrm>
            <a:off x="6204822" y="609624"/>
            <a:ext cx="4469824" cy="481699"/>
          </a:xfrm>
          <a:prstGeom prst="rect">
            <a:avLst/>
          </a:prstGeom>
          <a:noFill/>
          <a:ln>
            <a:noFill/>
          </a:ln>
        </p:spPr>
      </p:pic>
      <p:sp>
        <p:nvSpPr>
          <p:cNvPr id="2290" name="Google Shape;2290;g77ce959bdb_0_1114"/>
          <p:cNvSpPr/>
          <p:nvPr/>
        </p:nvSpPr>
        <p:spPr>
          <a:xfrm>
            <a:off x="1615875" y="2762577"/>
            <a:ext cx="13347000" cy="32052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318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DeviceMapper is a kernel-based framework that supports several advanced technology for Linux volume management.</a:t>
            </a:r>
            <a:endParaRPr sz="1400" b="0" i="0" u="none" strike="noStrike" cap="none">
              <a:solidFill>
                <a:srgbClr val="000000"/>
              </a:solidFill>
              <a:latin typeface="Arial"/>
              <a:ea typeface="Arial"/>
              <a:cs typeface="Arial"/>
              <a:sym typeface="Arial"/>
            </a:endParaRPr>
          </a:p>
          <a:p>
            <a:pPr marL="431800" marR="0" lvl="0" indent="-203200" algn="l" rtl="0">
              <a:lnSpc>
                <a:spcPct val="150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Docker’s devicemapper storage driver leverages the thin provisioning and snapshotting capabilities of this framework for image and container management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g77ce959bdb_0_1121"/>
          <p:cNvSpPr txBox="1">
            <a:spLocks noGrp="1"/>
          </p:cNvSpPr>
          <p:nvPr>
            <p:ph type="title"/>
          </p:nvPr>
        </p:nvSpPr>
        <p:spPr>
          <a:xfrm>
            <a:off x="4331493" y="192369"/>
            <a:ext cx="8179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DeviceMapper</a:t>
            </a:r>
            <a:endParaRPr/>
          </a:p>
        </p:txBody>
      </p:sp>
      <p:pic>
        <p:nvPicPr>
          <p:cNvPr id="2297" name="Google Shape;2297;g77ce959bdb_0_1121"/>
          <p:cNvPicPr preferRelativeResize="0"/>
          <p:nvPr/>
        </p:nvPicPr>
        <p:blipFill rotWithShape="1">
          <a:blip r:embed="rId3">
            <a:alphaModFix/>
          </a:blip>
          <a:srcRect/>
          <a:stretch/>
        </p:blipFill>
        <p:spPr>
          <a:xfrm>
            <a:off x="6204822" y="609624"/>
            <a:ext cx="4469824" cy="481699"/>
          </a:xfrm>
          <a:prstGeom prst="rect">
            <a:avLst/>
          </a:prstGeom>
          <a:noFill/>
          <a:ln>
            <a:noFill/>
          </a:ln>
        </p:spPr>
      </p:pic>
      <p:sp>
        <p:nvSpPr>
          <p:cNvPr id="2298" name="Google Shape;2298;g77ce959bdb_0_1121"/>
          <p:cNvSpPr/>
          <p:nvPr/>
        </p:nvSpPr>
        <p:spPr>
          <a:xfrm>
            <a:off x="1615875" y="2666325"/>
            <a:ext cx="13347000" cy="46830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31800" marR="0" lvl="0" indent="-342900" algn="l" rtl="0">
              <a:lnSpc>
                <a:spcPct val="100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Devicemapper storage driver is a supported storage driver for Docker EE on many OS distributions.</a:t>
            </a:r>
            <a:endParaRPr sz="1400" b="0" i="0" u="none" strike="noStrike" cap="none">
              <a:solidFill>
                <a:srgbClr val="000000"/>
              </a:solidFill>
              <a:latin typeface="Arial"/>
              <a:ea typeface="Arial"/>
              <a:cs typeface="Arial"/>
              <a:sym typeface="Arial"/>
            </a:endParaRPr>
          </a:p>
          <a:p>
            <a:pPr marL="431800" marR="0" lvl="0" indent="-203200" algn="l" rtl="0">
              <a:lnSpc>
                <a:spcPct val="100000"/>
              </a:lnSpc>
              <a:spcBef>
                <a:spcPts val="0"/>
              </a:spcBef>
              <a:spcAft>
                <a:spcPts val="0"/>
              </a:spcAft>
              <a:buClr>
                <a:srgbClr val="3F3F3F"/>
              </a:buClr>
              <a:buSzPts val="2200"/>
              <a:buFont typeface="Noto Sans Symbols"/>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00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Devicemapper is also supported on Docker Engine, community running on CentOS, Fedora, Ubuntu, or Debian.</a:t>
            </a:r>
            <a:endParaRPr sz="1400" b="0" i="0" u="none" strike="noStrike" cap="none">
              <a:solidFill>
                <a:srgbClr val="000000"/>
              </a:solidFill>
              <a:latin typeface="Arial"/>
              <a:ea typeface="Arial"/>
              <a:cs typeface="Arial"/>
              <a:sym typeface="Arial"/>
            </a:endParaRPr>
          </a:p>
          <a:p>
            <a:pPr marL="431800" marR="0" lvl="0" indent="-203200" algn="l" rtl="0">
              <a:lnSpc>
                <a:spcPct val="100000"/>
              </a:lnSpc>
              <a:spcBef>
                <a:spcPts val="0"/>
              </a:spcBef>
              <a:spcAft>
                <a:spcPts val="0"/>
              </a:spcAft>
              <a:buClr>
                <a:srgbClr val="3F3F3F"/>
              </a:buClr>
              <a:buSzPts val="2200"/>
              <a:buFont typeface="Noto Sans Symbols"/>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If the user change the storage driver, the local system makes any container inaccessible that the user has already created.</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Device storage driver will let the user:</a:t>
            </a:r>
            <a:endParaRPr sz="2200" b="0" i="0" u="none" strike="noStrike" cap="none">
              <a:solidFill>
                <a:srgbClr val="3F3F3F"/>
              </a:solidFill>
              <a:latin typeface="Open Sans"/>
              <a:ea typeface="Open Sans"/>
              <a:cs typeface="Open Sans"/>
              <a:sym typeface="Open Sans"/>
            </a:endParaRPr>
          </a:p>
          <a:p>
            <a:pPr marL="4318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Use </a:t>
            </a:r>
            <a:r>
              <a:rPr lang="en-US" sz="2200" b="1" i="0" u="none" strike="noStrike" cap="none">
                <a:solidFill>
                  <a:srgbClr val="3F3F3F"/>
                </a:solidFill>
                <a:latin typeface="Open Sans"/>
                <a:ea typeface="Open Sans"/>
                <a:cs typeface="Open Sans"/>
                <a:sym typeface="Open Sans"/>
              </a:rPr>
              <a:t>docker save</a:t>
            </a:r>
            <a:r>
              <a:rPr lang="en-US" sz="2200" b="0" i="0" u="none" strike="noStrike" cap="none">
                <a:solidFill>
                  <a:srgbClr val="3F3F3F"/>
                </a:solidFill>
                <a:latin typeface="Open Sans"/>
                <a:ea typeface="Open Sans"/>
                <a:cs typeface="Open Sans"/>
                <a:sym typeface="Open Sans"/>
              </a:rPr>
              <a:t> to save containers</a:t>
            </a:r>
            <a:endParaRPr sz="1400" b="0" i="0" u="none" strike="noStrike" cap="none">
              <a:solidFill>
                <a:srgbClr val="000000"/>
              </a:solidFill>
              <a:latin typeface="Arial"/>
              <a:ea typeface="Arial"/>
              <a:cs typeface="Arial"/>
              <a:sym typeface="Arial"/>
            </a:endParaRPr>
          </a:p>
          <a:p>
            <a:pPr marL="4318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Push existing images to Docker Hub or a private repository, so that the user does not need to recreate them later</a:t>
            </a:r>
            <a:endParaRPr sz="1400" b="0" i="0" u="none" strike="noStrike" cap="none">
              <a:solidFill>
                <a:srgbClr val="000000"/>
              </a:solidFill>
              <a:latin typeface="Arial"/>
              <a:ea typeface="Arial"/>
              <a:cs typeface="Arial"/>
              <a:sym typeface="Arial"/>
            </a:endParaRPr>
          </a:p>
        </p:txBody>
      </p:sp>
      <p:sp>
        <p:nvSpPr>
          <p:cNvPr id="2299" name="Google Shape;2299;g77ce959bdb_0_1121"/>
          <p:cNvSpPr/>
          <p:nvPr/>
        </p:nvSpPr>
        <p:spPr>
          <a:xfrm>
            <a:off x="1659319" y="1654365"/>
            <a:ext cx="2464800" cy="588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Prerequisites:</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g77ce959bdb_0_1129"/>
          <p:cNvSpPr txBox="1">
            <a:spLocks noGrp="1"/>
          </p:cNvSpPr>
          <p:nvPr>
            <p:ph type="title"/>
          </p:nvPr>
        </p:nvSpPr>
        <p:spPr>
          <a:xfrm>
            <a:off x="2977842" y="192369"/>
            <a:ext cx="108864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DeviceMapper</a:t>
            </a:r>
            <a:endParaRPr/>
          </a:p>
        </p:txBody>
      </p:sp>
      <p:sp>
        <p:nvSpPr>
          <p:cNvPr id="2306" name="Google Shape;2306;g77ce959bdb_0_1129"/>
          <p:cNvSpPr/>
          <p:nvPr/>
        </p:nvSpPr>
        <p:spPr>
          <a:xfrm>
            <a:off x="1953625" y="1654375"/>
            <a:ext cx="6488400" cy="588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How does the devicemapper storage work?</a:t>
            </a:r>
            <a:endParaRPr sz="1400" b="0" i="0" u="none" strike="noStrike" cap="none">
              <a:solidFill>
                <a:srgbClr val="000000"/>
              </a:solidFill>
              <a:latin typeface="Arial"/>
              <a:ea typeface="Arial"/>
              <a:cs typeface="Arial"/>
              <a:sym typeface="Arial"/>
            </a:endParaRPr>
          </a:p>
        </p:txBody>
      </p:sp>
      <p:sp>
        <p:nvSpPr>
          <p:cNvPr id="2307" name="Google Shape;2307;g77ce959bdb_0_1129"/>
          <p:cNvSpPr/>
          <p:nvPr/>
        </p:nvSpPr>
        <p:spPr>
          <a:xfrm>
            <a:off x="1955800" y="2525672"/>
            <a:ext cx="13347000" cy="53991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The user needs to use the </a:t>
            </a:r>
            <a:r>
              <a:rPr lang="en-US" sz="2200" b="1" i="0" u="none" strike="noStrike" cap="none">
                <a:solidFill>
                  <a:srgbClr val="3F3F3F"/>
                </a:solidFill>
                <a:latin typeface="Open Sans"/>
                <a:ea typeface="Open Sans"/>
                <a:cs typeface="Open Sans"/>
                <a:sym typeface="Open Sans"/>
              </a:rPr>
              <a:t>lsblk </a:t>
            </a:r>
            <a:r>
              <a:rPr lang="en-US" sz="2200" b="0" i="0" u="none" strike="noStrike" cap="none">
                <a:solidFill>
                  <a:srgbClr val="3F3F3F"/>
                </a:solidFill>
                <a:latin typeface="Open Sans"/>
                <a:ea typeface="Open Sans"/>
                <a:cs typeface="Open Sans"/>
                <a:sym typeface="Open Sans"/>
              </a:rPr>
              <a:t>command to see the devices and their pools, from the operating system’s point of view:</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308" name="Google Shape;2308;g77ce959bdb_0_1129"/>
          <p:cNvSpPr/>
          <p:nvPr/>
        </p:nvSpPr>
        <p:spPr>
          <a:xfrm>
            <a:off x="2289648" y="3603303"/>
            <a:ext cx="12551700" cy="38994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sudo lsblk</a:t>
            </a: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NAME                    MAJ:MIN RM  SIZE RO TYPE MOUNTPOINT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xvda                    202:0    0    8G  0 disk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└─xvda1                 202:1    0    8G  0 part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xvdf                    202:80   0  100G  0 disk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├─docker-thinpool_tmeta 253:0    0 1020M  0 lvm</a:t>
            </a: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└─docker-thinpool     253:2    0   95G  0 lvm</a:t>
            </a: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└─docker-thinpool_tdata 253:1    0   95G  0 lvm</a:t>
            </a: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└─docker-thinpool     253:2    0   95G  0 lvm</a:t>
            </a:r>
            <a:endParaRPr sz="2200" b="0" i="1" u="none" strike="noStrike" cap="none">
              <a:solidFill>
                <a:srgbClr val="3F3F3F"/>
              </a:solidFill>
              <a:latin typeface="Open Sans"/>
              <a:ea typeface="Open Sans"/>
              <a:cs typeface="Open Sans"/>
              <a:sym typeface="Open Sans"/>
            </a:endParaRPr>
          </a:p>
        </p:txBody>
      </p:sp>
      <p:pic>
        <p:nvPicPr>
          <p:cNvPr id="2309" name="Google Shape;2309;g77ce959bdb_0_1129"/>
          <p:cNvPicPr preferRelativeResize="0"/>
          <p:nvPr/>
        </p:nvPicPr>
        <p:blipFill rotWithShape="1">
          <a:blip r:embed="rId3">
            <a:alphaModFix/>
          </a:blip>
          <a:srcRect/>
          <a:stretch/>
        </p:blipFill>
        <p:spPr>
          <a:xfrm>
            <a:off x="6204822" y="609624"/>
            <a:ext cx="4469824" cy="48169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g77ce959bdb_0_1138"/>
          <p:cNvSpPr txBox="1">
            <a:spLocks noGrp="1"/>
          </p:cNvSpPr>
          <p:nvPr>
            <p:ph type="title"/>
          </p:nvPr>
        </p:nvSpPr>
        <p:spPr>
          <a:xfrm>
            <a:off x="2977842" y="192369"/>
            <a:ext cx="108864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DeviceMapper</a:t>
            </a:r>
            <a:endParaRPr/>
          </a:p>
        </p:txBody>
      </p:sp>
      <p:sp>
        <p:nvSpPr>
          <p:cNvPr id="2316" name="Google Shape;2316;g77ce959bdb_0_1138"/>
          <p:cNvSpPr/>
          <p:nvPr/>
        </p:nvSpPr>
        <p:spPr>
          <a:xfrm>
            <a:off x="1725025" y="1654375"/>
            <a:ext cx="6303600" cy="588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How does the devicemapper storage work?</a:t>
            </a:r>
            <a:endParaRPr sz="1400" b="0" i="0" u="none" strike="noStrike" cap="none">
              <a:solidFill>
                <a:srgbClr val="000000"/>
              </a:solidFill>
              <a:latin typeface="Arial"/>
              <a:ea typeface="Arial"/>
              <a:cs typeface="Arial"/>
              <a:sym typeface="Arial"/>
            </a:endParaRPr>
          </a:p>
        </p:txBody>
      </p:sp>
      <p:sp>
        <p:nvSpPr>
          <p:cNvPr id="2317" name="Google Shape;2317;g77ce959bdb_0_1138"/>
          <p:cNvSpPr/>
          <p:nvPr/>
        </p:nvSpPr>
        <p:spPr>
          <a:xfrm>
            <a:off x="1751900" y="2525675"/>
            <a:ext cx="13929600" cy="26445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 The user needs to use the </a:t>
            </a:r>
            <a:r>
              <a:rPr lang="en-US" sz="2200" b="1" i="0" u="none" strike="noStrike" cap="none">
                <a:solidFill>
                  <a:srgbClr val="3F3F3F"/>
                </a:solidFill>
                <a:latin typeface="Open Sans"/>
                <a:ea typeface="Open Sans"/>
                <a:cs typeface="Open Sans"/>
                <a:sym typeface="Open Sans"/>
              </a:rPr>
              <a:t>mount</a:t>
            </a:r>
            <a:r>
              <a:rPr lang="en-US" sz="2200" b="0" i="0" u="none" strike="noStrike" cap="none">
                <a:solidFill>
                  <a:srgbClr val="3F3F3F"/>
                </a:solidFill>
                <a:latin typeface="Open Sans"/>
                <a:ea typeface="Open Sans"/>
                <a:cs typeface="Open Sans"/>
                <a:sym typeface="Open Sans"/>
              </a:rPr>
              <a:t> command in order to see the mount-point which Docker is using:</a:t>
            </a:r>
            <a:endParaRPr sz="1400" b="0" i="0" u="none" strike="noStrike" cap="none">
              <a:solidFill>
                <a:srgbClr val="000000"/>
              </a:solidFill>
              <a:latin typeface="Arial"/>
              <a:ea typeface="Arial"/>
              <a:cs typeface="Arial"/>
              <a:sym typeface="Arial"/>
            </a:endParaRPr>
          </a:p>
        </p:txBody>
      </p:sp>
      <p:sp>
        <p:nvSpPr>
          <p:cNvPr id="2318" name="Google Shape;2318;g77ce959bdb_0_1138"/>
          <p:cNvSpPr/>
          <p:nvPr/>
        </p:nvSpPr>
        <p:spPr>
          <a:xfrm>
            <a:off x="2219310" y="3327813"/>
            <a:ext cx="12551700" cy="15315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mount |grep devicemapper</a:t>
            </a: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/dev/xvda1 on /var/lib/docker/devicemapper type xfs (rw,relatime,seclabel,attr2,inode64,noquota)</a:t>
            </a:r>
            <a:endParaRPr sz="1400" b="0" i="0" u="none" strike="noStrike" cap="none">
              <a:solidFill>
                <a:srgbClr val="000000"/>
              </a:solidFill>
              <a:latin typeface="Arial"/>
              <a:ea typeface="Arial"/>
              <a:cs typeface="Arial"/>
              <a:sym typeface="Arial"/>
            </a:endParaRPr>
          </a:p>
        </p:txBody>
      </p:sp>
      <p:pic>
        <p:nvPicPr>
          <p:cNvPr id="2319" name="Google Shape;2319;g77ce959bdb_0_1138"/>
          <p:cNvPicPr preferRelativeResize="0"/>
          <p:nvPr/>
        </p:nvPicPr>
        <p:blipFill rotWithShape="1">
          <a:blip r:embed="rId3">
            <a:alphaModFix/>
          </a:blip>
          <a:srcRect/>
          <a:stretch/>
        </p:blipFill>
        <p:spPr>
          <a:xfrm>
            <a:off x="6204822" y="609624"/>
            <a:ext cx="4469824" cy="481699"/>
          </a:xfrm>
          <a:prstGeom prst="rect">
            <a:avLst/>
          </a:prstGeom>
          <a:noFill/>
          <a:ln>
            <a:noFill/>
          </a:ln>
        </p:spPr>
      </p:pic>
      <p:sp>
        <p:nvSpPr>
          <p:cNvPr id="2320" name="Google Shape;2320;g77ce959bdb_0_1138"/>
          <p:cNvSpPr/>
          <p:nvPr/>
        </p:nvSpPr>
        <p:spPr>
          <a:xfrm>
            <a:off x="1955800" y="7010400"/>
            <a:ext cx="12805500" cy="10926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Note:</a:t>
            </a:r>
            <a:r>
              <a:rPr lang="en-US" sz="2200" b="0" i="0" u="none" strike="noStrike" cap="none">
                <a:solidFill>
                  <a:srgbClr val="3F3F3F"/>
                </a:solidFill>
                <a:latin typeface="Open Sans"/>
                <a:ea typeface="Open Sans"/>
                <a:cs typeface="Open Sans"/>
                <a:sym typeface="Open Sans"/>
              </a:rPr>
              <a:t> When the user uses devicemapper, Docker stores image and layer contents in the thin pool, and exposes them to containers by mounting them under subdirectories of </a:t>
            </a:r>
            <a:r>
              <a:rPr lang="en-US" sz="2200" b="1" i="0" u="none" strike="noStrike" cap="none">
                <a:solidFill>
                  <a:srgbClr val="3F3F3F"/>
                </a:solidFill>
                <a:latin typeface="Open Sans"/>
                <a:ea typeface="Open Sans"/>
                <a:cs typeface="Open Sans"/>
                <a:sym typeface="Open Sans"/>
              </a:rPr>
              <a:t>/var/lib/docker/devicemapper/</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g77ce959bdb_0_1148"/>
          <p:cNvSpPr/>
          <p:nvPr/>
        </p:nvSpPr>
        <p:spPr>
          <a:xfrm>
            <a:off x="1983597" y="1654365"/>
            <a:ext cx="5288700" cy="588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Configure loop-lvm mode for testing</a:t>
            </a:r>
            <a:endParaRPr sz="1400" b="0" i="0" u="none" strike="noStrike" cap="none">
              <a:solidFill>
                <a:srgbClr val="000000"/>
              </a:solidFill>
              <a:latin typeface="Arial"/>
              <a:ea typeface="Arial"/>
              <a:cs typeface="Arial"/>
              <a:sym typeface="Arial"/>
            </a:endParaRPr>
          </a:p>
        </p:txBody>
      </p:sp>
      <p:sp>
        <p:nvSpPr>
          <p:cNvPr id="2327" name="Google Shape;2327;g77ce959bdb_0_1148"/>
          <p:cNvSpPr/>
          <p:nvPr/>
        </p:nvSpPr>
        <p:spPr>
          <a:xfrm>
            <a:off x="2137249" y="3444732"/>
            <a:ext cx="8684400" cy="5979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sudo systemctl stop docker</a:t>
            </a:r>
            <a:endParaRPr sz="1400" b="0" i="0" u="none" strike="noStrike" cap="none">
              <a:solidFill>
                <a:srgbClr val="000000"/>
              </a:solidFill>
              <a:latin typeface="Arial"/>
              <a:ea typeface="Arial"/>
              <a:cs typeface="Arial"/>
              <a:sym typeface="Arial"/>
            </a:endParaRPr>
          </a:p>
        </p:txBody>
      </p:sp>
      <p:sp>
        <p:nvSpPr>
          <p:cNvPr id="2328" name="Google Shape;2328;g77ce959bdb_0_1148"/>
          <p:cNvSpPr/>
          <p:nvPr/>
        </p:nvSpPr>
        <p:spPr>
          <a:xfrm>
            <a:off x="1955800" y="2525672"/>
            <a:ext cx="13347000" cy="53991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Arial"/>
              <a:buAutoNum type="arabicPeriod"/>
            </a:pPr>
            <a:r>
              <a:rPr lang="en-US" sz="2200" b="0" i="0" u="none" strike="noStrike" cap="none">
                <a:solidFill>
                  <a:srgbClr val="3F3F3F"/>
                </a:solidFill>
                <a:latin typeface="Open Sans"/>
                <a:ea typeface="Open Sans"/>
                <a:cs typeface="Open Sans"/>
                <a:sym typeface="Open Sans"/>
              </a:rPr>
              <a:t>Stop Docker.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AutoNum type="arabicPeriod"/>
            </a:pPr>
            <a:r>
              <a:rPr lang="en-US" sz="2200" b="0" i="0" u="none" strike="noStrike" cap="none">
                <a:solidFill>
                  <a:srgbClr val="3F3F3F"/>
                </a:solidFill>
                <a:latin typeface="Open Sans"/>
                <a:ea typeface="Open Sans"/>
                <a:cs typeface="Open Sans"/>
                <a:sym typeface="Open Sans"/>
              </a:rPr>
              <a:t>Edit/etc/docker/daemon.json. If it does not exist yet, create it. If the file is empty, add the following contents:</a:t>
            </a:r>
            <a:endParaRPr sz="1400" b="0" i="0" u="none" strike="noStrike" cap="none">
              <a:solidFill>
                <a:srgbClr val="000000"/>
              </a:solidFill>
              <a:latin typeface="Arial"/>
              <a:ea typeface="Arial"/>
              <a:cs typeface="Arial"/>
              <a:sym typeface="Arial"/>
            </a:endParaRPr>
          </a:p>
        </p:txBody>
      </p:sp>
      <p:sp>
        <p:nvSpPr>
          <p:cNvPr id="2329" name="Google Shape;2329;g77ce959bdb_0_1148"/>
          <p:cNvSpPr/>
          <p:nvPr/>
        </p:nvSpPr>
        <p:spPr>
          <a:xfrm>
            <a:off x="2125527" y="5847959"/>
            <a:ext cx="8684400" cy="13032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"storage-driver": "devicemapper"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2330" name="Google Shape;2330;g77ce959bdb_0_1148"/>
          <p:cNvSpPr txBox="1">
            <a:spLocks noGrp="1"/>
          </p:cNvSpPr>
          <p:nvPr>
            <p:ph type="title"/>
          </p:nvPr>
        </p:nvSpPr>
        <p:spPr>
          <a:xfrm>
            <a:off x="2977842" y="192369"/>
            <a:ext cx="108864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DeviceMapper</a:t>
            </a:r>
            <a:endParaRPr/>
          </a:p>
        </p:txBody>
      </p:sp>
      <p:pic>
        <p:nvPicPr>
          <p:cNvPr id="2331" name="Google Shape;2331;g77ce959bdb_0_1148"/>
          <p:cNvPicPr preferRelativeResize="0"/>
          <p:nvPr/>
        </p:nvPicPr>
        <p:blipFill rotWithShape="1">
          <a:blip r:embed="rId3">
            <a:alphaModFix/>
          </a:blip>
          <a:srcRect/>
          <a:stretch/>
        </p:blipFill>
        <p:spPr>
          <a:xfrm>
            <a:off x="6204822" y="609624"/>
            <a:ext cx="4469824" cy="481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28"/>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Task: Overview</a:t>
            </a:r>
            <a:endParaRPr/>
          </a:p>
        </p:txBody>
      </p:sp>
      <p:pic>
        <p:nvPicPr>
          <p:cNvPr id="910" name="Google Shape;910;p28"/>
          <p:cNvPicPr preferRelativeResize="0"/>
          <p:nvPr/>
        </p:nvPicPr>
        <p:blipFill rotWithShape="1">
          <a:blip r:embed="rId3">
            <a:alphaModFix/>
          </a:blip>
          <a:srcRect/>
          <a:stretch/>
        </p:blipFill>
        <p:spPr>
          <a:xfrm>
            <a:off x="6175544" y="649718"/>
            <a:ext cx="3904919" cy="365760"/>
          </a:xfrm>
          <a:prstGeom prst="rect">
            <a:avLst/>
          </a:prstGeom>
          <a:noFill/>
          <a:ln>
            <a:noFill/>
          </a:ln>
        </p:spPr>
      </p:pic>
      <p:sp>
        <p:nvSpPr>
          <p:cNvPr id="911" name="Google Shape;911;p28"/>
          <p:cNvSpPr/>
          <p:nvPr/>
        </p:nvSpPr>
        <p:spPr>
          <a:xfrm>
            <a:off x="1435103" y="1831620"/>
            <a:ext cx="13315214" cy="516336"/>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 one-directional mechanism which progresses monotonically through different states: </a:t>
            </a:r>
            <a:endParaRPr sz="2200" b="0" i="0" u="none" strike="noStrike" cap="none">
              <a:solidFill>
                <a:srgbClr val="3F3F3F"/>
              </a:solidFill>
              <a:latin typeface="Open Sans"/>
              <a:ea typeface="Open Sans"/>
              <a:cs typeface="Open Sans"/>
              <a:sym typeface="Open Sans"/>
            </a:endParaRPr>
          </a:p>
        </p:txBody>
      </p:sp>
      <p:sp>
        <p:nvSpPr>
          <p:cNvPr id="912" name="Google Shape;912;p28"/>
          <p:cNvSpPr/>
          <p:nvPr/>
        </p:nvSpPr>
        <p:spPr>
          <a:xfrm>
            <a:off x="681265" y="7773262"/>
            <a:ext cx="15322550" cy="558615"/>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The replicas set in service scale tell that the worker nodes are tasks that are assigned by manager nodes.</a:t>
            </a:r>
            <a:endParaRPr sz="1400" b="0" i="0" u="none" strike="noStrike" cap="none">
              <a:solidFill>
                <a:srgbClr val="000000"/>
              </a:solidFill>
              <a:latin typeface="Arial"/>
              <a:ea typeface="Arial"/>
              <a:cs typeface="Arial"/>
              <a:sym typeface="Arial"/>
            </a:endParaRPr>
          </a:p>
        </p:txBody>
      </p:sp>
      <p:grpSp>
        <p:nvGrpSpPr>
          <p:cNvPr id="913" name="Google Shape;913;p28"/>
          <p:cNvGrpSpPr/>
          <p:nvPr/>
        </p:nvGrpSpPr>
        <p:grpSpPr>
          <a:xfrm>
            <a:off x="3118158" y="3328037"/>
            <a:ext cx="9949104" cy="1842913"/>
            <a:chOff x="3229648" y="3650543"/>
            <a:chExt cx="9949104" cy="1842913"/>
          </a:xfrm>
        </p:grpSpPr>
        <p:grpSp>
          <p:nvGrpSpPr>
            <p:cNvPr id="914" name="Google Shape;914;p28"/>
            <p:cNvGrpSpPr/>
            <p:nvPr/>
          </p:nvGrpSpPr>
          <p:grpSpPr>
            <a:xfrm>
              <a:off x="3229648" y="3650543"/>
              <a:ext cx="9949104" cy="1842913"/>
              <a:chOff x="3792552" y="1820945"/>
              <a:chExt cx="9949104" cy="1842913"/>
            </a:xfrm>
          </p:grpSpPr>
          <p:sp>
            <p:nvSpPr>
              <p:cNvPr id="915" name="Google Shape;915;p28"/>
              <p:cNvSpPr/>
              <p:nvPr/>
            </p:nvSpPr>
            <p:spPr>
              <a:xfrm>
                <a:off x="3792552" y="1868190"/>
                <a:ext cx="1994986" cy="1795668"/>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Assigned</a:t>
                </a:r>
                <a:endParaRPr sz="1400" b="0" i="0" u="none" strike="noStrike" cap="none">
                  <a:solidFill>
                    <a:srgbClr val="000000"/>
                  </a:solidFill>
                  <a:latin typeface="Arial"/>
                  <a:ea typeface="Arial"/>
                  <a:cs typeface="Arial"/>
                  <a:sym typeface="Arial"/>
                </a:endParaRPr>
              </a:p>
            </p:txBody>
          </p:sp>
          <p:sp>
            <p:nvSpPr>
              <p:cNvPr id="916" name="Google Shape;916;p28"/>
              <p:cNvSpPr/>
              <p:nvPr/>
            </p:nvSpPr>
            <p:spPr>
              <a:xfrm>
                <a:off x="11746670" y="1820945"/>
                <a:ext cx="1994986" cy="1795668"/>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Running</a:t>
                </a:r>
                <a:endParaRPr sz="1800" b="0" i="0" u="none" strike="noStrike" cap="none">
                  <a:solidFill>
                    <a:srgbClr val="3F3F3F"/>
                  </a:solidFill>
                  <a:latin typeface="Open Sans"/>
                  <a:ea typeface="Open Sans"/>
                  <a:cs typeface="Open Sans"/>
                  <a:sym typeface="Open Sans"/>
                </a:endParaRPr>
              </a:p>
            </p:txBody>
          </p:sp>
          <p:sp>
            <p:nvSpPr>
              <p:cNvPr id="917" name="Google Shape;917;p28"/>
              <p:cNvSpPr/>
              <p:nvPr/>
            </p:nvSpPr>
            <p:spPr>
              <a:xfrm>
                <a:off x="7769611" y="1827961"/>
                <a:ext cx="1994986" cy="1795668"/>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Prepared</a:t>
                </a:r>
                <a:endParaRPr sz="1400" b="0" i="0" u="none" strike="noStrike" cap="none">
                  <a:solidFill>
                    <a:srgbClr val="000000"/>
                  </a:solidFill>
                  <a:latin typeface="Arial"/>
                  <a:ea typeface="Arial"/>
                  <a:cs typeface="Arial"/>
                  <a:sym typeface="Arial"/>
                </a:endParaRPr>
              </a:p>
            </p:txBody>
          </p:sp>
        </p:grpSp>
        <p:cxnSp>
          <p:nvCxnSpPr>
            <p:cNvPr id="918" name="Google Shape;918;p28"/>
            <p:cNvCxnSpPr/>
            <p:nvPr/>
          </p:nvCxnSpPr>
          <p:spPr>
            <a:xfrm>
              <a:off x="5429250" y="4572000"/>
              <a:ext cx="1314450" cy="0"/>
            </a:xfrm>
            <a:prstGeom prst="straightConnector1">
              <a:avLst/>
            </a:prstGeom>
            <a:noFill/>
            <a:ln w="9525" cap="flat" cmpd="sng">
              <a:solidFill>
                <a:srgbClr val="5597D3"/>
              </a:solidFill>
              <a:prstDash val="solid"/>
              <a:round/>
              <a:headEnd type="none" w="sm" len="sm"/>
              <a:tailEnd type="triangle" w="med" len="med"/>
            </a:ln>
          </p:spPr>
        </p:cxnSp>
        <p:cxnSp>
          <p:nvCxnSpPr>
            <p:cNvPr id="919" name="Google Shape;919;p28"/>
            <p:cNvCxnSpPr/>
            <p:nvPr/>
          </p:nvCxnSpPr>
          <p:spPr>
            <a:xfrm>
              <a:off x="9423238" y="4548377"/>
              <a:ext cx="1314450" cy="0"/>
            </a:xfrm>
            <a:prstGeom prst="straightConnector1">
              <a:avLst/>
            </a:prstGeom>
            <a:noFill/>
            <a:ln w="9525" cap="flat" cmpd="sng">
              <a:solidFill>
                <a:srgbClr val="5597D3"/>
              </a:solidFill>
              <a:prstDash val="solid"/>
              <a:round/>
              <a:headEnd type="none" w="sm" len="sm"/>
              <a:tailEnd type="triangle" w="med" len="med"/>
            </a:ln>
          </p:spPr>
        </p:cxnSp>
      </p:grpSp>
      <p:sp>
        <p:nvSpPr>
          <p:cNvPr id="920" name="Google Shape;920;p28"/>
          <p:cNvSpPr/>
          <p:nvPr/>
        </p:nvSpPr>
        <p:spPr>
          <a:xfrm>
            <a:off x="1435103" y="6151031"/>
            <a:ext cx="13814874" cy="831565"/>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task and its container are removed by the orchestrator on task failure. The failed task is then replaced by the newly created task, which is according to the desired state specified by the service.</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g77ce959bdb_0_1158"/>
          <p:cNvSpPr/>
          <p:nvPr/>
        </p:nvSpPr>
        <p:spPr>
          <a:xfrm>
            <a:off x="1983597" y="1654365"/>
            <a:ext cx="5288700" cy="588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Configure loop-lvm mode for testing</a:t>
            </a:r>
            <a:endParaRPr sz="1400" b="0" i="0" u="none" strike="noStrike" cap="none">
              <a:solidFill>
                <a:srgbClr val="000000"/>
              </a:solidFill>
              <a:latin typeface="Arial"/>
              <a:ea typeface="Arial"/>
              <a:cs typeface="Arial"/>
              <a:sym typeface="Arial"/>
            </a:endParaRPr>
          </a:p>
        </p:txBody>
      </p:sp>
      <p:sp>
        <p:nvSpPr>
          <p:cNvPr id="2338" name="Google Shape;2338;g77ce959bdb_0_1158"/>
          <p:cNvSpPr/>
          <p:nvPr/>
        </p:nvSpPr>
        <p:spPr>
          <a:xfrm>
            <a:off x="2137249" y="3444732"/>
            <a:ext cx="8684400" cy="5979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sudo systemctl start docker</a:t>
            </a:r>
            <a:endParaRPr sz="1400" b="0" i="0" u="none" strike="noStrike" cap="none">
              <a:solidFill>
                <a:srgbClr val="000000"/>
              </a:solidFill>
              <a:latin typeface="Arial"/>
              <a:ea typeface="Arial"/>
              <a:cs typeface="Arial"/>
              <a:sym typeface="Arial"/>
            </a:endParaRPr>
          </a:p>
        </p:txBody>
      </p:sp>
      <p:sp>
        <p:nvSpPr>
          <p:cNvPr id="2339" name="Google Shape;2339;g77ce959bdb_0_1158"/>
          <p:cNvSpPr/>
          <p:nvPr/>
        </p:nvSpPr>
        <p:spPr>
          <a:xfrm>
            <a:off x="1955800" y="2525672"/>
            <a:ext cx="13347000" cy="53991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200"/>
              <a:buFont typeface="Arial"/>
              <a:buAutoNum type="arabicPeriod" startAt="3"/>
            </a:pPr>
            <a:r>
              <a:rPr lang="en-US" sz="2200" b="0" i="0" u="none" strike="noStrike" cap="none">
                <a:solidFill>
                  <a:srgbClr val="3F3F3F"/>
                </a:solidFill>
                <a:latin typeface="Open Sans"/>
                <a:ea typeface="Open Sans"/>
                <a:cs typeface="Open Sans"/>
                <a:sym typeface="Open Sans"/>
              </a:rPr>
              <a:t>Start Docker.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200"/>
              <a:buFont typeface="Arial"/>
              <a:buAutoNum type="arabicPeriod" startAt="3"/>
            </a:pPr>
            <a:r>
              <a:rPr lang="en-US" sz="2200" b="0" i="0" u="none" strike="noStrike" cap="none">
                <a:solidFill>
                  <a:srgbClr val="3F3F3F"/>
                </a:solidFill>
                <a:latin typeface="Open Sans"/>
                <a:ea typeface="Open Sans"/>
                <a:cs typeface="Open Sans"/>
                <a:sym typeface="Open Sans"/>
              </a:rPr>
              <a:t>Verify that the daemon is using the Devicemapper storage driver. Use the </a:t>
            </a:r>
            <a:r>
              <a:rPr lang="en-US" sz="2200" b="0" i="1" u="none" strike="noStrike" cap="none">
                <a:solidFill>
                  <a:srgbClr val="3F3F3F"/>
                </a:solidFill>
                <a:latin typeface="Open Sans"/>
                <a:ea typeface="Open Sans"/>
                <a:cs typeface="Open Sans"/>
                <a:sym typeface="Open Sans"/>
              </a:rPr>
              <a:t>docker info </a:t>
            </a:r>
            <a:r>
              <a:rPr lang="en-US" sz="2200" b="0" i="0" u="none" strike="noStrike" cap="none">
                <a:solidFill>
                  <a:srgbClr val="3F3F3F"/>
                </a:solidFill>
                <a:latin typeface="Open Sans"/>
                <a:ea typeface="Open Sans"/>
                <a:cs typeface="Open Sans"/>
                <a:sym typeface="Open Sans"/>
              </a:rPr>
              <a:t>command and look for Storage Driver.</a:t>
            </a:r>
            <a:endParaRPr sz="1400" b="0" i="0" u="none" strike="noStrike" cap="none">
              <a:solidFill>
                <a:srgbClr val="000000"/>
              </a:solidFill>
              <a:latin typeface="Arial"/>
              <a:ea typeface="Arial"/>
              <a:cs typeface="Arial"/>
              <a:sym typeface="Arial"/>
            </a:endParaRPr>
          </a:p>
        </p:txBody>
      </p:sp>
      <p:sp>
        <p:nvSpPr>
          <p:cNvPr id="2340" name="Google Shape;2340;g77ce959bdb_0_1158"/>
          <p:cNvSpPr txBox="1">
            <a:spLocks noGrp="1"/>
          </p:cNvSpPr>
          <p:nvPr>
            <p:ph type="title"/>
          </p:nvPr>
        </p:nvSpPr>
        <p:spPr>
          <a:xfrm>
            <a:off x="2977842" y="192369"/>
            <a:ext cx="108864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DeviceMapper</a:t>
            </a:r>
            <a:endParaRPr/>
          </a:p>
        </p:txBody>
      </p:sp>
      <p:pic>
        <p:nvPicPr>
          <p:cNvPr id="2341" name="Google Shape;2341;g77ce959bdb_0_1158"/>
          <p:cNvPicPr preferRelativeResize="0"/>
          <p:nvPr/>
        </p:nvPicPr>
        <p:blipFill rotWithShape="1">
          <a:blip r:embed="rId3">
            <a:alphaModFix/>
          </a:blip>
          <a:srcRect/>
          <a:stretch/>
        </p:blipFill>
        <p:spPr>
          <a:xfrm>
            <a:off x="6204822" y="609624"/>
            <a:ext cx="4469824" cy="48169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g77ce959bdb_0_1167"/>
          <p:cNvSpPr/>
          <p:nvPr/>
        </p:nvSpPr>
        <p:spPr>
          <a:xfrm>
            <a:off x="2117746" y="1654365"/>
            <a:ext cx="5817600" cy="588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Configure direct-lvm mode for production</a:t>
            </a:r>
            <a:endParaRPr sz="1400" b="0" i="0" u="none" strike="noStrike" cap="none">
              <a:solidFill>
                <a:srgbClr val="000000"/>
              </a:solidFill>
              <a:latin typeface="Arial"/>
              <a:ea typeface="Arial"/>
              <a:cs typeface="Arial"/>
              <a:sym typeface="Arial"/>
            </a:endParaRPr>
          </a:p>
        </p:txBody>
      </p:sp>
      <p:sp>
        <p:nvSpPr>
          <p:cNvPr id="2348" name="Google Shape;2348;g77ce959bdb_0_1167"/>
          <p:cNvSpPr/>
          <p:nvPr/>
        </p:nvSpPr>
        <p:spPr>
          <a:xfrm>
            <a:off x="2096476" y="2525672"/>
            <a:ext cx="13167000" cy="27498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Production hosts using the devicemapper storage driver must use </a:t>
            </a:r>
            <a:r>
              <a:rPr lang="en-US" sz="2200" b="1" i="0" u="none" strike="noStrike" cap="none">
                <a:solidFill>
                  <a:srgbClr val="3F3F3F"/>
                </a:solidFill>
                <a:latin typeface="Open Sans"/>
                <a:ea typeface="Open Sans"/>
                <a:cs typeface="Open Sans"/>
                <a:sym typeface="Open Sans"/>
              </a:rPr>
              <a:t>direct-lvm </a:t>
            </a:r>
            <a:r>
              <a:rPr lang="en-US" sz="2200" b="0" i="0" u="none" strike="noStrike" cap="none">
                <a:solidFill>
                  <a:srgbClr val="3F3F3F"/>
                </a:solidFill>
                <a:latin typeface="Open Sans"/>
                <a:ea typeface="Open Sans"/>
                <a:cs typeface="Open Sans"/>
                <a:sym typeface="Open Sans"/>
              </a:rPr>
              <a:t>mode.</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3F3F3F"/>
                </a:solidFill>
                <a:latin typeface="Open Sans"/>
                <a:ea typeface="Open Sans"/>
                <a:cs typeface="Open Sans"/>
                <a:sym typeface="Open Sans"/>
              </a:rPr>
              <a:t>direct-lvm</a:t>
            </a:r>
            <a:r>
              <a:rPr lang="en-US" sz="2200" b="0" i="0" u="none" strike="noStrike" cap="none">
                <a:solidFill>
                  <a:srgbClr val="3F3F3F"/>
                </a:solidFill>
                <a:latin typeface="Open Sans"/>
                <a:ea typeface="Open Sans"/>
                <a:cs typeface="Open Sans"/>
                <a:sym typeface="Open Sans"/>
              </a:rPr>
              <a:t> mode uses block devices to create the thin pool.</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This is faster than using loopback devices and uses system resources more efficiently.</a:t>
            </a:r>
            <a:endParaRPr sz="2200" b="0" i="0" u="none" strike="noStrike" cap="none">
              <a:solidFill>
                <a:srgbClr val="3F3F3F"/>
              </a:solidFill>
              <a:latin typeface="Open Sans"/>
              <a:ea typeface="Open Sans"/>
              <a:cs typeface="Open Sans"/>
              <a:sym typeface="Open Sans"/>
            </a:endParaRPr>
          </a:p>
        </p:txBody>
      </p:sp>
      <p:sp>
        <p:nvSpPr>
          <p:cNvPr id="2349" name="Google Shape;2349;g77ce959bdb_0_1167"/>
          <p:cNvSpPr txBox="1"/>
          <p:nvPr/>
        </p:nvSpPr>
        <p:spPr>
          <a:xfrm>
            <a:off x="2977842" y="192369"/>
            <a:ext cx="10886400"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DeviceMapper</a:t>
            </a:r>
            <a:endParaRPr sz="2800" b="1" i="0" u="none" strike="noStrike" cap="none">
              <a:solidFill>
                <a:srgbClr val="3F3F3F"/>
              </a:solidFill>
              <a:latin typeface="Open Sans"/>
              <a:ea typeface="Open Sans"/>
              <a:cs typeface="Open Sans"/>
              <a:sym typeface="Open Sans"/>
            </a:endParaRPr>
          </a:p>
        </p:txBody>
      </p:sp>
      <p:pic>
        <p:nvPicPr>
          <p:cNvPr id="2350" name="Google Shape;2350;g77ce959bdb_0_1167"/>
          <p:cNvPicPr preferRelativeResize="0"/>
          <p:nvPr/>
        </p:nvPicPr>
        <p:blipFill rotWithShape="1">
          <a:blip r:embed="rId3">
            <a:alphaModFix/>
          </a:blip>
          <a:srcRect/>
          <a:stretch/>
        </p:blipFill>
        <p:spPr>
          <a:xfrm>
            <a:off x="6204822" y="609624"/>
            <a:ext cx="4469824" cy="48169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g77ce959bdb_0_1175"/>
          <p:cNvSpPr txBox="1">
            <a:spLocks noGrp="1"/>
          </p:cNvSpPr>
          <p:nvPr>
            <p:ph type="title"/>
          </p:nvPr>
        </p:nvSpPr>
        <p:spPr>
          <a:xfrm>
            <a:off x="2977842" y="192369"/>
            <a:ext cx="108864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Devicemapper Workflow</a:t>
            </a:r>
            <a:endParaRPr/>
          </a:p>
        </p:txBody>
      </p:sp>
      <p:pic>
        <p:nvPicPr>
          <p:cNvPr id="2357" name="Google Shape;2357;g77ce959bdb_0_1175"/>
          <p:cNvPicPr preferRelativeResize="0"/>
          <p:nvPr/>
        </p:nvPicPr>
        <p:blipFill rotWithShape="1">
          <a:blip r:embed="rId3">
            <a:alphaModFix/>
          </a:blip>
          <a:srcRect/>
          <a:stretch/>
        </p:blipFill>
        <p:spPr>
          <a:xfrm>
            <a:off x="4840385" y="609624"/>
            <a:ext cx="7198697" cy="481699"/>
          </a:xfrm>
          <a:prstGeom prst="rect">
            <a:avLst/>
          </a:prstGeom>
          <a:noFill/>
          <a:ln>
            <a:noFill/>
          </a:ln>
        </p:spPr>
      </p:pic>
      <p:pic>
        <p:nvPicPr>
          <p:cNvPr id="2358" name="Google Shape;2358;g77ce959bdb_0_1175" descr="A screenshot of a cell phone&#10;&#10;Description automatically generated"/>
          <p:cNvPicPr preferRelativeResize="0"/>
          <p:nvPr/>
        </p:nvPicPr>
        <p:blipFill rotWithShape="1">
          <a:blip r:embed="rId4">
            <a:alphaModFix/>
          </a:blip>
          <a:srcRect/>
          <a:stretch/>
        </p:blipFill>
        <p:spPr>
          <a:xfrm>
            <a:off x="3956852" y="1161713"/>
            <a:ext cx="9233245" cy="7336384"/>
          </a:xfrm>
          <a:prstGeom prst="rect">
            <a:avLst/>
          </a:prstGeom>
          <a:noFill/>
          <a:ln>
            <a:noFill/>
          </a:ln>
        </p:spPr>
      </p:pic>
      <p:sp>
        <p:nvSpPr>
          <p:cNvPr id="2359" name="Google Shape;2359;g77ce959bdb_0_1175"/>
          <p:cNvSpPr/>
          <p:nvPr/>
        </p:nvSpPr>
        <p:spPr>
          <a:xfrm>
            <a:off x="583931" y="8698700"/>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https://docs.docker.com/storage/storagedriver/device-mapper-driver/</a:t>
            </a:r>
            <a:endParaRPr sz="1400" b="0" i="1" u="none" strike="noStrike" cap="none">
              <a:solidFill>
                <a:srgbClr val="595959"/>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g77ce959bdb_0_1183"/>
          <p:cNvSpPr txBox="1">
            <a:spLocks noGrp="1"/>
          </p:cNvSpPr>
          <p:nvPr>
            <p:ph type="title"/>
          </p:nvPr>
        </p:nvSpPr>
        <p:spPr>
          <a:xfrm>
            <a:off x="2977842" y="192369"/>
            <a:ext cx="108864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Devicemapper and Docker Performance</a:t>
            </a:r>
            <a:endParaRPr/>
          </a:p>
        </p:txBody>
      </p:sp>
      <p:pic>
        <p:nvPicPr>
          <p:cNvPr id="2366" name="Google Shape;2366;g77ce959bdb_0_1183"/>
          <p:cNvPicPr preferRelativeResize="0"/>
          <p:nvPr/>
        </p:nvPicPr>
        <p:blipFill rotWithShape="1">
          <a:blip r:embed="rId3">
            <a:alphaModFix/>
          </a:blip>
          <a:srcRect/>
          <a:stretch/>
        </p:blipFill>
        <p:spPr>
          <a:xfrm>
            <a:off x="3169927" y="609624"/>
            <a:ext cx="10539612" cy="481699"/>
          </a:xfrm>
          <a:prstGeom prst="rect">
            <a:avLst/>
          </a:prstGeom>
          <a:noFill/>
          <a:ln>
            <a:noFill/>
          </a:ln>
        </p:spPr>
      </p:pic>
      <p:sp>
        <p:nvSpPr>
          <p:cNvPr id="2367" name="Google Shape;2367;g77ce959bdb_0_1183"/>
          <p:cNvSpPr/>
          <p:nvPr/>
        </p:nvSpPr>
        <p:spPr>
          <a:xfrm>
            <a:off x="1952111" y="2259768"/>
            <a:ext cx="12936300" cy="33204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Docker Performance creates impact on devicemapper. The Performance impacts are: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3F3F3F"/>
                </a:solidFill>
                <a:latin typeface="Open Sans"/>
                <a:ea typeface="Open Sans"/>
                <a:cs typeface="Open Sans"/>
                <a:sym typeface="Open Sans"/>
              </a:rPr>
              <a:t>Allocate-on-demand</a:t>
            </a:r>
            <a:r>
              <a:rPr lang="en-US" sz="2200" b="0" i="0" u="none" strike="noStrike" cap="none">
                <a:solidFill>
                  <a:srgbClr val="3F3F3F"/>
                </a:solidFill>
                <a:latin typeface="Open Sans"/>
                <a:ea typeface="Open Sans"/>
                <a:cs typeface="Open Sans"/>
                <a:sym typeface="Open Sans"/>
              </a:rPr>
              <a:t> performance impact: An allocate-on-demand operation is used by the devicemapper storage driver to allocate new blocks into the writable layer of a container from the thin pool.</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3F3F3F"/>
                </a:solidFill>
                <a:latin typeface="Open Sans"/>
                <a:ea typeface="Open Sans"/>
                <a:cs typeface="Open Sans"/>
                <a:sym typeface="Open Sans"/>
              </a:rPr>
              <a:t>Copy-on-write</a:t>
            </a:r>
            <a:r>
              <a:rPr lang="en-US" sz="2200" b="0" i="0" u="none" strike="noStrike" cap="none">
                <a:solidFill>
                  <a:srgbClr val="3F3F3F"/>
                </a:solidFill>
                <a:latin typeface="Open Sans"/>
                <a:ea typeface="Open Sans"/>
                <a:cs typeface="Open Sans"/>
                <a:sym typeface="Open Sans"/>
              </a:rPr>
              <a:t> performance impact: The first time a container modifies a specific block, that block is written to the container’s writable layer.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g77ce959bdb_0_1190"/>
          <p:cNvSpPr/>
          <p:nvPr/>
        </p:nvSpPr>
        <p:spPr>
          <a:xfrm>
            <a:off x="6814885" y="4122246"/>
            <a:ext cx="2217600" cy="2131800"/>
          </a:xfrm>
          <a:prstGeom prst="ellipse">
            <a:avLst/>
          </a:prstGeom>
          <a:solidFill>
            <a:schemeClr val="lt1"/>
          </a:solidFill>
          <a:ln w="285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2374" name="Google Shape;2374;g77ce959bdb_0_1190"/>
          <p:cNvCxnSpPr/>
          <p:nvPr/>
        </p:nvCxnSpPr>
        <p:spPr>
          <a:xfrm>
            <a:off x="7703824" y="6939031"/>
            <a:ext cx="0" cy="0"/>
          </a:xfrm>
          <a:prstGeom prst="straightConnector1">
            <a:avLst/>
          </a:prstGeom>
          <a:noFill/>
          <a:ln w="98425" cap="flat" cmpd="sng">
            <a:solidFill>
              <a:srgbClr val="01ABD0"/>
            </a:solidFill>
            <a:prstDash val="solid"/>
            <a:miter lim="800000"/>
            <a:headEnd type="none" w="sm" len="sm"/>
            <a:tailEnd type="none" w="sm" len="sm"/>
          </a:ln>
        </p:spPr>
      </p:cxnSp>
      <p:sp>
        <p:nvSpPr>
          <p:cNvPr id="2375" name="Google Shape;2375;g77ce959bdb_0_1190"/>
          <p:cNvSpPr/>
          <p:nvPr/>
        </p:nvSpPr>
        <p:spPr>
          <a:xfrm>
            <a:off x="10075672" y="6463408"/>
            <a:ext cx="3812400" cy="1063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volumes for write-heavy workloads</a:t>
            </a:r>
            <a:endParaRPr sz="1400" b="0" i="0" u="none" strike="noStrike" cap="none">
              <a:solidFill>
                <a:srgbClr val="000000"/>
              </a:solidFill>
              <a:latin typeface="Arial"/>
              <a:ea typeface="Arial"/>
              <a:cs typeface="Arial"/>
              <a:sym typeface="Arial"/>
            </a:endParaRPr>
          </a:p>
        </p:txBody>
      </p:sp>
      <p:grpSp>
        <p:nvGrpSpPr>
          <p:cNvPr id="2376" name="Google Shape;2376;g77ce959bdb_0_1190"/>
          <p:cNvGrpSpPr/>
          <p:nvPr/>
        </p:nvGrpSpPr>
        <p:grpSpPr>
          <a:xfrm>
            <a:off x="8418198" y="6033304"/>
            <a:ext cx="1680363" cy="1490885"/>
            <a:chOff x="8441644" y="6000805"/>
            <a:chExt cx="1680363" cy="1490885"/>
          </a:xfrm>
        </p:grpSpPr>
        <p:sp>
          <p:nvSpPr>
            <p:cNvPr id="2377" name="Google Shape;2377;g77ce959bdb_0_1190"/>
            <p:cNvSpPr/>
            <p:nvPr/>
          </p:nvSpPr>
          <p:spPr>
            <a:xfrm>
              <a:off x="9623406" y="6433290"/>
              <a:ext cx="498600" cy="1058400"/>
            </a:xfrm>
            <a:prstGeom prst="rect">
              <a:avLst/>
            </a:pr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2378" name="Google Shape;2378;g77ce959bdb_0_1190"/>
            <p:cNvGrpSpPr/>
            <p:nvPr/>
          </p:nvGrpSpPr>
          <p:grpSpPr>
            <a:xfrm>
              <a:off x="8441644" y="6000805"/>
              <a:ext cx="1181828" cy="923362"/>
              <a:chOff x="8441644" y="6000805"/>
              <a:chExt cx="1181828" cy="923362"/>
            </a:xfrm>
          </p:grpSpPr>
          <p:grpSp>
            <p:nvGrpSpPr>
              <p:cNvPr id="2379" name="Google Shape;2379;g77ce959bdb_0_1190"/>
              <p:cNvGrpSpPr/>
              <p:nvPr/>
            </p:nvGrpSpPr>
            <p:grpSpPr>
              <a:xfrm rot="10800000">
                <a:off x="8689276" y="6269033"/>
                <a:ext cx="934196" cy="655134"/>
                <a:chOff x="6038748" y="3178754"/>
                <a:chExt cx="1184325" cy="830545"/>
              </a:xfrm>
            </p:grpSpPr>
            <p:cxnSp>
              <p:nvCxnSpPr>
                <p:cNvPr id="2380" name="Google Shape;2380;g77ce959bdb_0_1190"/>
                <p:cNvCxnSpPr/>
                <p:nvPr/>
              </p:nvCxnSpPr>
              <p:spPr>
                <a:xfrm rot="10800000">
                  <a:off x="6819273" y="3178899"/>
                  <a:ext cx="403800" cy="830400"/>
                </a:xfrm>
                <a:prstGeom prst="straightConnector1">
                  <a:avLst/>
                </a:prstGeom>
                <a:noFill/>
                <a:ln w="19050" cap="flat" cmpd="sng">
                  <a:solidFill>
                    <a:srgbClr val="A92D91"/>
                  </a:solidFill>
                  <a:prstDash val="solid"/>
                  <a:round/>
                  <a:headEnd type="none" w="sm" len="sm"/>
                  <a:tailEnd type="none" w="sm" len="sm"/>
                </a:ln>
              </p:spPr>
            </p:cxnSp>
            <p:cxnSp>
              <p:nvCxnSpPr>
                <p:cNvPr id="2381" name="Google Shape;2381;g77ce959bdb_0_1190"/>
                <p:cNvCxnSpPr/>
                <p:nvPr/>
              </p:nvCxnSpPr>
              <p:spPr>
                <a:xfrm rot="10800000">
                  <a:off x="6038748" y="3178754"/>
                  <a:ext cx="780600" cy="0"/>
                </a:xfrm>
                <a:prstGeom prst="straightConnector1">
                  <a:avLst/>
                </a:prstGeom>
                <a:noFill/>
                <a:ln w="19050" cap="flat" cmpd="sng">
                  <a:solidFill>
                    <a:srgbClr val="A92D91"/>
                  </a:solidFill>
                  <a:prstDash val="solid"/>
                  <a:round/>
                  <a:headEnd type="none" w="sm" len="sm"/>
                  <a:tailEnd type="none" w="sm" len="sm"/>
                </a:ln>
              </p:spPr>
            </p:cxnSp>
          </p:grpSp>
          <p:sp>
            <p:nvSpPr>
              <p:cNvPr id="2382" name="Google Shape;2382;g77ce959bdb_0_1190"/>
              <p:cNvSpPr/>
              <p:nvPr/>
            </p:nvSpPr>
            <p:spPr>
              <a:xfrm>
                <a:off x="8441644" y="6000805"/>
                <a:ext cx="327025" cy="327025"/>
              </a:xfrm>
              <a:custGeom>
                <a:avLst/>
                <a:gdLst/>
                <a:ahLst/>
                <a:cxnLst/>
                <a:rect l="l" t="t" r="r" b="b"/>
                <a:pathLst>
                  <a:path w="87" h="87" extrusionOk="0">
                    <a:moveTo>
                      <a:pt x="24" y="77"/>
                    </a:moveTo>
                    <a:cubicBezTo>
                      <a:pt x="43" y="87"/>
                      <a:pt x="66" y="81"/>
                      <a:pt x="77" y="63"/>
                    </a:cubicBezTo>
                    <a:cubicBezTo>
                      <a:pt x="87" y="45"/>
                      <a:pt x="81" y="21"/>
                      <a:pt x="63" y="11"/>
                    </a:cubicBezTo>
                    <a:cubicBezTo>
                      <a:pt x="44" y="0"/>
                      <a:pt x="21" y="6"/>
                      <a:pt x="10" y="25"/>
                    </a:cubicBezTo>
                    <a:cubicBezTo>
                      <a:pt x="0" y="43"/>
                      <a:pt x="6" y="66"/>
                      <a:pt x="24" y="77"/>
                    </a:cubicBezTo>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grpSp>
        <p:nvGrpSpPr>
          <p:cNvPr id="2383" name="Google Shape;2383;g77ce959bdb_0_1190"/>
          <p:cNvGrpSpPr/>
          <p:nvPr/>
        </p:nvGrpSpPr>
        <p:grpSpPr>
          <a:xfrm>
            <a:off x="8418198" y="2830569"/>
            <a:ext cx="1690505" cy="1471213"/>
            <a:chOff x="8441644" y="2844962"/>
            <a:chExt cx="1690505" cy="1471213"/>
          </a:xfrm>
        </p:grpSpPr>
        <p:sp>
          <p:nvSpPr>
            <p:cNvPr id="2384" name="Google Shape;2384;g77ce959bdb_0_1190"/>
            <p:cNvSpPr/>
            <p:nvPr/>
          </p:nvSpPr>
          <p:spPr>
            <a:xfrm>
              <a:off x="8441644" y="3989150"/>
              <a:ext cx="327025" cy="327025"/>
            </a:xfrm>
            <a:custGeom>
              <a:avLst/>
              <a:gdLst/>
              <a:ahLst/>
              <a:cxnLst/>
              <a:rect l="l" t="t" r="r" b="b"/>
              <a:pathLst>
                <a:path w="87" h="87" extrusionOk="0">
                  <a:moveTo>
                    <a:pt x="63" y="76"/>
                  </a:moveTo>
                  <a:cubicBezTo>
                    <a:pt x="81" y="66"/>
                    <a:pt x="87" y="43"/>
                    <a:pt x="77" y="24"/>
                  </a:cubicBezTo>
                  <a:cubicBezTo>
                    <a:pt x="66" y="6"/>
                    <a:pt x="43" y="0"/>
                    <a:pt x="24" y="10"/>
                  </a:cubicBezTo>
                  <a:cubicBezTo>
                    <a:pt x="6" y="21"/>
                    <a:pt x="0" y="44"/>
                    <a:pt x="10" y="62"/>
                  </a:cubicBezTo>
                  <a:cubicBezTo>
                    <a:pt x="21" y="81"/>
                    <a:pt x="44" y="87"/>
                    <a:pt x="63" y="76"/>
                  </a:cubicBezTo>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2385" name="Google Shape;2385;g77ce959bdb_0_1190"/>
            <p:cNvGrpSpPr/>
            <p:nvPr/>
          </p:nvGrpSpPr>
          <p:grpSpPr>
            <a:xfrm flipH="1">
              <a:off x="8689276" y="3381733"/>
              <a:ext cx="934196" cy="655134"/>
              <a:chOff x="6038748" y="3178754"/>
              <a:chExt cx="1184325" cy="830545"/>
            </a:xfrm>
          </p:grpSpPr>
          <p:cxnSp>
            <p:nvCxnSpPr>
              <p:cNvPr id="2386" name="Google Shape;2386;g77ce959bdb_0_1190"/>
              <p:cNvCxnSpPr/>
              <p:nvPr/>
            </p:nvCxnSpPr>
            <p:spPr>
              <a:xfrm rot="10800000">
                <a:off x="6819273" y="3178899"/>
                <a:ext cx="403800" cy="830400"/>
              </a:xfrm>
              <a:prstGeom prst="straightConnector1">
                <a:avLst/>
              </a:prstGeom>
              <a:noFill/>
              <a:ln w="19050" cap="flat" cmpd="sng">
                <a:solidFill>
                  <a:srgbClr val="F16422"/>
                </a:solidFill>
                <a:prstDash val="solid"/>
                <a:round/>
                <a:headEnd type="none" w="sm" len="sm"/>
                <a:tailEnd type="none" w="sm" len="sm"/>
              </a:ln>
            </p:spPr>
          </p:cxnSp>
          <p:cxnSp>
            <p:nvCxnSpPr>
              <p:cNvPr id="2387" name="Google Shape;2387;g77ce959bdb_0_1190"/>
              <p:cNvCxnSpPr/>
              <p:nvPr/>
            </p:nvCxnSpPr>
            <p:spPr>
              <a:xfrm rot="10800000">
                <a:off x="6038748" y="3178754"/>
                <a:ext cx="780600" cy="0"/>
              </a:xfrm>
              <a:prstGeom prst="straightConnector1">
                <a:avLst/>
              </a:prstGeom>
              <a:noFill/>
              <a:ln w="19050" cap="flat" cmpd="sng">
                <a:solidFill>
                  <a:srgbClr val="F16422"/>
                </a:solidFill>
                <a:prstDash val="solid"/>
                <a:round/>
                <a:headEnd type="none" w="sm" len="sm"/>
                <a:tailEnd type="none" w="sm" len="sm"/>
              </a:ln>
            </p:spPr>
          </p:cxnSp>
        </p:grpSp>
        <p:sp>
          <p:nvSpPr>
            <p:cNvPr id="2388" name="Google Shape;2388;g77ce959bdb_0_1190"/>
            <p:cNvSpPr/>
            <p:nvPr/>
          </p:nvSpPr>
          <p:spPr>
            <a:xfrm>
              <a:off x="9633549" y="2844962"/>
              <a:ext cx="498600" cy="1058400"/>
            </a:xfrm>
            <a:prstGeom prst="rect">
              <a:avLst/>
            </a:pr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2389" name="Google Shape;2389;g77ce959bdb_0_1190"/>
          <p:cNvGrpSpPr/>
          <p:nvPr/>
        </p:nvGrpSpPr>
        <p:grpSpPr>
          <a:xfrm>
            <a:off x="5818184" y="6033304"/>
            <a:ext cx="1649748" cy="1490885"/>
            <a:chOff x="5841630" y="6000805"/>
            <a:chExt cx="1649748" cy="1490885"/>
          </a:xfrm>
        </p:grpSpPr>
        <p:grpSp>
          <p:nvGrpSpPr>
            <p:cNvPr id="2390" name="Google Shape;2390;g77ce959bdb_0_1190"/>
            <p:cNvGrpSpPr/>
            <p:nvPr/>
          </p:nvGrpSpPr>
          <p:grpSpPr>
            <a:xfrm rot="10800000" flipH="1">
              <a:off x="6339992" y="6269996"/>
              <a:ext cx="934196" cy="655134"/>
              <a:chOff x="6038748" y="3178754"/>
              <a:chExt cx="1184325" cy="830545"/>
            </a:xfrm>
          </p:grpSpPr>
          <p:cxnSp>
            <p:nvCxnSpPr>
              <p:cNvPr id="2391" name="Google Shape;2391;g77ce959bdb_0_1190"/>
              <p:cNvCxnSpPr/>
              <p:nvPr/>
            </p:nvCxnSpPr>
            <p:spPr>
              <a:xfrm rot="10800000">
                <a:off x="6819273" y="3178899"/>
                <a:ext cx="403800" cy="830400"/>
              </a:xfrm>
              <a:prstGeom prst="straightConnector1">
                <a:avLst/>
              </a:prstGeom>
              <a:noFill/>
              <a:ln w="19050" cap="flat" cmpd="sng">
                <a:solidFill>
                  <a:srgbClr val="87C656"/>
                </a:solidFill>
                <a:prstDash val="solid"/>
                <a:round/>
                <a:headEnd type="none" w="sm" len="sm"/>
                <a:tailEnd type="none" w="sm" len="sm"/>
              </a:ln>
            </p:spPr>
          </p:cxnSp>
          <p:cxnSp>
            <p:nvCxnSpPr>
              <p:cNvPr id="2392" name="Google Shape;2392;g77ce959bdb_0_1190"/>
              <p:cNvCxnSpPr/>
              <p:nvPr/>
            </p:nvCxnSpPr>
            <p:spPr>
              <a:xfrm rot="10800000">
                <a:off x="6038748" y="3178754"/>
                <a:ext cx="780600" cy="0"/>
              </a:xfrm>
              <a:prstGeom prst="straightConnector1">
                <a:avLst/>
              </a:prstGeom>
              <a:noFill/>
              <a:ln w="19050" cap="flat" cmpd="sng">
                <a:solidFill>
                  <a:srgbClr val="87C656"/>
                </a:solidFill>
                <a:prstDash val="solid"/>
                <a:round/>
                <a:headEnd type="none" w="sm" len="sm"/>
                <a:tailEnd type="none" w="sm" len="sm"/>
              </a:ln>
            </p:spPr>
          </p:cxnSp>
        </p:grpSp>
        <p:sp>
          <p:nvSpPr>
            <p:cNvPr id="2393" name="Google Shape;2393;g77ce959bdb_0_1190"/>
            <p:cNvSpPr/>
            <p:nvPr/>
          </p:nvSpPr>
          <p:spPr>
            <a:xfrm>
              <a:off x="5841630" y="6433290"/>
              <a:ext cx="498600" cy="1058400"/>
            </a:xfrm>
            <a:prstGeom prst="rect">
              <a:avLst/>
            </a:prstGeom>
            <a:solidFill>
              <a:srgbClr val="427A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394" name="Google Shape;2394;g77ce959bdb_0_1190"/>
            <p:cNvSpPr/>
            <p:nvPr/>
          </p:nvSpPr>
          <p:spPr>
            <a:xfrm>
              <a:off x="7164353" y="6000805"/>
              <a:ext cx="327025" cy="327025"/>
            </a:xfrm>
            <a:custGeom>
              <a:avLst/>
              <a:gdLst/>
              <a:ahLst/>
              <a:cxnLst/>
              <a:rect l="l" t="t" r="r" b="b"/>
              <a:pathLst>
                <a:path w="87" h="87" extrusionOk="0">
                  <a:moveTo>
                    <a:pt x="24" y="11"/>
                  </a:moveTo>
                  <a:cubicBezTo>
                    <a:pt x="6" y="21"/>
                    <a:pt x="0" y="45"/>
                    <a:pt x="10" y="63"/>
                  </a:cubicBezTo>
                  <a:cubicBezTo>
                    <a:pt x="21" y="81"/>
                    <a:pt x="44" y="87"/>
                    <a:pt x="63" y="77"/>
                  </a:cubicBezTo>
                  <a:cubicBezTo>
                    <a:pt x="81" y="66"/>
                    <a:pt x="87" y="43"/>
                    <a:pt x="77" y="25"/>
                  </a:cubicBezTo>
                  <a:cubicBezTo>
                    <a:pt x="66" y="6"/>
                    <a:pt x="43" y="0"/>
                    <a:pt x="24" y="11"/>
                  </a:cubicBezTo>
                </a:path>
              </a:pathLst>
            </a:custGeom>
            <a:solidFill>
              <a:srgbClr val="427A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2395" name="Google Shape;2395;g77ce959bdb_0_1190"/>
          <p:cNvGrpSpPr/>
          <p:nvPr/>
        </p:nvGrpSpPr>
        <p:grpSpPr>
          <a:xfrm>
            <a:off x="5800973" y="2877461"/>
            <a:ext cx="1666959" cy="1442638"/>
            <a:chOff x="5824419" y="2844962"/>
            <a:chExt cx="1666959" cy="1442638"/>
          </a:xfrm>
        </p:grpSpPr>
        <p:sp>
          <p:nvSpPr>
            <p:cNvPr id="2396" name="Google Shape;2396;g77ce959bdb_0_1190"/>
            <p:cNvSpPr/>
            <p:nvPr/>
          </p:nvSpPr>
          <p:spPr>
            <a:xfrm>
              <a:off x="7164353" y="3960575"/>
              <a:ext cx="327025" cy="327025"/>
            </a:xfrm>
            <a:custGeom>
              <a:avLst/>
              <a:gdLst/>
              <a:ahLst/>
              <a:cxnLst/>
              <a:rect l="l" t="t" r="r" b="b"/>
              <a:pathLst>
                <a:path w="87" h="87" extrusionOk="0">
                  <a:moveTo>
                    <a:pt x="63" y="10"/>
                  </a:moveTo>
                  <a:cubicBezTo>
                    <a:pt x="44" y="0"/>
                    <a:pt x="21" y="6"/>
                    <a:pt x="10" y="24"/>
                  </a:cubicBezTo>
                  <a:cubicBezTo>
                    <a:pt x="0" y="43"/>
                    <a:pt x="6" y="66"/>
                    <a:pt x="24" y="76"/>
                  </a:cubicBezTo>
                  <a:cubicBezTo>
                    <a:pt x="43" y="87"/>
                    <a:pt x="66" y="81"/>
                    <a:pt x="77" y="62"/>
                  </a:cubicBezTo>
                  <a:cubicBezTo>
                    <a:pt x="87" y="44"/>
                    <a:pt x="81" y="21"/>
                    <a:pt x="63" y="10"/>
                  </a:cubicBezTo>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2397" name="Google Shape;2397;g77ce959bdb_0_1190"/>
            <p:cNvGrpSpPr/>
            <p:nvPr/>
          </p:nvGrpSpPr>
          <p:grpSpPr>
            <a:xfrm>
              <a:off x="6322733" y="3349102"/>
              <a:ext cx="934196" cy="655134"/>
              <a:chOff x="6038748" y="3178754"/>
              <a:chExt cx="1184325" cy="830545"/>
            </a:xfrm>
          </p:grpSpPr>
          <p:cxnSp>
            <p:nvCxnSpPr>
              <p:cNvPr id="2398" name="Google Shape;2398;g77ce959bdb_0_1190"/>
              <p:cNvCxnSpPr/>
              <p:nvPr/>
            </p:nvCxnSpPr>
            <p:spPr>
              <a:xfrm rot="10800000">
                <a:off x="6819273" y="3178899"/>
                <a:ext cx="403800" cy="830400"/>
              </a:xfrm>
              <a:prstGeom prst="straightConnector1">
                <a:avLst/>
              </a:prstGeom>
              <a:noFill/>
              <a:ln w="19050" cap="flat" cmpd="sng">
                <a:solidFill>
                  <a:srgbClr val="D9DE04"/>
                </a:solidFill>
                <a:prstDash val="solid"/>
                <a:round/>
                <a:headEnd type="none" w="sm" len="sm"/>
                <a:tailEnd type="none" w="sm" len="sm"/>
              </a:ln>
            </p:spPr>
          </p:cxnSp>
          <p:cxnSp>
            <p:nvCxnSpPr>
              <p:cNvPr id="2399" name="Google Shape;2399;g77ce959bdb_0_1190"/>
              <p:cNvCxnSpPr/>
              <p:nvPr/>
            </p:nvCxnSpPr>
            <p:spPr>
              <a:xfrm rot="10800000">
                <a:off x="6038748" y="3178754"/>
                <a:ext cx="780600" cy="0"/>
              </a:xfrm>
              <a:prstGeom prst="straightConnector1">
                <a:avLst/>
              </a:prstGeom>
              <a:noFill/>
              <a:ln w="19050" cap="flat" cmpd="sng">
                <a:solidFill>
                  <a:srgbClr val="D9DE04"/>
                </a:solidFill>
                <a:prstDash val="solid"/>
                <a:round/>
                <a:headEnd type="none" w="sm" len="sm"/>
                <a:tailEnd type="none" w="sm" len="sm"/>
              </a:ln>
            </p:spPr>
          </p:cxnSp>
        </p:grpSp>
        <p:sp>
          <p:nvSpPr>
            <p:cNvPr id="2400" name="Google Shape;2400;g77ce959bdb_0_1190"/>
            <p:cNvSpPr/>
            <p:nvPr/>
          </p:nvSpPr>
          <p:spPr>
            <a:xfrm>
              <a:off x="5824419" y="2844962"/>
              <a:ext cx="498600" cy="1058400"/>
            </a:xfrm>
            <a:prstGeom prst="rect">
              <a:avLst/>
            </a:pr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2401" name="Google Shape;2401;g77ce959bdb_0_1190"/>
          <p:cNvSpPr/>
          <p:nvPr/>
        </p:nvSpPr>
        <p:spPr>
          <a:xfrm>
            <a:off x="1680681" y="1560581"/>
            <a:ext cx="3969300" cy="588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Performance Best Practices</a:t>
            </a:r>
            <a:endParaRPr sz="2200" b="0" i="0" u="none" strike="noStrike" cap="none">
              <a:solidFill>
                <a:schemeClr val="lt1"/>
              </a:solidFill>
              <a:latin typeface="Open Sans"/>
              <a:ea typeface="Open Sans"/>
              <a:cs typeface="Open Sans"/>
              <a:sym typeface="Open Sans"/>
            </a:endParaRPr>
          </a:p>
        </p:txBody>
      </p:sp>
      <p:sp>
        <p:nvSpPr>
          <p:cNvPr id="2402" name="Google Shape;2402;g77ce959bdb_0_1190"/>
          <p:cNvSpPr/>
          <p:nvPr/>
        </p:nvSpPr>
        <p:spPr>
          <a:xfrm>
            <a:off x="1998468" y="6475132"/>
            <a:ext cx="3812400" cy="109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more memory</a:t>
            </a:r>
            <a:endParaRPr sz="1400" b="0" i="0" u="none" strike="noStrike" cap="none">
              <a:solidFill>
                <a:srgbClr val="000000"/>
              </a:solidFill>
              <a:latin typeface="Arial"/>
              <a:ea typeface="Arial"/>
              <a:cs typeface="Arial"/>
              <a:sym typeface="Arial"/>
            </a:endParaRPr>
          </a:p>
        </p:txBody>
      </p:sp>
      <p:sp>
        <p:nvSpPr>
          <p:cNvPr id="2403" name="Google Shape;2403;g77ce959bdb_0_1190"/>
          <p:cNvSpPr/>
          <p:nvPr/>
        </p:nvSpPr>
        <p:spPr>
          <a:xfrm>
            <a:off x="1975019" y="2864428"/>
            <a:ext cx="3812400" cy="1063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direct-lvm</a:t>
            </a:r>
            <a:endParaRPr sz="2200" b="0" i="0" u="none" strike="noStrike" cap="none">
              <a:solidFill>
                <a:srgbClr val="3F3F3F"/>
              </a:solidFill>
              <a:latin typeface="Open Sans"/>
              <a:ea typeface="Open Sans"/>
              <a:cs typeface="Open Sans"/>
              <a:sym typeface="Open Sans"/>
            </a:endParaRPr>
          </a:p>
        </p:txBody>
      </p:sp>
      <p:sp>
        <p:nvSpPr>
          <p:cNvPr id="2404" name="Google Shape;2404;g77ce959bdb_0_1190"/>
          <p:cNvSpPr/>
          <p:nvPr/>
        </p:nvSpPr>
        <p:spPr>
          <a:xfrm>
            <a:off x="10110842" y="2840982"/>
            <a:ext cx="3812400" cy="1063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fast storage</a:t>
            </a:r>
            <a:endParaRPr sz="1400" b="0" i="0" u="none" strike="noStrike" cap="none">
              <a:solidFill>
                <a:srgbClr val="000000"/>
              </a:solidFill>
              <a:latin typeface="Arial"/>
              <a:ea typeface="Arial"/>
              <a:cs typeface="Arial"/>
              <a:sym typeface="Arial"/>
            </a:endParaRPr>
          </a:p>
        </p:txBody>
      </p:sp>
      <p:sp>
        <p:nvSpPr>
          <p:cNvPr id="2405" name="Google Shape;2405;g77ce959bdb_0_1190"/>
          <p:cNvSpPr txBox="1">
            <a:spLocks noGrp="1"/>
          </p:cNvSpPr>
          <p:nvPr>
            <p:ph type="title"/>
          </p:nvPr>
        </p:nvSpPr>
        <p:spPr>
          <a:xfrm>
            <a:off x="4331493" y="192369"/>
            <a:ext cx="8179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Device Mapper</a:t>
            </a:r>
            <a:endParaRPr/>
          </a:p>
        </p:txBody>
      </p:sp>
      <p:pic>
        <p:nvPicPr>
          <p:cNvPr id="2406" name="Google Shape;2406;g77ce959bdb_0_1190"/>
          <p:cNvPicPr preferRelativeResize="0"/>
          <p:nvPr/>
        </p:nvPicPr>
        <p:blipFill rotWithShape="1">
          <a:blip r:embed="rId3">
            <a:alphaModFix/>
          </a:blip>
          <a:srcRect/>
          <a:stretch/>
        </p:blipFill>
        <p:spPr>
          <a:xfrm>
            <a:off x="6204822" y="609624"/>
            <a:ext cx="4469824" cy="48169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g77ce959bdb_0_1228"/>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Select Storage Driver and Configure Device Mapper</a:t>
            </a:r>
            <a:endParaRPr/>
          </a:p>
        </p:txBody>
      </p:sp>
      <p:sp>
        <p:nvSpPr>
          <p:cNvPr id="2412" name="Google Shape;2412;g77ce959bdb_0_1228"/>
          <p:cNvSpPr txBox="1">
            <a:spLocks noGrp="1"/>
          </p:cNvSpPr>
          <p:nvPr>
            <p:ph type="body" idx="1"/>
          </p:nvPr>
        </p:nvSpPr>
        <p:spPr>
          <a:xfrm>
            <a:off x="1902100" y="2380200"/>
            <a:ext cx="12451800" cy="54600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 </a:t>
            </a:r>
            <a:r>
              <a:rPr lang="en-US"/>
              <a:t>You are required to select a suitable storage driver according to your requirement and configure device mapper.</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Navigate to </a:t>
            </a:r>
            <a:r>
              <a:rPr lang="en-US" i="1"/>
              <a:t>daemon.json</a:t>
            </a:r>
            <a:r>
              <a:rPr lang="en-US"/>
              <a:t> file to change the default storage driver.</a:t>
            </a:r>
            <a:endParaRPr/>
          </a:p>
          <a:p>
            <a:pPr marL="457200" lvl="0" indent="-368300" algn="l" rtl="0">
              <a:lnSpc>
                <a:spcPct val="150000"/>
              </a:lnSpc>
              <a:spcBef>
                <a:spcPts val="0"/>
              </a:spcBef>
              <a:spcAft>
                <a:spcPts val="0"/>
              </a:spcAft>
              <a:buSzPts val="2200"/>
              <a:buFont typeface="Open Sans"/>
              <a:buAutoNum type="arabicPeriod"/>
            </a:pPr>
            <a:r>
              <a:rPr lang="en-US"/>
              <a:t>Restart </a:t>
            </a:r>
            <a:r>
              <a:rPr lang="en-US" i="1"/>
              <a:t>Docker daemon</a:t>
            </a:r>
            <a:r>
              <a:rPr lang="en-US"/>
              <a:t> and check the default storage driver.</a:t>
            </a:r>
            <a:endParaRPr/>
          </a:p>
          <a:p>
            <a:pPr marL="457200" lvl="0" indent="-368300" algn="l" rtl="0">
              <a:lnSpc>
                <a:spcPct val="150000"/>
              </a:lnSpc>
              <a:spcBef>
                <a:spcPts val="0"/>
              </a:spcBef>
              <a:spcAft>
                <a:spcPts val="0"/>
              </a:spcAft>
              <a:buSzPts val="2200"/>
              <a:buFont typeface="Open Sans"/>
              <a:buAutoNum type="arabicPeriod"/>
            </a:pPr>
            <a:r>
              <a:rPr lang="en-US"/>
              <a:t>Configure the device mapper by updating the </a:t>
            </a:r>
            <a:r>
              <a:rPr lang="en-US" i="1"/>
              <a:t>storage-driver</a:t>
            </a:r>
            <a:r>
              <a:rPr lang="en-US"/>
              <a:t> key in </a:t>
            </a:r>
            <a:r>
              <a:rPr lang="en-US" i="1"/>
              <a:t>daemon.json</a:t>
            </a:r>
            <a:r>
              <a:rPr lang="en-US"/>
              <a:t> file.</a:t>
            </a:r>
            <a:endParaRPr/>
          </a:p>
          <a:p>
            <a:pPr marL="457200" lvl="0" indent="-368300" algn="l" rtl="0">
              <a:lnSpc>
                <a:spcPct val="150000"/>
              </a:lnSpc>
              <a:spcBef>
                <a:spcPts val="0"/>
              </a:spcBef>
              <a:spcAft>
                <a:spcPts val="0"/>
              </a:spcAft>
              <a:buSzPts val="2200"/>
              <a:buFont typeface="Open Sans"/>
              <a:buAutoNum type="arabicPeriod"/>
            </a:pPr>
            <a:r>
              <a:rPr lang="en-US"/>
              <a:t>Restart </a:t>
            </a:r>
            <a:r>
              <a:rPr lang="en-US" i="1"/>
              <a:t>Docker daemon</a:t>
            </a:r>
            <a:r>
              <a:rPr lang="en-US"/>
              <a:t> again and check the storage driver value.</a:t>
            </a:r>
            <a:endParaRPr i="1"/>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g77ce959bdb_0_3120"/>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Graph Driver</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g77ce959bdb_0_3124"/>
          <p:cNvSpPr txBox="1">
            <a:spLocks noGrp="1"/>
          </p:cNvSpPr>
          <p:nvPr>
            <p:ph type="title"/>
          </p:nvPr>
        </p:nvSpPr>
        <p:spPr>
          <a:xfrm>
            <a:off x="4331493" y="192369"/>
            <a:ext cx="8179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Graph Driver</a:t>
            </a:r>
            <a:endParaRPr/>
          </a:p>
        </p:txBody>
      </p:sp>
      <p:pic>
        <p:nvPicPr>
          <p:cNvPr id="2424" name="Google Shape;2424;g77ce959bdb_0_3124"/>
          <p:cNvPicPr preferRelativeResize="0"/>
          <p:nvPr/>
        </p:nvPicPr>
        <p:blipFill rotWithShape="1">
          <a:blip r:embed="rId3">
            <a:alphaModFix/>
          </a:blip>
          <a:srcRect/>
          <a:stretch/>
        </p:blipFill>
        <p:spPr>
          <a:xfrm>
            <a:off x="6204822" y="609624"/>
            <a:ext cx="4469824" cy="481699"/>
          </a:xfrm>
          <a:prstGeom prst="rect">
            <a:avLst/>
          </a:prstGeom>
          <a:noFill/>
          <a:ln>
            <a:noFill/>
          </a:ln>
        </p:spPr>
      </p:pic>
      <p:sp>
        <p:nvSpPr>
          <p:cNvPr id="2425" name="Google Shape;2425;g77ce959bdb_0_3124"/>
          <p:cNvSpPr/>
          <p:nvPr/>
        </p:nvSpPr>
        <p:spPr>
          <a:xfrm>
            <a:off x="1964646" y="1658143"/>
            <a:ext cx="13228500" cy="10230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Graph driver was introduced in order to provide Docker to a broader user base on a variety of distros. It was decided that filesystem support in Docker needs to be pluggable. </a:t>
            </a:r>
            <a:endParaRPr sz="1400" b="0" i="0" u="none" strike="noStrike" cap="none">
              <a:solidFill>
                <a:srgbClr val="000000"/>
              </a:solidFill>
              <a:latin typeface="Arial"/>
              <a:ea typeface="Arial"/>
              <a:cs typeface="Arial"/>
              <a:sym typeface="Arial"/>
            </a:endParaRPr>
          </a:p>
        </p:txBody>
      </p:sp>
      <p:sp>
        <p:nvSpPr>
          <p:cNvPr id="2426" name="Google Shape;2426;g77ce959bdb_0_3124"/>
          <p:cNvSpPr/>
          <p:nvPr/>
        </p:nvSpPr>
        <p:spPr>
          <a:xfrm>
            <a:off x="1967565" y="4169611"/>
            <a:ext cx="13347000" cy="29112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31800" marR="0" lvl="0" indent="-342900" algn="l" rtl="0">
              <a:lnSpc>
                <a:spcPct val="2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Build optimizations, such as caching and layer-sharing for faster build times</a:t>
            </a:r>
            <a:endParaRPr sz="1400" b="0" i="0" u="none" strike="noStrike" cap="none">
              <a:solidFill>
                <a:srgbClr val="000000"/>
              </a:solidFill>
              <a:latin typeface="Arial"/>
              <a:ea typeface="Arial"/>
              <a:cs typeface="Arial"/>
              <a:sym typeface="Arial"/>
            </a:endParaRPr>
          </a:p>
          <a:p>
            <a:pPr marL="431800" marR="0" lvl="0" indent="-342900" algn="l" rtl="0">
              <a:lnSpc>
                <a:spcPct val="2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Address content to ensure the filesystems were securely identified</a:t>
            </a:r>
            <a:endParaRPr sz="1400" b="0" i="0" u="none" strike="noStrike" cap="none">
              <a:solidFill>
                <a:srgbClr val="000000"/>
              </a:solidFill>
              <a:latin typeface="Arial"/>
              <a:ea typeface="Arial"/>
              <a:cs typeface="Arial"/>
              <a:sym typeface="Arial"/>
            </a:endParaRPr>
          </a:p>
          <a:p>
            <a:pPr marL="431800" marR="0" lvl="0" indent="-342900" algn="l" rtl="0">
              <a:lnSpc>
                <a:spcPct val="2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Change runtime requirements from LXC to runC</a:t>
            </a:r>
            <a:endParaRPr sz="2200" b="0" i="0" u="none" strike="noStrike" cap="none">
              <a:solidFill>
                <a:srgbClr val="3F3F3F"/>
              </a:solidFill>
              <a:latin typeface="Open Sans"/>
              <a:ea typeface="Open Sans"/>
              <a:cs typeface="Open Sans"/>
              <a:sym typeface="Open Sans"/>
            </a:endParaRPr>
          </a:p>
        </p:txBody>
      </p:sp>
      <p:sp>
        <p:nvSpPr>
          <p:cNvPr id="2427" name="Google Shape;2427;g77ce959bdb_0_3124"/>
          <p:cNvSpPr/>
          <p:nvPr/>
        </p:nvSpPr>
        <p:spPr>
          <a:xfrm>
            <a:off x="1979425" y="3108025"/>
            <a:ext cx="3554100" cy="588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Graph driver supports: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g77ce959bdb_0_3133"/>
          <p:cNvSpPr txBox="1">
            <a:spLocks noGrp="1"/>
          </p:cNvSpPr>
          <p:nvPr>
            <p:ph type="title"/>
          </p:nvPr>
        </p:nvSpPr>
        <p:spPr>
          <a:xfrm>
            <a:off x="4331493" y="192369"/>
            <a:ext cx="8179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Graph Driver</a:t>
            </a:r>
            <a:endParaRPr/>
          </a:p>
        </p:txBody>
      </p:sp>
      <p:pic>
        <p:nvPicPr>
          <p:cNvPr id="2434" name="Google Shape;2434;g77ce959bdb_0_3133"/>
          <p:cNvPicPr preferRelativeResize="0"/>
          <p:nvPr/>
        </p:nvPicPr>
        <p:blipFill rotWithShape="1">
          <a:blip r:embed="rId3">
            <a:alphaModFix/>
          </a:blip>
          <a:srcRect/>
          <a:stretch/>
        </p:blipFill>
        <p:spPr>
          <a:xfrm>
            <a:off x="6204822" y="609624"/>
            <a:ext cx="4469824" cy="481699"/>
          </a:xfrm>
          <a:prstGeom prst="rect">
            <a:avLst/>
          </a:prstGeom>
          <a:noFill/>
          <a:ln>
            <a:noFill/>
          </a:ln>
        </p:spPr>
      </p:pic>
      <p:grpSp>
        <p:nvGrpSpPr>
          <p:cNvPr id="2435" name="Google Shape;2435;g77ce959bdb_0_3133"/>
          <p:cNvGrpSpPr/>
          <p:nvPr/>
        </p:nvGrpSpPr>
        <p:grpSpPr>
          <a:xfrm>
            <a:off x="3003495" y="2261789"/>
            <a:ext cx="10248773" cy="3932824"/>
            <a:chOff x="3131456" y="1451891"/>
            <a:chExt cx="10248773" cy="3932824"/>
          </a:xfrm>
        </p:grpSpPr>
        <p:sp>
          <p:nvSpPr>
            <p:cNvPr id="2436" name="Google Shape;2436;g77ce959bdb_0_3133"/>
            <p:cNvSpPr/>
            <p:nvPr/>
          </p:nvSpPr>
          <p:spPr>
            <a:xfrm>
              <a:off x="5747098" y="1451891"/>
              <a:ext cx="4246500" cy="4941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Types of container filesystems:</a:t>
              </a:r>
              <a:endParaRPr sz="1400" b="0" i="0" u="none" strike="noStrike" cap="none">
                <a:solidFill>
                  <a:srgbClr val="000000"/>
                </a:solidFill>
                <a:latin typeface="Arial"/>
                <a:ea typeface="Arial"/>
                <a:cs typeface="Arial"/>
                <a:sym typeface="Arial"/>
              </a:endParaRPr>
            </a:p>
          </p:txBody>
        </p:sp>
        <p:sp>
          <p:nvSpPr>
            <p:cNvPr id="2437" name="Google Shape;2437;g77ce959bdb_0_3133"/>
            <p:cNvSpPr/>
            <p:nvPr/>
          </p:nvSpPr>
          <p:spPr>
            <a:xfrm>
              <a:off x="4029918" y="3178847"/>
              <a:ext cx="1928400" cy="651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Overlay</a:t>
              </a:r>
              <a:endParaRPr sz="2200" b="0" i="0" u="none" strike="noStrike" cap="none">
                <a:solidFill>
                  <a:srgbClr val="3F3F3F"/>
                </a:solidFill>
                <a:latin typeface="Open Sans"/>
                <a:ea typeface="Open Sans"/>
                <a:cs typeface="Open Sans"/>
                <a:sym typeface="Open Sans"/>
              </a:endParaRPr>
            </a:p>
          </p:txBody>
        </p:sp>
        <p:cxnSp>
          <p:nvCxnSpPr>
            <p:cNvPr id="2438" name="Google Shape;2438;g77ce959bdb_0_3133"/>
            <p:cNvCxnSpPr/>
            <p:nvPr/>
          </p:nvCxnSpPr>
          <p:spPr>
            <a:xfrm>
              <a:off x="7833807" y="1911007"/>
              <a:ext cx="0" cy="632700"/>
            </a:xfrm>
            <a:prstGeom prst="straightConnector1">
              <a:avLst/>
            </a:prstGeom>
            <a:noFill/>
            <a:ln w="9525" cap="flat" cmpd="sng">
              <a:solidFill>
                <a:srgbClr val="5597D3"/>
              </a:solidFill>
              <a:prstDash val="solid"/>
              <a:round/>
              <a:headEnd type="none" w="sm" len="sm"/>
              <a:tailEnd type="triangle" w="med" len="med"/>
            </a:ln>
          </p:spPr>
        </p:cxnSp>
        <p:cxnSp>
          <p:nvCxnSpPr>
            <p:cNvPr id="2439" name="Google Shape;2439;g77ce959bdb_0_3133"/>
            <p:cNvCxnSpPr/>
            <p:nvPr/>
          </p:nvCxnSpPr>
          <p:spPr>
            <a:xfrm>
              <a:off x="5026046" y="2543772"/>
              <a:ext cx="5594100" cy="0"/>
            </a:xfrm>
            <a:prstGeom prst="straightConnector1">
              <a:avLst/>
            </a:prstGeom>
            <a:noFill/>
            <a:ln w="9525" cap="flat" cmpd="sng">
              <a:solidFill>
                <a:srgbClr val="5597D3"/>
              </a:solidFill>
              <a:prstDash val="solid"/>
              <a:round/>
              <a:headEnd type="none" w="sm" len="sm"/>
              <a:tailEnd type="none" w="sm" len="sm"/>
            </a:ln>
          </p:spPr>
        </p:cxnSp>
        <p:cxnSp>
          <p:nvCxnSpPr>
            <p:cNvPr id="2440" name="Google Shape;2440;g77ce959bdb_0_3133"/>
            <p:cNvCxnSpPr/>
            <p:nvPr/>
          </p:nvCxnSpPr>
          <p:spPr>
            <a:xfrm>
              <a:off x="5022118" y="2539657"/>
              <a:ext cx="0" cy="632700"/>
            </a:xfrm>
            <a:prstGeom prst="straightConnector1">
              <a:avLst/>
            </a:prstGeom>
            <a:noFill/>
            <a:ln w="9525" cap="flat" cmpd="sng">
              <a:solidFill>
                <a:srgbClr val="5597D3"/>
              </a:solidFill>
              <a:prstDash val="solid"/>
              <a:round/>
              <a:headEnd type="none" w="sm" len="sm"/>
              <a:tailEnd type="triangle" w="med" len="med"/>
            </a:ln>
          </p:spPr>
        </p:cxnSp>
        <p:cxnSp>
          <p:nvCxnSpPr>
            <p:cNvPr id="2441" name="Google Shape;2441;g77ce959bdb_0_3133"/>
            <p:cNvCxnSpPr/>
            <p:nvPr/>
          </p:nvCxnSpPr>
          <p:spPr>
            <a:xfrm>
              <a:off x="10623897" y="2539655"/>
              <a:ext cx="0" cy="632700"/>
            </a:xfrm>
            <a:prstGeom prst="straightConnector1">
              <a:avLst/>
            </a:prstGeom>
            <a:noFill/>
            <a:ln w="9525" cap="flat" cmpd="sng">
              <a:solidFill>
                <a:srgbClr val="5597D3"/>
              </a:solidFill>
              <a:prstDash val="solid"/>
              <a:round/>
              <a:headEnd type="none" w="sm" len="sm"/>
              <a:tailEnd type="triangle" w="med" len="med"/>
            </a:ln>
          </p:spPr>
        </p:cxnSp>
        <p:sp>
          <p:nvSpPr>
            <p:cNvPr id="2442" name="Google Shape;2442;g77ce959bdb_0_3133"/>
            <p:cNvSpPr/>
            <p:nvPr/>
          </p:nvSpPr>
          <p:spPr>
            <a:xfrm>
              <a:off x="9697749" y="3186104"/>
              <a:ext cx="1928400" cy="651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Snapshotting</a:t>
              </a:r>
              <a:endParaRPr sz="2200" b="0" i="0" u="none" strike="noStrike" cap="none">
                <a:solidFill>
                  <a:srgbClr val="3F3F3F"/>
                </a:solidFill>
                <a:latin typeface="Open Sans"/>
                <a:ea typeface="Open Sans"/>
                <a:cs typeface="Open Sans"/>
                <a:sym typeface="Open Sans"/>
              </a:endParaRPr>
            </a:p>
          </p:txBody>
        </p:sp>
        <p:grpSp>
          <p:nvGrpSpPr>
            <p:cNvPr id="2443" name="Google Shape;2443;g77ce959bdb_0_3133"/>
            <p:cNvGrpSpPr/>
            <p:nvPr/>
          </p:nvGrpSpPr>
          <p:grpSpPr>
            <a:xfrm>
              <a:off x="3131456" y="3855881"/>
              <a:ext cx="4096462" cy="1528834"/>
              <a:chOff x="4182318" y="3195521"/>
              <a:chExt cx="8334613" cy="1926697"/>
            </a:xfrm>
          </p:grpSpPr>
          <p:sp>
            <p:nvSpPr>
              <p:cNvPr id="2444" name="Google Shape;2444;g77ce959bdb_0_3133"/>
              <p:cNvSpPr/>
              <p:nvPr/>
            </p:nvSpPr>
            <p:spPr>
              <a:xfrm>
                <a:off x="4182318" y="4463361"/>
                <a:ext cx="1928400" cy="651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AUFS</a:t>
                </a:r>
                <a:endParaRPr sz="2200" b="0" i="0" u="none" strike="noStrike" cap="none">
                  <a:solidFill>
                    <a:srgbClr val="3F3F3F"/>
                  </a:solidFill>
                  <a:latin typeface="Open Sans"/>
                  <a:ea typeface="Open Sans"/>
                  <a:cs typeface="Open Sans"/>
                  <a:sym typeface="Open Sans"/>
                </a:endParaRPr>
              </a:p>
            </p:txBody>
          </p:sp>
          <p:cxnSp>
            <p:nvCxnSpPr>
              <p:cNvPr id="2445" name="Google Shape;2445;g77ce959bdb_0_3133"/>
              <p:cNvCxnSpPr/>
              <p:nvPr/>
            </p:nvCxnSpPr>
            <p:spPr>
              <a:xfrm>
                <a:off x="7986207" y="3195521"/>
                <a:ext cx="0" cy="632700"/>
              </a:xfrm>
              <a:prstGeom prst="straightConnector1">
                <a:avLst/>
              </a:prstGeom>
              <a:noFill/>
              <a:ln w="9525" cap="flat" cmpd="sng">
                <a:solidFill>
                  <a:srgbClr val="5597D3"/>
                </a:solidFill>
                <a:prstDash val="solid"/>
                <a:round/>
                <a:headEnd type="none" w="sm" len="sm"/>
                <a:tailEnd type="triangle" w="med" len="med"/>
              </a:ln>
            </p:spPr>
          </p:cxnSp>
          <p:cxnSp>
            <p:nvCxnSpPr>
              <p:cNvPr id="2446" name="Google Shape;2446;g77ce959bdb_0_3133"/>
              <p:cNvCxnSpPr/>
              <p:nvPr/>
            </p:nvCxnSpPr>
            <p:spPr>
              <a:xfrm>
                <a:off x="5178446" y="3828286"/>
                <a:ext cx="5594100" cy="0"/>
              </a:xfrm>
              <a:prstGeom prst="straightConnector1">
                <a:avLst/>
              </a:prstGeom>
              <a:noFill/>
              <a:ln w="9525" cap="flat" cmpd="sng">
                <a:solidFill>
                  <a:srgbClr val="5597D3"/>
                </a:solidFill>
                <a:prstDash val="solid"/>
                <a:round/>
                <a:headEnd type="none" w="sm" len="sm"/>
                <a:tailEnd type="none" w="sm" len="sm"/>
              </a:ln>
            </p:spPr>
          </p:cxnSp>
          <p:cxnSp>
            <p:nvCxnSpPr>
              <p:cNvPr id="2447" name="Google Shape;2447;g77ce959bdb_0_3133"/>
              <p:cNvCxnSpPr/>
              <p:nvPr/>
            </p:nvCxnSpPr>
            <p:spPr>
              <a:xfrm>
                <a:off x="5185857" y="3824171"/>
                <a:ext cx="0" cy="632700"/>
              </a:xfrm>
              <a:prstGeom prst="straightConnector1">
                <a:avLst/>
              </a:prstGeom>
              <a:noFill/>
              <a:ln w="9525" cap="flat" cmpd="sng">
                <a:solidFill>
                  <a:srgbClr val="5597D3"/>
                </a:solidFill>
                <a:prstDash val="solid"/>
                <a:round/>
                <a:headEnd type="none" w="sm" len="sm"/>
                <a:tailEnd type="triangle" w="med" len="med"/>
              </a:ln>
            </p:spPr>
          </p:cxnSp>
          <p:cxnSp>
            <p:nvCxnSpPr>
              <p:cNvPr id="2448" name="Google Shape;2448;g77ce959bdb_0_3133"/>
              <p:cNvCxnSpPr/>
              <p:nvPr/>
            </p:nvCxnSpPr>
            <p:spPr>
              <a:xfrm>
                <a:off x="10776297" y="3830519"/>
                <a:ext cx="0" cy="632700"/>
              </a:xfrm>
              <a:prstGeom prst="straightConnector1">
                <a:avLst/>
              </a:prstGeom>
              <a:noFill/>
              <a:ln w="9525" cap="flat" cmpd="sng">
                <a:solidFill>
                  <a:srgbClr val="5597D3"/>
                </a:solidFill>
                <a:prstDash val="solid"/>
                <a:round/>
                <a:headEnd type="none" w="sm" len="sm"/>
                <a:tailEnd type="triangle" w="med" len="med"/>
              </a:ln>
            </p:spPr>
          </p:cxnSp>
          <p:sp>
            <p:nvSpPr>
              <p:cNvPr id="2449" name="Google Shape;2449;g77ce959bdb_0_3133"/>
              <p:cNvSpPr/>
              <p:nvPr/>
            </p:nvSpPr>
            <p:spPr>
              <a:xfrm>
                <a:off x="9126331" y="4470618"/>
                <a:ext cx="3390600" cy="651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Overlay FS</a:t>
                </a:r>
                <a:endParaRPr sz="2200" b="0" i="0" u="none" strike="noStrike" cap="none">
                  <a:solidFill>
                    <a:srgbClr val="3F3F3F"/>
                  </a:solidFill>
                  <a:latin typeface="Open Sans"/>
                  <a:ea typeface="Open Sans"/>
                  <a:cs typeface="Open Sans"/>
                  <a:sym typeface="Open Sans"/>
                </a:endParaRPr>
              </a:p>
            </p:txBody>
          </p:sp>
        </p:grpSp>
        <p:grpSp>
          <p:nvGrpSpPr>
            <p:cNvPr id="2450" name="Google Shape;2450;g77ce959bdb_0_3133"/>
            <p:cNvGrpSpPr/>
            <p:nvPr/>
          </p:nvGrpSpPr>
          <p:grpSpPr>
            <a:xfrm>
              <a:off x="8101889" y="3836831"/>
              <a:ext cx="4786344" cy="1528834"/>
              <a:chOff x="2861217" y="3195521"/>
              <a:chExt cx="9738238" cy="1926697"/>
            </a:xfrm>
          </p:grpSpPr>
          <p:sp>
            <p:nvSpPr>
              <p:cNvPr id="2451" name="Google Shape;2451;g77ce959bdb_0_3133"/>
              <p:cNvSpPr/>
              <p:nvPr/>
            </p:nvSpPr>
            <p:spPr>
              <a:xfrm>
                <a:off x="2861217" y="4463361"/>
                <a:ext cx="4339200" cy="651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Devicemapper</a:t>
                </a:r>
                <a:endParaRPr sz="2200" b="0" i="0" u="none" strike="noStrike" cap="none">
                  <a:solidFill>
                    <a:srgbClr val="3F3F3F"/>
                  </a:solidFill>
                  <a:latin typeface="Open Sans"/>
                  <a:ea typeface="Open Sans"/>
                  <a:cs typeface="Open Sans"/>
                  <a:sym typeface="Open Sans"/>
                </a:endParaRPr>
              </a:p>
            </p:txBody>
          </p:sp>
          <p:cxnSp>
            <p:nvCxnSpPr>
              <p:cNvPr id="2452" name="Google Shape;2452;g77ce959bdb_0_3133"/>
              <p:cNvCxnSpPr/>
              <p:nvPr/>
            </p:nvCxnSpPr>
            <p:spPr>
              <a:xfrm>
                <a:off x="7986207" y="3195521"/>
                <a:ext cx="0" cy="632700"/>
              </a:xfrm>
              <a:prstGeom prst="straightConnector1">
                <a:avLst/>
              </a:prstGeom>
              <a:noFill/>
              <a:ln w="9525" cap="flat" cmpd="sng">
                <a:solidFill>
                  <a:srgbClr val="5597D3"/>
                </a:solidFill>
                <a:prstDash val="solid"/>
                <a:round/>
                <a:headEnd type="none" w="sm" len="sm"/>
                <a:tailEnd type="triangle" w="med" len="med"/>
              </a:ln>
            </p:spPr>
          </p:cxnSp>
          <p:cxnSp>
            <p:nvCxnSpPr>
              <p:cNvPr id="2453" name="Google Shape;2453;g77ce959bdb_0_3133"/>
              <p:cNvCxnSpPr/>
              <p:nvPr/>
            </p:nvCxnSpPr>
            <p:spPr>
              <a:xfrm>
                <a:off x="5153755" y="3828286"/>
                <a:ext cx="7445700" cy="0"/>
              </a:xfrm>
              <a:prstGeom prst="straightConnector1">
                <a:avLst/>
              </a:prstGeom>
              <a:noFill/>
              <a:ln w="9525" cap="flat" cmpd="sng">
                <a:solidFill>
                  <a:srgbClr val="5597D3"/>
                </a:solidFill>
                <a:prstDash val="solid"/>
                <a:round/>
                <a:headEnd type="none" w="sm" len="sm"/>
                <a:tailEnd type="none" w="sm" len="sm"/>
              </a:ln>
            </p:spPr>
          </p:cxnSp>
          <p:cxnSp>
            <p:nvCxnSpPr>
              <p:cNvPr id="2454" name="Google Shape;2454;g77ce959bdb_0_3133"/>
              <p:cNvCxnSpPr/>
              <p:nvPr/>
            </p:nvCxnSpPr>
            <p:spPr>
              <a:xfrm>
                <a:off x="5185857" y="3824171"/>
                <a:ext cx="0" cy="632700"/>
              </a:xfrm>
              <a:prstGeom prst="straightConnector1">
                <a:avLst/>
              </a:prstGeom>
              <a:noFill/>
              <a:ln w="9525" cap="flat" cmpd="sng">
                <a:solidFill>
                  <a:srgbClr val="5597D3"/>
                </a:solidFill>
                <a:prstDash val="solid"/>
                <a:round/>
                <a:headEnd type="none" w="sm" len="sm"/>
                <a:tailEnd type="triangle" w="med" len="med"/>
              </a:ln>
            </p:spPr>
          </p:cxnSp>
          <p:cxnSp>
            <p:nvCxnSpPr>
              <p:cNvPr id="2455" name="Google Shape;2455;g77ce959bdb_0_3133"/>
              <p:cNvCxnSpPr/>
              <p:nvPr/>
            </p:nvCxnSpPr>
            <p:spPr>
              <a:xfrm>
                <a:off x="8886879" y="3830519"/>
                <a:ext cx="0" cy="632700"/>
              </a:xfrm>
              <a:prstGeom prst="straightConnector1">
                <a:avLst/>
              </a:prstGeom>
              <a:noFill/>
              <a:ln w="9525" cap="flat" cmpd="sng">
                <a:solidFill>
                  <a:srgbClr val="5597D3"/>
                </a:solidFill>
                <a:prstDash val="solid"/>
                <a:round/>
                <a:headEnd type="none" w="sm" len="sm"/>
                <a:tailEnd type="triangle" w="med" len="med"/>
              </a:ln>
            </p:spPr>
          </p:cxnSp>
          <p:sp>
            <p:nvSpPr>
              <p:cNvPr id="2456" name="Google Shape;2456;g77ce959bdb_0_3133"/>
              <p:cNvSpPr/>
              <p:nvPr/>
            </p:nvSpPr>
            <p:spPr>
              <a:xfrm>
                <a:off x="7960732" y="4470618"/>
                <a:ext cx="1928400" cy="651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btrfs</a:t>
                </a:r>
                <a:endParaRPr sz="2200" b="0" i="0" u="none" strike="noStrike" cap="none">
                  <a:solidFill>
                    <a:srgbClr val="3F3F3F"/>
                  </a:solidFill>
                  <a:latin typeface="Open Sans"/>
                  <a:ea typeface="Open Sans"/>
                  <a:cs typeface="Open Sans"/>
                  <a:sym typeface="Open Sans"/>
                </a:endParaRPr>
              </a:p>
            </p:txBody>
          </p:sp>
        </p:grpSp>
        <p:cxnSp>
          <p:nvCxnSpPr>
            <p:cNvPr id="2457" name="Google Shape;2457;g77ce959bdb_0_3133"/>
            <p:cNvCxnSpPr/>
            <p:nvPr/>
          </p:nvCxnSpPr>
          <p:spPr>
            <a:xfrm>
              <a:off x="12887751" y="4340827"/>
              <a:ext cx="0" cy="502200"/>
            </a:xfrm>
            <a:prstGeom prst="straightConnector1">
              <a:avLst/>
            </a:prstGeom>
            <a:noFill/>
            <a:ln w="9525" cap="flat" cmpd="sng">
              <a:solidFill>
                <a:srgbClr val="5597D3"/>
              </a:solidFill>
              <a:prstDash val="solid"/>
              <a:round/>
              <a:headEnd type="none" w="sm" len="sm"/>
              <a:tailEnd type="triangle" w="med" len="med"/>
            </a:ln>
          </p:spPr>
        </p:cxnSp>
        <p:sp>
          <p:nvSpPr>
            <p:cNvPr id="2458" name="Google Shape;2458;g77ce959bdb_0_3133"/>
            <p:cNvSpPr/>
            <p:nvPr/>
          </p:nvSpPr>
          <p:spPr>
            <a:xfrm>
              <a:off x="12432529" y="4839242"/>
              <a:ext cx="947700" cy="5169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ZFS</a:t>
              </a:r>
              <a:endParaRPr sz="2200" b="0"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sp>
        <p:nvSpPr>
          <p:cNvPr id="2464" name="Google Shape;2464;g77ce959bdb_0_3163"/>
          <p:cNvSpPr txBox="1">
            <a:spLocks noGrp="1"/>
          </p:cNvSpPr>
          <p:nvPr>
            <p:ph type="title"/>
          </p:nvPr>
        </p:nvSpPr>
        <p:spPr>
          <a:xfrm>
            <a:off x="4331493" y="192369"/>
            <a:ext cx="8179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Graph Driver</a:t>
            </a:r>
            <a:endParaRPr/>
          </a:p>
        </p:txBody>
      </p:sp>
      <p:pic>
        <p:nvPicPr>
          <p:cNvPr id="2465" name="Google Shape;2465;g77ce959bdb_0_3163"/>
          <p:cNvPicPr preferRelativeResize="0"/>
          <p:nvPr/>
        </p:nvPicPr>
        <p:blipFill rotWithShape="1">
          <a:blip r:embed="rId3">
            <a:alphaModFix/>
          </a:blip>
          <a:srcRect/>
          <a:stretch/>
        </p:blipFill>
        <p:spPr>
          <a:xfrm>
            <a:off x="6204822" y="539286"/>
            <a:ext cx="4469824" cy="481699"/>
          </a:xfrm>
          <a:prstGeom prst="rect">
            <a:avLst/>
          </a:prstGeom>
          <a:noFill/>
          <a:ln>
            <a:noFill/>
          </a:ln>
        </p:spPr>
      </p:pic>
      <p:pic>
        <p:nvPicPr>
          <p:cNvPr id="2466" name="Google Shape;2466;g77ce959bdb_0_3163" descr="A close up of a clock&#10;&#10;Description automatically generated"/>
          <p:cNvPicPr preferRelativeResize="0"/>
          <p:nvPr/>
        </p:nvPicPr>
        <p:blipFill rotWithShape="1">
          <a:blip r:embed="rId4">
            <a:alphaModFix/>
          </a:blip>
          <a:srcRect/>
          <a:stretch/>
        </p:blipFill>
        <p:spPr>
          <a:xfrm>
            <a:off x="4297041" y="1112645"/>
            <a:ext cx="7661917" cy="6581826"/>
          </a:xfrm>
          <a:prstGeom prst="rect">
            <a:avLst/>
          </a:prstGeom>
          <a:noFill/>
          <a:ln>
            <a:noFill/>
          </a:ln>
        </p:spPr>
      </p:pic>
      <p:sp>
        <p:nvSpPr>
          <p:cNvPr id="2467" name="Google Shape;2467;g77ce959bdb_0_3163"/>
          <p:cNvSpPr/>
          <p:nvPr/>
        </p:nvSpPr>
        <p:spPr>
          <a:xfrm>
            <a:off x="583930" y="8097125"/>
            <a:ext cx="14190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https://www.google.com/imgres?imgurl=http%3A%2F%2Fblog.daocloud.io%2Fwp-content%2Fuploads%2F2014%2F12%2F005_graphdriver.jpg&amp;imgrefurl=http%3A%2F%2Fprog3.com%2Fsbdm%2Fblog%2Fshlazww%2Farticle%2Fdetails%2F39178469&amp;docid=WlQv0onf6gcXXM&amp;tbnid=_w_oXWXwnzjsmM%3A&amp;vet=10ahUKEwjngNqmpJbmAhUDeH0KHRDRDz8QMwhNKAQwBA..i&amp;w=1105&amp;h=955&amp;bih=657&amp;biw=1366&amp;q=what%20is%20a%20graph%20driver%20in%20docker&amp;ved=0ahUKEwjngNqmpJbmAhUDeH0KHRDRDz8QMwhNKAQwBA&amp;iact=mrc&amp;uact=8</a:t>
            </a:r>
            <a:endParaRPr sz="1400" b="0" i="1" u="none" strike="noStrike" cap="none">
              <a:solidFill>
                <a:srgbClr val="595959"/>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29"/>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Task</a:t>
            </a:r>
            <a:r>
              <a:rPr lang="en-US"/>
              <a:t> </a:t>
            </a:r>
            <a:r>
              <a:rPr lang="en-US">
                <a:latin typeface="Open Sans"/>
                <a:ea typeface="Open Sans"/>
                <a:cs typeface="Open Sans"/>
                <a:sym typeface="Open Sans"/>
              </a:rPr>
              <a:t>Scheduling</a:t>
            </a:r>
            <a:endParaRPr>
              <a:latin typeface="Open Sans"/>
              <a:ea typeface="Open Sans"/>
              <a:cs typeface="Open Sans"/>
              <a:sym typeface="Open Sans"/>
            </a:endParaRPr>
          </a:p>
        </p:txBody>
      </p:sp>
      <p:pic>
        <p:nvPicPr>
          <p:cNvPr id="927" name="Google Shape;927;p29"/>
          <p:cNvPicPr preferRelativeResize="0"/>
          <p:nvPr/>
        </p:nvPicPr>
        <p:blipFill rotWithShape="1">
          <a:blip r:embed="rId3">
            <a:alphaModFix/>
          </a:blip>
          <a:srcRect/>
          <a:stretch/>
        </p:blipFill>
        <p:spPr>
          <a:xfrm>
            <a:off x="5477045" y="649718"/>
            <a:ext cx="5301916" cy="365760"/>
          </a:xfrm>
          <a:prstGeom prst="rect">
            <a:avLst/>
          </a:prstGeom>
          <a:noFill/>
          <a:ln>
            <a:noFill/>
          </a:ln>
        </p:spPr>
      </p:pic>
      <p:grpSp>
        <p:nvGrpSpPr>
          <p:cNvPr id="928" name="Google Shape;928;p29"/>
          <p:cNvGrpSpPr/>
          <p:nvPr/>
        </p:nvGrpSpPr>
        <p:grpSpPr>
          <a:xfrm>
            <a:off x="2974173" y="4899189"/>
            <a:ext cx="10431077" cy="1389231"/>
            <a:chOff x="5360807" y="4923006"/>
            <a:chExt cx="10431077" cy="1389231"/>
          </a:xfrm>
        </p:grpSpPr>
        <p:grpSp>
          <p:nvGrpSpPr>
            <p:cNvPr id="929" name="Google Shape;929;p29"/>
            <p:cNvGrpSpPr/>
            <p:nvPr/>
          </p:nvGrpSpPr>
          <p:grpSpPr>
            <a:xfrm>
              <a:off x="5360807" y="4923006"/>
              <a:ext cx="6686413" cy="1389231"/>
              <a:chOff x="5360807" y="4923006"/>
              <a:chExt cx="6686413" cy="1389231"/>
            </a:xfrm>
          </p:grpSpPr>
          <p:grpSp>
            <p:nvGrpSpPr>
              <p:cNvPr id="930" name="Google Shape;930;p29"/>
              <p:cNvGrpSpPr/>
              <p:nvPr/>
            </p:nvGrpSpPr>
            <p:grpSpPr>
              <a:xfrm>
                <a:off x="5360807" y="4923006"/>
                <a:ext cx="5534386" cy="1389231"/>
                <a:chOff x="5360807" y="4923006"/>
                <a:chExt cx="5534386" cy="1389231"/>
              </a:xfrm>
            </p:grpSpPr>
            <p:grpSp>
              <p:nvGrpSpPr>
                <p:cNvPr id="931" name="Google Shape;931;p29"/>
                <p:cNvGrpSpPr/>
                <p:nvPr/>
              </p:nvGrpSpPr>
              <p:grpSpPr>
                <a:xfrm>
                  <a:off x="5360807" y="4971009"/>
                  <a:ext cx="5534386" cy="1341228"/>
                  <a:chOff x="1719117" y="4971009"/>
                  <a:chExt cx="5534386" cy="1341228"/>
                </a:xfrm>
              </p:grpSpPr>
              <p:sp>
                <p:nvSpPr>
                  <p:cNvPr id="932" name="Google Shape;932;p29"/>
                  <p:cNvSpPr/>
                  <p:nvPr/>
                </p:nvSpPr>
                <p:spPr>
                  <a:xfrm>
                    <a:off x="1719117" y="5351297"/>
                    <a:ext cx="2026657" cy="598270"/>
                  </a:xfrm>
                  <a:prstGeom prst="roundRect">
                    <a:avLst>
                      <a:gd name="adj" fmla="val 16667"/>
                    </a:avLst>
                  </a:prstGeom>
                  <a:solidFill>
                    <a:schemeClr val="lt1"/>
                  </a:solidFill>
                  <a:ln w="127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Orchestrator</a:t>
                    </a:r>
                    <a:endParaRPr sz="2200" b="0" i="0" u="none" strike="noStrike" cap="none">
                      <a:solidFill>
                        <a:srgbClr val="3F3F3F"/>
                      </a:solidFill>
                      <a:latin typeface="Open Sans"/>
                      <a:ea typeface="Open Sans"/>
                      <a:cs typeface="Open Sans"/>
                      <a:sym typeface="Open Sans"/>
                    </a:endParaRPr>
                  </a:p>
                </p:txBody>
              </p:sp>
              <p:cxnSp>
                <p:nvCxnSpPr>
                  <p:cNvPr id="933" name="Google Shape;933;p29"/>
                  <p:cNvCxnSpPr>
                    <a:stCxn id="932" idx="3"/>
                    <a:endCxn id="934" idx="1"/>
                  </p:cNvCxnSpPr>
                  <p:nvPr/>
                </p:nvCxnSpPr>
                <p:spPr>
                  <a:xfrm rot="10800000" flipH="1">
                    <a:off x="3745774" y="5156632"/>
                    <a:ext cx="2467800" cy="493800"/>
                  </a:xfrm>
                  <a:prstGeom prst="straightConnector1">
                    <a:avLst/>
                  </a:prstGeom>
                  <a:noFill/>
                  <a:ln w="9525" cap="flat" cmpd="sng">
                    <a:solidFill>
                      <a:srgbClr val="5597D3"/>
                    </a:solidFill>
                    <a:prstDash val="solid"/>
                    <a:round/>
                    <a:headEnd type="none" w="sm" len="sm"/>
                    <a:tailEnd type="triangle" w="med" len="med"/>
                  </a:ln>
                </p:spPr>
              </p:cxnSp>
              <p:cxnSp>
                <p:nvCxnSpPr>
                  <p:cNvPr id="935" name="Google Shape;935;p29"/>
                  <p:cNvCxnSpPr>
                    <a:stCxn id="932" idx="3"/>
                    <a:endCxn id="936" idx="1"/>
                  </p:cNvCxnSpPr>
                  <p:nvPr/>
                </p:nvCxnSpPr>
                <p:spPr>
                  <a:xfrm rot="10800000" flipH="1">
                    <a:off x="3745774" y="5641732"/>
                    <a:ext cx="2456700" cy="8700"/>
                  </a:xfrm>
                  <a:prstGeom prst="straightConnector1">
                    <a:avLst/>
                  </a:prstGeom>
                  <a:noFill/>
                  <a:ln w="9525" cap="flat" cmpd="sng">
                    <a:solidFill>
                      <a:srgbClr val="5597D3"/>
                    </a:solidFill>
                    <a:prstDash val="solid"/>
                    <a:round/>
                    <a:headEnd type="none" w="sm" len="sm"/>
                    <a:tailEnd type="triangle" w="med" len="med"/>
                  </a:ln>
                </p:spPr>
              </p:cxnSp>
              <p:cxnSp>
                <p:nvCxnSpPr>
                  <p:cNvPr id="937" name="Google Shape;937;p29"/>
                  <p:cNvCxnSpPr>
                    <a:stCxn id="932" idx="3"/>
                    <a:endCxn id="938" idx="1"/>
                  </p:cNvCxnSpPr>
                  <p:nvPr/>
                </p:nvCxnSpPr>
                <p:spPr>
                  <a:xfrm>
                    <a:off x="3745774" y="5650432"/>
                    <a:ext cx="2445900" cy="476100"/>
                  </a:xfrm>
                  <a:prstGeom prst="straightConnector1">
                    <a:avLst/>
                  </a:prstGeom>
                  <a:noFill/>
                  <a:ln w="9525" cap="flat" cmpd="sng">
                    <a:solidFill>
                      <a:srgbClr val="5597D3"/>
                    </a:solidFill>
                    <a:prstDash val="solid"/>
                    <a:round/>
                    <a:headEnd type="none" w="sm" len="sm"/>
                    <a:tailEnd type="triangle" w="med" len="med"/>
                  </a:ln>
                </p:spPr>
              </p:cxnSp>
              <p:sp>
                <p:nvSpPr>
                  <p:cNvPr id="934" name="Google Shape;934;p29"/>
                  <p:cNvSpPr/>
                  <p:nvPr/>
                </p:nvSpPr>
                <p:spPr>
                  <a:xfrm>
                    <a:off x="6213508" y="4971009"/>
                    <a:ext cx="1039995" cy="371478"/>
                  </a:xfrm>
                  <a:prstGeom prst="roundRect">
                    <a:avLst>
                      <a:gd name="adj" fmla="val 16667"/>
                    </a:avLst>
                  </a:prstGeom>
                  <a:solidFill>
                    <a:schemeClr val="lt1"/>
                  </a:solidFill>
                  <a:ln w="127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Task</a:t>
                    </a:r>
                    <a:endParaRPr sz="2200" b="0" i="0" u="none" strike="noStrike" cap="none">
                      <a:solidFill>
                        <a:srgbClr val="3F3F3F"/>
                      </a:solidFill>
                      <a:latin typeface="Open Sans"/>
                      <a:ea typeface="Open Sans"/>
                      <a:cs typeface="Open Sans"/>
                      <a:sym typeface="Open Sans"/>
                    </a:endParaRPr>
                  </a:p>
                </p:txBody>
              </p:sp>
              <p:sp>
                <p:nvSpPr>
                  <p:cNvPr id="936" name="Google Shape;936;p29"/>
                  <p:cNvSpPr/>
                  <p:nvPr/>
                </p:nvSpPr>
                <p:spPr>
                  <a:xfrm>
                    <a:off x="6202549" y="5455883"/>
                    <a:ext cx="1039995" cy="371478"/>
                  </a:xfrm>
                  <a:prstGeom prst="roundRect">
                    <a:avLst>
                      <a:gd name="adj" fmla="val 16667"/>
                    </a:avLst>
                  </a:prstGeom>
                  <a:solidFill>
                    <a:schemeClr val="lt1"/>
                  </a:solidFill>
                  <a:ln w="127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Task</a:t>
                    </a:r>
                    <a:endParaRPr sz="2200" b="0" i="0" u="none" strike="noStrike" cap="none">
                      <a:solidFill>
                        <a:srgbClr val="3F3F3F"/>
                      </a:solidFill>
                      <a:latin typeface="Open Sans"/>
                      <a:ea typeface="Open Sans"/>
                      <a:cs typeface="Open Sans"/>
                      <a:sym typeface="Open Sans"/>
                    </a:endParaRPr>
                  </a:p>
                </p:txBody>
              </p:sp>
              <p:sp>
                <p:nvSpPr>
                  <p:cNvPr id="938" name="Google Shape;938;p29"/>
                  <p:cNvSpPr/>
                  <p:nvPr/>
                </p:nvSpPr>
                <p:spPr>
                  <a:xfrm>
                    <a:off x="6191590" y="5940759"/>
                    <a:ext cx="1039995" cy="371478"/>
                  </a:xfrm>
                  <a:prstGeom prst="roundRect">
                    <a:avLst>
                      <a:gd name="adj" fmla="val 16667"/>
                    </a:avLst>
                  </a:prstGeom>
                  <a:solidFill>
                    <a:schemeClr val="lt1"/>
                  </a:solidFill>
                  <a:ln w="127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Task</a:t>
                    </a:r>
                    <a:endParaRPr sz="2200" b="0" i="0" u="none" strike="noStrike" cap="none">
                      <a:solidFill>
                        <a:srgbClr val="3F3F3F"/>
                      </a:solidFill>
                      <a:latin typeface="Open Sans"/>
                      <a:ea typeface="Open Sans"/>
                      <a:cs typeface="Open Sans"/>
                      <a:sym typeface="Open Sans"/>
                    </a:endParaRPr>
                  </a:p>
                </p:txBody>
              </p:sp>
            </p:grpSp>
            <p:sp>
              <p:nvSpPr>
                <p:cNvPr id="939" name="Google Shape;939;p29"/>
                <p:cNvSpPr txBox="1"/>
                <p:nvPr/>
              </p:nvSpPr>
              <p:spPr>
                <a:xfrm>
                  <a:off x="8370835" y="5353551"/>
                  <a:ext cx="1284696"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434343"/>
                      </a:solidFill>
                      <a:latin typeface="Open Sans"/>
                      <a:ea typeface="Open Sans"/>
                      <a:cs typeface="Open Sans"/>
                      <a:sym typeface="Open Sans"/>
                    </a:rPr>
                    <a:t>Creates</a:t>
                  </a:r>
                  <a:endParaRPr sz="1700" b="0" i="0" u="none" strike="noStrike" cap="none">
                    <a:solidFill>
                      <a:srgbClr val="434343"/>
                    </a:solidFill>
                    <a:latin typeface="Open Sans"/>
                    <a:ea typeface="Open Sans"/>
                    <a:cs typeface="Open Sans"/>
                    <a:sym typeface="Open Sans"/>
                  </a:endParaRPr>
                </a:p>
              </p:txBody>
            </p:sp>
            <p:sp>
              <p:nvSpPr>
                <p:cNvPr id="940" name="Google Shape;940;p29"/>
                <p:cNvSpPr txBox="1"/>
                <p:nvPr/>
              </p:nvSpPr>
              <p:spPr>
                <a:xfrm rot="-659641">
                  <a:off x="8313080" y="5041552"/>
                  <a:ext cx="1284696"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434343"/>
                      </a:solidFill>
                      <a:latin typeface="Open Sans"/>
                      <a:ea typeface="Open Sans"/>
                      <a:cs typeface="Open Sans"/>
                      <a:sym typeface="Open Sans"/>
                    </a:rPr>
                    <a:t>Creates</a:t>
                  </a:r>
                  <a:endParaRPr sz="1700" b="0" i="0" u="none" strike="noStrike" cap="none">
                    <a:solidFill>
                      <a:srgbClr val="434343"/>
                    </a:solidFill>
                    <a:latin typeface="Open Sans"/>
                    <a:ea typeface="Open Sans"/>
                    <a:cs typeface="Open Sans"/>
                    <a:sym typeface="Open Sans"/>
                  </a:endParaRPr>
                </a:p>
              </p:txBody>
            </p:sp>
            <p:sp>
              <p:nvSpPr>
                <p:cNvPr id="941" name="Google Shape;941;p29"/>
                <p:cNvSpPr txBox="1"/>
                <p:nvPr/>
              </p:nvSpPr>
              <p:spPr>
                <a:xfrm rot="649307">
                  <a:off x="8361964" y="5661730"/>
                  <a:ext cx="1284696"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434343"/>
                      </a:solidFill>
                      <a:latin typeface="Open Sans"/>
                      <a:ea typeface="Open Sans"/>
                      <a:cs typeface="Open Sans"/>
                      <a:sym typeface="Open Sans"/>
                    </a:rPr>
                    <a:t>Creates</a:t>
                  </a:r>
                  <a:endParaRPr sz="1700" b="0" i="0" u="none" strike="noStrike" cap="none">
                    <a:solidFill>
                      <a:srgbClr val="434343"/>
                    </a:solidFill>
                    <a:latin typeface="Open Sans"/>
                    <a:ea typeface="Open Sans"/>
                    <a:cs typeface="Open Sans"/>
                    <a:sym typeface="Open Sans"/>
                  </a:endParaRPr>
                </a:p>
              </p:txBody>
            </p:sp>
          </p:grpSp>
          <p:sp>
            <p:nvSpPr>
              <p:cNvPr id="942" name="Google Shape;942;p29"/>
              <p:cNvSpPr/>
              <p:nvPr/>
            </p:nvSpPr>
            <p:spPr>
              <a:xfrm>
                <a:off x="11524430" y="4923006"/>
                <a:ext cx="522790" cy="1389231"/>
              </a:xfrm>
              <a:prstGeom prst="rightBrace">
                <a:avLst>
                  <a:gd name="adj1" fmla="val 8333"/>
                  <a:gd name="adj2" fmla="val 5000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dk1"/>
                  </a:solidFill>
                  <a:latin typeface="Open Sans"/>
                  <a:ea typeface="Open Sans"/>
                  <a:cs typeface="Open Sans"/>
                  <a:sym typeface="Open Sans"/>
                </a:endParaRPr>
              </a:p>
            </p:txBody>
          </p:sp>
        </p:grpSp>
        <p:sp>
          <p:nvSpPr>
            <p:cNvPr id="943" name="Google Shape;943;p29"/>
            <p:cNvSpPr txBox="1"/>
            <p:nvPr/>
          </p:nvSpPr>
          <p:spPr>
            <a:xfrm>
              <a:off x="12311269" y="5004670"/>
              <a:ext cx="3480615"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These tasks are slots filled by scheduler by spawning a container</a:t>
              </a:r>
              <a:endParaRPr sz="2200" b="0" i="0" u="none" strike="noStrike" cap="none">
                <a:solidFill>
                  <a:srgbClr val="3F3F3F"/>
                </a:solidFill>
                <a:latin typeface="Open Sans"/>
                <a:ea typeface="Open Sans"/>
                <a:cs typeface="Open Sans"/>
                <a:sym typeface="Open Sans"/>
              </a:endParaRPr>
            </a:p>
          </p:txBody>
        </p:sp>
      </p:grpSp>
      <p:grpSp>
        <p:nvGrpSpPr>
          <p:cNvPr id="944" name="Google Shape;944;p29"/>
          <p:cNvGrpSpPr/>
          <p:nvPr/>
        </p:nvGrpSpPr>
        <p:grpSpPr>
          <a:xfrm>
            <a:off x="1945232" y="1560608"/>
            <a:ext cx="12365536" cy="2278416"/>
            <a:chOff x="1903359" y="1837142"/>
            <a:chExt cx="12365536" cy="2506258"/>
          </a:xfrm>
        </p:grpSpPr>
        <p:grpSp>
          <p:nvGrpSpPr>
            <p:cNvPr id="945" name="Google Shape;945;p29"/>
            <p:cNvGrpSpPr/>
            <p:nvPr/>
          </p:nvGrpSpPr>
          <p:grpSpPr>
            <a:xfrm>
              <a:off x="1903359" y="1837142"/>
              <a:ext cx="12365536" cy="2506258"/>
              <a:chOff x="1903359" y="1837142"/>
              <a:chExt cx="12365536" cy="2506258"/>
            </a:xfrm>
          </p:grpSpPr>
          <p:sp>
            <p:nvSpPr>
              <p:cNvPr id="946" name="Google Shape;946;p29"/>
              <p:cNvSpPr/>
              <p:nvPr/>
            </p:nvSpPr>
            <p:spPr>
              <a:xfrm>
                <a:off x="1903359" y="2777246"/>
                <a:ext cx="1842415" cy="598270"/>
              </a:xfrm>
              <a:prstGeom prst="roundRect">
                <a:avLst>
                  <a:gd name="adj" fmla="val 16667"/>
                </a:avLst>
              </a:prstGeom>
              <a:solidFill>
                <a:schemeClr val="lt1"/>
              </a:solidFill>
              <a:ln w="127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Service</a:t>
                </a:r>
                <a:endParaRPr sz="2200" b="0" i="0" u="none" strike="noStrike" cap="none">
                  <a:solidFill>
                    <a:srgbClr val="3F3F3F"/>
                  </a:solidFill>
                  <a:latin typeface="Open Sans"/>
                  <a:ea typeface="Open Sans"/>
                  <a:cs typeface="Open Sans"/>
                  <a:sym typeface="Open Sans"/>
                </a:endParaRPr>
              </a:p>
            </p:txBody>
          </p:sp>
          <p:cxnSp>
            <p:nvCxnSpPr>
              <p:cNvPr id="947" name="Google Shape;947;p29"/>
              <p:cNvCxnSpPr/>
              <p:nvPr/>
            </p:nvCxnSpPr>
            <p:spPr>
              <a:xfrm>
                <a:off x="4457825" y="3076380"/>
                <a:ext cx="1982777" cy="0"/>
              </a:xfrm>
              <a:prstGeom prst="straightConnector1">
                <a:avLst/>
              </a:prstGeom>
              <a:noFill/>
              <a:ln w="9525" cap="flat" cmpd="sng">
                <a:solidFill>
                  <a:srgbClr val="5597D3"/>
                </a:solidFill>
                <a:prstDash val="solid"/>
                <a:round/>
                <a:headEnd type="none" w="sm" len="sm"/>
                <a:tailEnd type="triangle" w="med" len="med"/>
              </a:ln>
            </p:spPr>
          </p:cxnSp>
          <p:sp>
            <p:nvSpPr>
              <p:cNvPr id="948" name="Google Shape;948;p29"/>
              <p:cNvSpPr/>
              <p:nvPr/>
            </p:nvSpPr>
            <p:spPr>
              <a:xfrm>
                <a:off x="6905911" y="2777246"/>
                <a:ext cx="2026657" cy="598270"/>
              </a:xfrm>
              <a:prstGeom prst="roundRect">
                <a:avLst>
                  <a:gd name="adj" fmla="val 16667"/>
                </a:avLst>
              </a:prstGeom>
              <a:solidFill>
                <a:schemeClr val="lt1"/>
              </a:solidFill>
              <a:ln w="127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Orchestrator</a:t>
                </a:r>
                <a:endParaRPr sz="2200" b="0" i="0" u="none" strike="noStrike" cap="none">
                  <a:solidFill>
                    <a:srgbClr val="3F3F3F"/>
                  </a:solidFill>
                  <a:latin typeface="Open Sans"/>
                  <a:ea typeface="Open Sans"/>
                  <a:cs typeface="Open Sans"/>
                  <a:sym typeface="Open Sans"/>
                </a:endParaRPr>
              </a:p>
            </p:txBody>
          </p:sp>
          <p:sp>
            <p:nvSpPr>
              <p:cNvPr id="949" name="Google Shape;949;p29"/>
              <p:cNvSpPr txBox="1"/>
              <p:nvPr/>
            </p:nvSpPr>
            <p:spPr>
              <a:xfrm>
                <a:off x="4807948" y="2685515"/>
                <a:ext cx="1413300" cy="3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Open Sans"/>
                    <a:ea typeface="Open Sans"/>
                    <a:cs typeface="Open Sans"/>
                    <a:sym typeface="Open Sans"/>
                  </a:rPr>
                  <a:t>Instructs</a:t>
                </a:r>
                <a:endParaRPr sz="1700" b="0" i="0" u="none" strike="noStrike" cap="none">
                  <a:solidFill>
                    <a:srgbClr val="3F3F3F"/>
                  </a:solidFill>
                  <a:latin typeface="Open Sans"/>
                  <a:ea typeface="Open Sans"/>
                  <a:cs typeface="Open Sans"/>
                  <a:sym typeface="Open Sans"/>
                </a:endParaRPr>
              </a:p>
            </p:txBody>
          </p:sp>
          <p:sp>
            <p:nvSpPr>
              <p:cNvPr id="950" name="Google Shape;950;p29"/>
              <p:cNvSpPr txBox="1"/>
              <p:nvPr/>
            </p:nvSpPr>
            <p:spPr>
              <a:xfrm>
                <a:off x="9386417" y="2432079"/>
                <a:ext cx="1413164" cy="13150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Open Sans"/>
                    <a:ea typeface="Open Sans"/>
                    <a:cs typeface="Open Sans"/>
                    <a:sym typeface="Open Sans"/>
                  </a:rPr>
                  <a:t>To keep the following always running</a:t>
                </a:r>
                <a:endParaRPr sz="1700" b="0" i="0" u="none" strike="noStrike" cap="none">
                  <a:solidFill>
                    <a:srgbClr val="3F3F3F"/>
                  </a:solidFill>
                  <a:latin typeface="Open Sans"/>
                  <a:ea typeface="Open Sans"/>
                  <a:cs typeface="Open Sans"/>
                  <a:sym typeface="Open Sans"/>
                </a:endParaRPr>
              </a:p>
            </p:txBody>
          </p:sp>
          <p:grpSp>
            <p:nvGrpSpPr>
              <p:cNvPr id="951" name="Google Shape;951;p29"/>
              <p:cNvGrpSpPr/>
              <p:nvPr/>
            </p:nvGrpSpPr>
            <p:grpSpPr>
              <a:xfrm>
                <a:off x="12242238" y="1837142"/>
                <a:ext cx="2026657" cy="2506258"/>
                <a:chOff x="13686227" y="1998687"/>
                <a:chExt cx="2697480" cy="4036353"/>
              </a:xfrm>
            </p:grpSpPr>
            <p:sp>
              <p:nvSpPr>
                <p:cNvPr id="952" name="Google Shape;952;p29"/>
                <p:cNvSpPr/>
                <p:nvPr/>
              </p:nvSpPr>
              <p:spPr>
                <a:xfrm>
                  <a:off x="13686227" y="1998687"/>
                  <a:ext cx="2697480" cy="1165860"/>
                </a:xfrm>
                <a:prstGeom prst="roundRect">
                  <a:avLst>
                    <a:gd name="adj" fmla="val 16667"/>
                  </a:avLst>
                </a:prstGeom>
                <a:solidFill>
                  <a:schemeClr val="lt1"/>
                </a:solidFill>
                <a:ln w="127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Event source instance</a:t>
                  </a:r>
                  <a:endParaRPr sz="2200" b="0" i="0" u="none" strike="noStrike" cap="none">
                    <a:solidFill>
                      <a:srgbClr val="3F3F3F"/>
                    </a:solidFill>
                    <a:latin typeface="Open Sans"/>
                    <a:ea typeface="Open Sans"/>
                    <a:cs typeface="Open Sans"/>
                    <a:sym typeface="Open Sans"/>
                  </a:endParaRPr>
                </a:p>
              </p:txBody>
            </p:sp>
            <p:sp>
              <p:nvSpPr>
                <p:cNvPr id="953" name="Google Shape;953;p29"/>
                <p:cNvSpPr/>
                <p:nvPr/>
              </p:nvSpPr>
              <p:spPr>
                <a:xfrm>
                  <a:off x="13686227" y="3406140"/>
                  <a:ext cx="2697480" cy="1165860"/>
                </a:xfrm>
                <a:prstGeom prst="roundRect">
                  <a:avLst>
                    <a:gd name="adj" fmla="val 16667"/>
                  </a:avLst>
                </a:prstGeom>
                <a:solidFill>
                  <a:schemeClr val="lt1"/>
                </a:solidFill>
                <a:ln w="127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Event source instance</a:t>
                  </a:r>
                  <a:endParaRPr sz="2200" b="0" i="0" u="none" strike="noStrike" cap="none">
                    <a:solidFill>
                      <a:srgbClr val="3F3F3F"/>
                    </a:solidFill>
                    <a:latin typeface="Open Sans"/>
                    <a:ea typeface="Open Sans"/>
                    <a:cs typeface="Open Sans"/>
                    <a:sym typeface="Open Sans"/>
                  </a:endParaRPr>
                </a:p>
              </p:txBody>
            </p:sp>
            <p:sp>
              <p:nvSpPr>
                <p:cNvPr id="954" name="Google Shape;954;p29"/>
                <p:cNvSpPr/>
                <p:nvPr/>
              </p:nvSpPr>
              <p:spPr>
                <a:xfrm>
                  <a:off x="13686227" y="4869180"/>
                  <a:ext cx="2697480" cy="1165860"/>
                </a:xfrm>
                <a:prstGeom prst="roundRect">
                  <a:avLst>
                    <a:gd name="adj" fmla="val 16667"/>
                  </a:avLst>
                </a:prstGeom>
                <a:solidFill>
                  <a:schemeClr val="lt1"/>
                </a:solidFill>
                <a:ln w="127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Event source instance</a:t>
                  </a:r>
                  <a:endParaRPr sz="2200" b="0" i="0" u="none" strike="noStrike" cap="none">
                    <a:solidFill>
                      <a:srgbClr val="3F3F3F"/>
                    </a:solidFill>
                    <a:latin typeface="Open Sans"/>
                    <a:ea typeface="Open Sans"/>
                    <a:cs typeface="Open Sans"/>
                    <a:sym typeface="Open Sans"/>
                  </a:endParaRPr>
                </a:p>
              </p:txBody>
            </p:sp>
          </p:grpSp>
        </p:grpSp>
        <p:grpSp>
          <p:nvGrpSpPr>
            <p:cNvPr id="955" name="Google Shape;955;p29"/>
            <p:cNvGrpSpPr/>
            <p:nvPr/>
          </p:nvGrpSpPr>
          <p:grpSpPr>
            <a:xfrm>
              <a:off x="9430238" y="2159369"/>
              <a:ext cx="2662467" cy="1822077"/>
              <a:chOff x="9430238" y="2159369"/>
              <a:chExt cx="2662467" cy="1822077"/>
            </a:xfrm>
          </p:grpSpPr>
          <p:cxnSp>
            <p:nvCxnSpPr>
              <p:cNvPr id="956" name="Google Shape;956;p29"/>
              <p:cNvCxnSpPr/>
              <p:nvPr/>
            </p:nvCxnSpPr>
            <p:spPr>
              <a:xfrm>
                <a:off x="9437613" y="3078976"/>
                <a:ext cx="2655092" cy="902470"/>
              </a:xfrm>
              <a:prstGeom prst="bentConnector3">
                <a:avLst>
                  <a:gd name="adj1" fmla="val 50000"/>
                </a:avLst>
              </a:prstGeom>
              <a:noFill/>
              <a:ln w="9525" cap="flat" cmpd="sng">
                <a:solidFill>
                  <a:srgbClr val="5597D3"/>
                </a:solidFill>
                <a:prstDash val="solid"/>
                <a:round/>
                <a:headEnd type="none" w="sm" len="sm"/>
                <a:tailEnd type="triangle" w="med" len="med"/>
              </a:ln>
            </p:spPr>
          </p:cxnSp>
          <p:cxnSp>
            <p:nvCxnSpPr>
              <p:cNvPr id="957" name="Google Shape;957;p29"/>
              <p:cNvCxnSpPr/>
              <p:nvPr/>
            </p:nvCxnSpPr>
            <p:spPr>
              <a:xfrm rot="10800000" flipH="1">
                <a:off x="9430238" y="2159369"/>
                <a:ext cx="2662467" cy="915792"/>
              </a:xfrm>
              <a:prstGeom prst="bentConnector3">
                <a:avLst>
                  <a:gd name="adj1" fmla="val 50000"/>
                </a:avLst>
              </a:prstGeom>
              <a:noFill/>
              <a:ln w="9525" cap="flat" cmpd="sng">
                <a:solidFill>
                  <a:srgbClr val="5597D3"/>
                </a:solidFill>
                <a:prstDash val="solid"/>
                <a:round/>
                <a:headEnd type="none" w="sm" len="sm"/>
                <a:tailEnd type="triangle" w="med" len="med"/>
              </a:ln>
            </p:spPr>
          </p:cxnSp>
          <p:cxnSp>
            <p:nvCxnSpPr>
              <p:cNvPr id="958" name="Google Shape;958;p29"/>
              <p:cNvCxnSpPr/>
              <p:nvPr/>
            </p:nvCxnSpPr>
            <p:spPr>
              <a:xfrm>
                <a:off x="9437613" y="3064571"/>
                <a:ext cx="2643632" cy="8442"/>
              </a:xfrm>
              <a:prstGeom prst="straightConnector1">
                <a:avLst/>
              </a:prstGeom>
              <a:noFill/>
              <a:ln w="9525" cap="flat" cmpd="sng">
                <a:solidFill>
                  <a:srgbClr val="5597D3"/>
                </a:solidFill>
                <a:prstDash val="solid"/>
                <a:round/>
                <a:headEnd type="none" w="sm" len="sm"/>
                <a:tailEnd type="triangle" w="med" len="med"/>
              </a:ln>
            </p:spPr>
          </p:cxnSp>
        </p:grpSp>
      </p:grpSp>
      <p:sp>
        <p:nvSpPr>
          <p:cNvPr id="959" name="Google Shape;959;p29"/>
          <p:cNvSpPr/>
          <p:nvPr/>
        </p:nvSpPr>
        <p:spPr>
          <a:xfrm>
            <a:off x="1248273" y="7342866"/>
            <a:ext cx="14243955" cy="989623"/>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The orchestrator creates a new replica task if an event source task keeps on subsequently crashing or fails its health check. This creation of new replica tasks leads to the spawning of new containers.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g65b73f75d3_0_477"/>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Labels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79" name="Google Shape;2479;g65b73f75d3_0_482"/>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Label: Overview</a:t>
            </a:r>
            <a:endParaRPr/>
          </a:p>
        </p:txBody>
      </p:sp>
      <p:pic>
        <p:nvPicPr>
          <p:cNvPr id="2480" name="Google Shape;2480;g65b73f75d3_0_482"/>
          <p:cNvPicPr preferRelativeResize="0"/>
          <p:nvPr/>
        </p:nvPicPr>
        <p:blipFill rotWithShape="1">
          <a:blip r:embed="rId3">
            <a:alphaModFix/>
          </a:blip>
          <a:srcRect/>
          <a:stretch/>
        </p:blipFill>
        <p:spPr>
          <a:xfrm>
            <a:off x="6096266" y="568058"/>
            <a:ext cx="4063476" cy="481699"/>
          </a:xfrm>
          <a:prstGeom prst="rect">
            <a:avLst/>
          </a:prstGeom>
          <a:noFill/>
          <a:ln>
            <a:noFill/>
          </a:ln>
        </p:spPr>
      </p:pic>
      <p:sp>
        <p:nvSpPr>
          <p:cNvPr id="2481" name="Google Shape;2481;g65b73f75d3_0_482"/>
          <p:cNvSpPr/>
          <p:nvPr/>
        </p:nvSpPr>
        <p:spPr>
          <a:xfrm>
            <a:off x="2940638" y="1895006"/>
            <a:ext cx="10374600" cy="6873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 mechanism used for applying metadata to objects in Docker.</a:t>
            </a:r>
            <a:endParaRPr sz="1400" b="0" i="0" u="none" strike="noStrike" cap="none">
              <a:solidFill>
                <a:srgbClr val="000000"/>
              </a:solidFill>
              <a:latin typeface="Arial"/>
              <a:ea typeface="Arial"/>
              <a:cs typeface="Arial"/>
              <a:sym typeface="Arial"/>
            </a:endParaRPr>
          </a:p>
        </p:txBody>
      </p:sp>
      <p:grpSp>
        <p:nvGrpSpPr>
          <p:cNvPr id="2482" name="Google Shape;2482;g65b73f75d3_0_482"/>
          <p:cNvGrpSpPr/>
          <p:nvPr/>
        </p:nvGrpSpPr>
        <p:grpSpPr>
          <a:xfrm>
            <a:off x="2966304" y="3279574"/>
            <a:ext cx="10374600" cy="4632944"/>
            <a:chOff x="2966304" y="3279574"/>
            <a:chExt cx="10374600" cy="4632944"/>
          </a:xfrm>
        </p:grpSpPr>
        <p:sp>
          <p:nvSpPr>
            <p:cNvPr id="2483" name="Google Shape;2483;g65b73f75d3_0_482"/>
            <p:cNvSpPr/>
            <p:nvPr/>
          </p:nvSpPr>
          <p:spPr>
            <a:xfrm>
              <a:off x="2966304" y="4255518"/>
              <a:ext cx="10374600" cy="3657000"/>
            </a:xfrm>
            <a:prstGeom prst="roundRect">
              <a:avLst>
                <a:gd name="adj" fmla="val 5346"/>
              </a:avLst>
            </a:prstGeom>
            <a:noFill/>
            <a:ln>
              <a:noFill/>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Images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Containers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Local daemons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Volumes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Networks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Swarm nodes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Swarm services</a:t>
              </a:r>
              <a:endParaRPr sz="1400" b="0" i="0" u="none" strike="noStrike" cap="none">
                <a:solidFill>
                  <a:srgbClr val="000000"/>
                </a:solidFill>
                <a:latin typeface="Arial"/>
                <a:ea typeface="Arial"/>
                <a:cs typeface="Arial"/>
                <a:sym typeface="Arial"/>
              </a:endParaRPr>
            </a:p>
          </p:txBody>
        </p:sp>
        <p:sp>
          <p:nvSpPr>
            <p:cNvPr id="2484" name="Google Shape;2484;g65b73f75d3_0_482"/>
            <p:cNvSpPr/>
            <p:nvPr/>
          </p:nvSpPr>
          <p:spPr>
            <a:xfrm>
              <a:off x="2966304" y="3279574"/>
              <a:ext cx="7193400" cy="651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 Docker objects to which metadata is applied are: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g65b73f75d3_0_492"/>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Label: Overview</a:t>
            </a:r>
            <a:endParaRPr/>
          </a:p>
        </p:txBody>
      </p:sp>
      <p:pic>
        <p:nvPicPr>
          <p:cNvPr id="2491" name="Google Shape;2491;g65b73f75d3_0_492"/>
          <p:cNvPicPr preferRelativeResize="0"/>
          <p:nvPr/>
        </p:nvPicPr>
        <p:blipFill rotWithShape="1">
          <a:blip r:embed="rId3">
            <a:alphaModFix/>
          </a:blip>
          <a:srcRect/>
          <a:stretch/>
        </p:blipFill>
        <p:spPr>
          <a:xfrm>
            <a:off x="6096266" y="568058"/>
            <a:ext cx="4063476" cy="481699"/>
          </a:xfrm>
          <a:prstGeom prst="rect">
            <a:avLst/>
          </a:prstGeom>
          <a:noFill/>
          <a:ln>
            <a:noFill/>
          </a:ln>
        </p:spPr>
      </p:pic>
      <p:grpSp>
        <p:nvGrpSpPr>
          <p:cNvPr id="2492" name="Google Shape;2492;g65b73f75d3_0_492"/>
          <p:cNvGrpSpPr/>
          <p:nvPr/>
        </p:nvGrpSpPr>
        <p:grpSpPr>
          <a:xfrm>
            <a:off x="1461556" y="6069465"/>
            <a:ext cx="12753496" cy="2570350"/>
            <a:chOff x="2049601" y="6106328"/>
            <a:chExt cx="10374600" cy="2570350"/>
          </a:xfrm>
        </p:grpSpPr>
        <p:sp>
          <p:nvSpPr>
            <p:cNvPr id="2493" name="Google Shape;2493;g65b73f75d3_0_492"/>
            <p:cNvSpPr/>
            <p:nvPr/>
          </p:nvSpPr>
          <p:spPr>
            <a:xfrm>
              <a:off x="2049601" y="7063278"/>
              <a:ext cx="10374600" cy="16134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Organizing the images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Recording the licensing information</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Annotating the relationships between containers, volumes, and networks</a:t>
              </a:r>
              <a:endParaRPr sz="1400" b="0" i="0" u="none" strike="noStrike" cap="none">
                <a:solidFill>
                  <a:srgbClr val="000000"/>
                </a:solidFill>
                <a:latin typeface="Arial"/>
                <a:ea typeface="Arial"/>
                <a:cs typeface="Arial"/>
                <a:sym typeface="Arial"/>
              </a:endParaRPr>
            </a:p>
          </p:txBody>
        </p:sp>
        <p:sp>
          <p:nvSpPr>
            <p:cNvPr id="2494" name="Google Shape;2494;g65b73f75d3_0_492"/>
            <p:cNvSpPr/>
            <p:nvPr/>
          </p:nvSpPr>
          <p:spPr>
            <a:xfrm>
              <a:off x="2049601" y="6106328"/>
              <a:ext cx="3380400" cy="6516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Purpose of labeling:</a:t>
              </a:r>
              <a:endParaRPr sz="2200" b="0" i="0" u="none" strike="noStrike" cap="none">
                <a:solidFill>
                  <a:schemeClr val="lt1"/>
                </a:solidFill>
                <a:latin typeface="Open Sans"/>
                <a:ea typeface="Open Sans"/>
                <a:cs typeface="Open Sans"/>
                <a:sym typeface="Open Sans"/>
              </a:endParaRPr>
            </a:p>
          </p:txBody>
        </p:sp>
      </p:grpSp>
      <p:grpSp>
        <p:nvGrpSpPr>
          <p:cNvPr id="2495" name="Google Shape;2495;g65b73f75d3_0_492"/>
          <p:cNvGrpSpPr/>
          <p:nvPr/>
        </p:nvGrpSpPr>
        <p:grpSpPr>
          <a:xfrm>
            <a:off x="3555936" y="1369810"/>
            <a:ext cx="8029686" cy="1067576"/>
            <a:chOff x="3555936" y="1369810"/>
            <a:chExt cx="8029686" cy="1067576"/>
          </a:xfrm>
        </p:grpSpPr>
        <p:sp>
          <p:nvSpPr>
            <p:cNvPr id="2496" name="Google Shape;2496;g65b73f75d3_0_492"/>
            <p:cNvSpPr txBox="1"/>
            <p:nvPr/>
          </p:nvSpPr>
          <p:spPr>
            <a:xfrm>
              <a:off x="4062398" y="2006586"/>
              <a:ext cx="10437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Label</a:t>
              </a:r>
              <a:endParaRPr sz="2200" b="0" i="0" u="none" strike="noStrike" cap="none">
                <a:solidFill>
                  <a:schemeClr val="dk1"/>
                </a:solidFill>
                <a:latin typeface="Open Sans"/>
                <a:ea typeface="Open Sans"/>
                <a:cs typeface="Open Sans"/>
                <a:sym typeface="Open Sans"/>
              </a:endParaRPr>
            </a:p>
          </p:txBody>
        </p:sp>
        <p:grpSp>
          <p:nvGrpSpPr>
            <p:cNvPr id="2497" name="Google Shape;2497;g65b73f75d3_0_492"/>
            <p:cNvGrpSpPr/>
            <p:nvPr/>
          </p:nvGrpSpPr>
          <p:grpSpPr>
            <a:xfrm>
              <a:off x="3555936" y="1369810"/>
              <a:ext cx="8029686" cy="588351"/>
              <a:chOff x="2999055" y="1651907"/>
              <a:chExt cx="8029686" cy="588351"/>
            </a:xfrm>
          </p:grpSpPr>
          <p:sp>
            <p:nvSpPr>
              <p:cNvPr id="2498" name="Google Shape;2498;g65b73f75d3_0_492"/>
              <p:cNvSpPr/>
              <p:nvPr/>
            </p:nvSpPr>
            <p:spPr>
              <a:xfrm>
                <a:off x="2999055" y="1720958"/>
                <a:ext cx="2257800" cy="5193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3444C"/>
                    </a:solidFill>
                    <a:latin typeface="Open Sans"/>
                    <a:ea typeface="Open Sans"/>
                    <a:cs typeface="Open Sans"/>
                    <a:sym typeface="Open Sans"/>
                  </a:rPr>
                  <a:t>Key-value pair</a:t>
                </a:r>
                <a:endParaRPr sz="1400" b="0" i="0" u="none" strike="noStrike" cap="none">
                  <a:solidFill>
                    <a:srgbClr val="000000"/>
                  </a:solidFill>
                  <a:latin typeface="Arial"/>
                  <a:ea typeface="Arial"/>
                  <a:cs typeface="Arial"/>
                  <a:sym typeface="Arial"/>
                </a:endParaRPr>
              </a:p>
            </p:txBody>
          </p:sp>
          <p:cxnSp>
            <p:nvCxnSpPr>
              <p:cNvPr id="2499" name="Google Shape;2499;g65b73f75d3_0_492"/>
              <p:cNvCxnSpPr/>
              <p:nvPr/>
            </p:nvCxnSpPr>
            <p:spPr>
              <a:xfrm>
                <a:off x="6054339" y="2071383"/>
                <a:ext cx="1760700" cy="0"/>
              </a:xfrm>
              <a:prstGeom prst="straightConnector1">
                <a:avLst/>
              </a:prstGeom>
              <a:noFill/>
              <a:ln w="9525" cap="flat" cmpd="sng">
                <a:solidFill>
                  <a:srgbClr val="5597D3"/>
                </a:solidFill>
                <a:prstDash val="solid"/>
                <a:round/>
                <a:headEnd type="none" w="sm" len="sm"/>
                <a:tailEnd type="triangle" w="med" len="med"/>
              </a:ln>
            </p:spPr>
          </p:cxnSp>
          <p:sp>
            <p:nvSpPr>
              <p:cNvPr id="2500" name="Google Shape;2500;g65b73f75d3_0_492"/>
              <p:cNvSpPr txBox="1"/>
              <p:nvPr/>
            </p:nvSpPr>
            <p:spPr>
              <a:xfrm>
                <a:off x="6212836" y="1651907"/>
                <a:ext cx="1443600" cy="47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stored as</a:t>
                </a:r>
                <a:endParaRPr sz="2200" b="0" i="0" u="none" strike="noStrike" cap="none">
                  <a:solidFill>
                    <a:schemeClr val="dk1"/>
                  </a:solidFill>
                  <a:latin typeface="Open Sans"/>
                  <a:ea typeface="Open Sans"/>
                  <a:cs typeface="Open Sans"/>
                  <a:sym typeface="Open Sans"/>
                </a:endParaRPr>
              </a:p>
            </p:txBody>
          </p:sp>
          <p:sp>
            <p:nvSpPr>
              <p:cNvPr id="2501" name="Google Shape;2501;g65b73f75d3_0_492"/>
              <p:cNvSpPr/>
              <p:nvPr/>
            </p:nvSpPr>
            <p:spPr>
              <a:xfrm>
                <a:off x="8770941" y="1718652"/>
                <a:ext cx="2257800" cy="5193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3444C"/>
                    </a:solidFill>
                    <a:latin typeface="Open Sans"/>
                    <a:ea typeface="Open Sans"/>
                    <a:cs typeface="Open Sans"/>
                    <a:sym typeface="Open Sans"/>
                  </a:rPr>
                  <a:t>String</a:t>
                </a:r>
                <a:endParaRPr sz="1400" b="0" i="0" u="none" strike="noStrike" cap="none">
                  <a:solidFill>
                    <a:srgbClr val="000000"/>
                  </a:solidFill>
                  <a:latin typeface="Arial"/>
                  <a:ea typeface="Arial"/>
                  <a:cs typeface="Arial"/>
                  <a:sym typeface="Arial"/>
                </a:endParaRPr>
              </a:p>
            </p:txBody>
          </p:sp>
        </p:grpSp>
      </p:grpSp>
      <p:grpSp>
        <p:nvGrpSpPr>
          <p:cNvPr id="2502" name="Google Shape;2502;g65b73f75d3_0_492"/>
          <p:cNvGrpSpPr/>
          <p:nvPr/>
        </p:nvGrpSpPr>
        <p:grpSpPr>
          <a:xfrm>
            <a:off x="4294881" y="2978418"/>
            <a:ext cx="7056709" cy="2218455"/>
            <a:chOff x="4669092" y="3144459"/>
            <a:chExt cx="7056709" cy="2952822"/>
          </a:xfrm>
        </p:grpSpPr>
        <p:sp>
          <p:nvSpPr>
            <p:cNvPr id="2503" name="Google Shape;2503;g65b73f75d3_0_492"/>
            <p:cNvSpPr/>
            <p:nvPr/>
          </p:nvSpPr>
          <p:spPr>
            <a:xfrm>
              <a:off x="4669092" y="4279684"/>
              <a:ext cx="1274400" cy="5316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3444C"/>
                  </a:solidFill>
                  <a:latin typeface="Open Sans"/>
                  <a:ea typeface="Open Sans"/>
                  <a:cs typeface="Open Sans"/>
                  <a:sym typeface="Open Sans"/>
                </a:rPr>
                <a:t>Object</a:t>
              </a:r>
              <a:endParaRPr sz="1400" b="0" i="0" u="none" strike="noStrike" cap="none">
                <a:solidFill>
                  <a:srgbClr val="000000"/>
                </a:solidFill>
                <a:latin typeface="Arial"/>
                <a:ea typeface="Arial"/>
                <a:cs typeface="Arial"/>
                <a:sym typeface="Arial"/>
              </a:endParaRPr>
            </a:p>
          </p:txBody>
        </p:sp>
        <p:sp>
          <p:nvSpPr>
            <p:cNvPr id="2504" name="Google Shape;2504;g65b73f75d3_0_492"/>
            <p:cNvSpPr/>
            <p:nvPr/>
          </p:nvSpPr>
          <p:spPr>
            <a:xfrm>
              <a:off x="9242101" y="3144459"/>
              <a:ext cx="2483700" cy="5193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3444C"/>
                  </a:solidFill>
                  <a:latin typeface="Open Sans"/>
                  <a:ea typeface="Open Sans"/>
                  <a:cs typeface="Open Sans"/>
                  <a:sym typeface="Open Sans"/>
                </a:rPr>
                <a:t>Key-value pair 1</a:t>
              </a:r>
              <a:endParaRPr sz="1400" b="0" i="0" u="none" strike="noStrike" cap="none">
                <a:solidFill>
                  <a:srgbClr val="000000"/>
                </a:solidFill>
                <a:latin typeface="Arial"/>
                <a:ea typeface="Arial"/>
                <a:cs typeface="Arial"/>
                <a:sym typeface="Arial"/>
              </a:endParaRPr>
            </a:p>
          </p:txBody>
        </p:sp>
        <p:sp>
          <p:nvSpPr>
            <p:cNvPr id="2505" name="Google Shape;2505;g65b73f75d3_0_492"/>
            <p:cNvSpPr/>
            <p:nvPr/>
          </p:nvSpPr>
          <p:spPr>
            <a:xfrm>
              <a:off x="9242101" y="3955633"/>
              <a:ext cx="2483700" cy="5193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3444C"/>
                  </a:solidFill>
                  <a:latin typeface="Open Sans"/>
                  <a:ea typeface="Open Sans"/>
                  <a:cs typeface="Open Sans"/>
                  <a:sym typeface="Open Sans"/>
                </a:rPr>
                <a:t>Key-value pair 2</a:t>
              </a:r>
              <a:endParaRPr sz="1400" b="0" i="0" u="none" strike="noStrike" cap="none">
                <a:solidFill>
                  <a:srgbClr val="000000"/>
                </a:solidFill>
                <a:latin typeface="Arial"/>
                <a:ea typeface="Arial"/>
                <a:cs typeface="Arial"/>
                <a:sym typeface="Arial"/>
              </a:endParaRPr>
            </a:p>
          </p:txBody>
        </p:sp>
        <p:sp>
          <p:nvSpPr>
            <p:cNvPr id="2506" name="Google Shape;2506;g65b73f75d3_0_492"/>
            <p:cNvSpPr/>
            <p:nvPr/>
          </p:nvSpPr>
          <p:spPr>
            <a:xfrm>
              <a:off x="9242101" y="4766807"/>
              <a:ext cx="2483700" cy="5193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3444C"/>
                  </a:solidFill>
                  <a:latin typeface="Open Sans"/>
                  <a:ea typeface="Open Sans"/>
                  <a:cs typeface="Open Sans"/>
                  <a:sym typeface="Open Sans"/>
                </a:rPr>
                <a:t>Key-value pair 3</a:t>
              </a:r>
              <a:endParaRPr sz="1400" b="0" i="0" u="none" strike="noStrike" cap="none">
                <a:solidFill>
                  <a:srgbClr val="000000"/>
                </a:solidFill>
                <a:latin typeface="Arial"/>
                <a:ea typeface="Arial"/>
                <a:cs typeface="Arial"/>
                <a:sym typeface="Arial"/>
              </a:endParaRPr>
            </a:p>
          </p:txBody>
        </p:sp>
        <p:sp>
          <p:nvSpPr>
            <p:cNvPr id="2507" name="Google Shape;2507;g65b73f75d3_0_492"/>
            <p:cNvSpPr/>
            <p:nvPr/>
          </p:nvSpPr>
          <p:spPr>
            <a:xfrm>
              <a:off x="9242101" y="5577981"/>
              <a:ext cx="2483700" cy="5193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3444C"/>
                  </a:solidFill>
                  <a:latin typeface="Open Sans"/>
                  <a:ea typeface="Open Sans"/>
                  <a:cs typeface="Open Sans"/>
                  <a:sym typeface="Open Sans"/>
                </a:rPr>
                <a:t>Key-value pair 4</a:t>
              </a:r>
              <a:endParaRPr sz="1400" b="0" i="0" u="none" strike="noStrike" cap="none">
                <a:solidFill>
                  <a:srgbClr val="000000"/>
                </a:solidFill>
                <a:latin typeface="Arial"/>
                <a:ea typeface="Arial"/>
                <a:cs typeface="Arial"/>
                <a:sym typeface="Arial"/>
              </a:endParaRPr>
            </a:p>
          </p:txBody>
        </p:sp>
        <p:cxnSp>
          <p:nvCxnSpPr>
            <p:cNvPr id="2508" name="Google Shape;2508;g65b73f75d3_0_492"/>
            <p:cNvCxnSpPr>
              <a:stCxn id="2503" idx="3"/>
              <a:endCxn id="2504" idx="1"/>
            </p:cNvCxnSpPr>
            <p:nvPr/>
          </p:nvCxnSpPr>
          <p:spPr>
            <a:xfrm rot="10800000" flipH="1">
              <a:off x="5943492" y="3404284"/>
              <a:ext cx="3298500" cy="1141200"/>
            </a:xfrm>
            <a:prstGeom prst="straightConnector1">
              <a:avLst/>
            </a:prstGeom>
            <a:noFill/>
            <a:ln w="9525" cap="flat" cmpd="sng">
              <a:solidFill>
                <a:srgbClr val="5597D3"/>
              </a:solidFill>
              <a:prstDash val="solid"/>
              <a:round/>
              <a:headEnd type="none" w="sm" len="sm"/>
              <a:tailEnd type="triangle" w="med" len="med"/>
            </a:ln>
          </p:spPr>
        </p:cxnSp>
        <p:cxnSp>
          <p:nvCxnSpPr>
            <p:cNvPr id="2509" name="Google Shape;2509;g65b73f75d3_0_492"/>
            <p:cNvCxnSpPr>
              <a:stCxn id="2503" idx="3"/>
              <a:endCxn id="2505" idx="1"/>
            </p:cNvCxnSpPr>
            <p:nvPr/>
          </p:nvCxnSpPr>
          <p:spPr>
            <a:xfrm rot="10800000" flipH="1">
              <a:off x="5943492" y="4215184"/>
              <a:ext cx="3298500" cy="330300"/>
            </a:xfrm>
            <a:prstGeom prst="straightConnector1">
              <a:avLst/>
            </a:prstGeom>
            <a:noFill/>
            <a:ln w="9525" cap="flat" cmpd="sng">
              <a:solidFill>
                <a:srgbClr val="5597D3"/>
              </a:solidFill>
              <a:prstDash val="solid"/>
              <a:round/>
              <a:headEnd type="none" w="sm" len="sm"/>
              <a:tailEnd type="triangle" w="med" len="med"/>
            </a:ln>
          </p:spPr>
        </p:cxnSp>
        <p:cxnSp>
          <p:nvCxnSpPr>
            <p:cNvPr id="2510" name="Google Shape;2510;g65b73f75d3_0_492"/>
            <p:cNvCxnSpPr>
              <a:stCxn id="2503" idx="3"/>
              <a:endCxn id="2506" idx="1"/>
            </p:cNvCxnSpPr>
            <p:nvPr/>
          </p:nvCxnSpPr>
          <p:spPr>
            <a:xfrm>
              <a:off x="5943492" y="4545484"/>
              <a:ext cx="3298500" cy="481200"/>
            </a:xfrm>
            <a:prstGeom prst="straightConnector1">
              <a:avLst/>
            </a:prstGeom>
            <a:noFill/>
            <a:ln w="9525" cap="flat" cmpd="sng">
              <a:solidFill>
                <a:srgbClr val="5597D3"/>
              </a:solidFill>
              <a:prstDash val="solid"/>
              <a:round/>
              <a:headEnd type="none" w="sm" len="sm"/>
              <a:tailEnd type="triangle" w="med" len="med"/>
            </a:ln>
          </p:spPr>
        </p:cxnSp>
        <p:cxnSp>
          <p:nvCxnSpPr>
            <p:cNvPr id="2511" name="Google Shape;2511;g65b73f75d3_0_492"/>
            <p:cNvCxnSpPr>
              <a:stCxn id="2503" idx="3"/>
              <a:endCxn id="2507" idx="1"/>
            </p:cNvCxnSpPr>
            <p:nvPr/>
          </p:nvCxnSpPr>
          <p:spPr>
            <a:xfrm>
              <a:off x="5943492" y="4545484"/>
              <a:ext cx="3298500" cy="1292100"/>
            </a:xfrm>
            <a:prstGeom prst="straightConnector1">
              <a:avLst/>
            </a:prstGeom>
            <a:noFill/>
            <a:ln w="9525" cap="flat" cmpd="sng">
              <a:solidFill>
                <a:srgbClr val="5597D3"/>
              </a:solidFill>
              <a:prstDash val="solid"/>
              <a:round/>
              <a:headEnd type="none" w="sm" len="sm"/>
              <a:tailEnd type="triangle" w="med" len="med"/>
            </a:ln>
          </p:spPr>
        </p:cxn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516"/>
        <p:cNvGrpSpPr/>
        <p:nvPr/>
      </p:nvGrpSpPr>
      <p:grpSpPr>
        <a:xfrm>
          <a:off x="0" y="0"/>
          <a:ext cx="0" cy="0"/>
          <a:chOff x="0" y="0"/>
          <a:chExt cx="0" cy="0"/>
        </a:xfrm>
      </p:grpSpPr>
      <p:sp>
        <p:nvSpPr>
          <p:cNvPr id="2517" name="Google Shape;2517;g65b73f75d3_0_51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Label: Guidelines</a:t>
            </a:r>
            <a:endParaRPr/>
          </a:p>
        </p:txBody>
      </p:sp>
      <p:pic>
        <p:nvPicPr>
          <p:cNvPr id="2518" name="Google Shape;2518;g65b73f75d3_0_519"/>
          <p:cNvPicPr preferRelativeResize="0"/>
          <p:nvPr/>
        </p:nvPicPr>
        <p:blipFill rotWithShape="1">
          <a:blip r:embed="rId3">
            <a:alphaModFix/>
          </a:blip>
          <a:srcRect/>
          <a:stretch/>
        </p:blipFill>
        <p:spPr>
          <a:xfrm>
            <a:off x="6096266" y="568058"/>
            <a:ext cx="4063476" cy="481699"/>
          </a:xfrm>
          <a:prstGeom prst="rect">
            <a:avLst/>
          </a:prstGeom>
          <a:noFill/>
          <a:ln>
            <a:noFill/>
          </a:ln>
        </p:spPr>
      </p:pic>
      <p:grpSp>
        <p:nvGrpSpPr>
          <p:cNvPr id="2519" name="Google Shape;2519;g65b73f75d3_0_519"/>
          <p:cNvGrpSpPr/>
          <p:nvPr/>
        </p:nvGrpSpPr>
        <p:grpSpPr>
          <a:xfrm>
            <a:off x="685643" y="1320390"/>
            <a:ext cx="14932549" cy="7196906"/>
            <a:chOff x="2105655" y="6282280"/>
            <a:chExt cx="17349308" cy="5422625"/>
          </a:xfrm>
        </p:grpSpPr>
        <p:sp>
          <p:nvSpPr>
            <p:cNvPr id="2520" name="Google Shape;2520;g65b73f75d3_0_519"/>
            <p:cNvSpPr/>
            <p:nvPr/>
          </p:nvSpPr>
          <p:spPr>
            <a:xfrm>
              <a:off x="2105655" y="6837924"/>
              <a:ext cx="17349300" cy="3170100"/>
            </a:xfrm>
            <a:prstGeom prst="roundRect">
              <a:avLst>
                <a:gd name="adj" fmla="val 4452"/>
              </a:avLst>
            </a:prstGeom>
            <a:noFill/>
            <a:ln w="25400" cap="flat" cmpd="sng">
              <a:solidFill>
                <a:srgbClr val="42719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Keys:</a:t>
              </a:r>
              <a:br>
                <a:rPr lang="en-US" sz="2200" b="1" i="0" u="none" strike="noStrike" cap="none">
                  <a:solidFill>
                    <a:srgbClr val="3F3F3F"/>
                  </a:solidFill>
                  <a:latin typeface="Open Sans"/>
                  <a:ea typeface="Open Sans"/>
                  <a:cs typeface="Open Sans"/>
                  <a:sym typeface="Open Sans"/>
                </a:rPr>
              </a:br>
              <a:endParaRPr sz="1400" b="0" i="0" u="none" strike="noStrike" cap="none">
                <a:solidFill>
                  <a:srgbClr val="000000"/>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Prefix each label key of the third-party tools with the reverse notation of the domain, such as </a:t>
              </a:r>
              <a:r>
                <a:rPr lang="en-US" sz="2200" b="0" i="1" u="none" strike="noStrike" cap="none">
                  <a:solidFill>
                    <a:srgbClr val="3F3F3F"/>
                  </a:solidFill>
                  <a:latin typeface="Open Sans"/>
                  <a:ea typeface="Open Sans"/>
                  <a:cs typeface="Open Sans"/>
                  <a:sym typeface="Open Sans"/>
                </a:rPr>
                <a:t>com.example.some-label</a:t>
              </a:r>
              <a:endParaRPr sz="2200" b="0" i="1"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Refrain from using the domain in label key without the permission of the domain owner</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Refrain from using the namespaces which are reserved by Docker for internal use, such as </a:t>
              </a:r>
              <a:r>
                <a:rPr lang="en-US" sz="2200" b="0" i="1" u="none" strike="noStrike" cap="none">
                  <a:solidFill>
                    <a:srgbClr val="3F3F3F"/>
                  </a:solidFill>
                  <a:latin typeface="Open Sans"/>
                  <a:ea typeface="Open Sans"/>
                  <a:cs typeface="Open Sans"/>
                  <a:sym typeface="Open Sans"/>
                </a:rPr>
                <a:t>com.docker.*</a:t>
              </a:r>
              <a:r>
                <a:rPr lang="en-US" sz="2200" b="0" i="0" u="none" strike="noStrike" cap="none">
                  <a:solidFill>
                    <a:srgbClr val="3F3F3F"/>
                  </a:solidFill>
                  <a:latin typeface="Open Sans"/>
                  <a:ea typeface="Open Sans"/>
                  <a:cs typeface="Open Sans"/>
                  <a:sym typeface="Open Sans"/>
                </a:rPr>
                <a:t>, </a:t>
              </a:r>
              <a:r>
                <a:rPr lang="en-US" sz="2200" b="0" i="1" u="none" strike="noStrike" cap="none">
                  <a:solidFill>
                    <a:srgbClr val="3F3F3F"/>
                  </a:solidFill>
                  <a:latin typeface="Open Sans"/>
                  <a:ea typeface="Open Sans"/>
                  <a:cs typeface="Open Sans"/>
                  <a:sym typeface="Open Sans"/>
                </a:rPr>
                <a:t>io.docker.*</a:t>
              </a:r>
              <a:r>
                <a:rPr lang="en-US" sz="2200" b="0" i="0" u="none" strike="noStrike" cap="none">
                  <a:solidFill>
                    <a:srgbClr val="3F3F3F"/>
                  </a:solidFill>
                  <a:latin typeface="Open Sans"/>
                  <a:ea typeface="Open Sans"/>
                  <a:cs typeface="Open Sans"/>
                  <a:sym typeface="Open Sans"/>
                </a:rPr>
                <a:t>, and </a:t>
              </a:r>
              <a:r>
                <a:rPr lang="en-US" sz="2200" b="0" i="1" u="none" strike="noStrike" cap="none">
                  <a:solidFill>
                    <a:srgbClr val="3F3F3F"/>
                  </a:solidFill>
                  <a:latin typeface="Open Sans"/>
                  <a:ea typeface="Open Sans"/>
                  <a:cs typeface="Open Sans"/>
                  <a:sym typeface="Open Sans"/>
                </a:rPr>
                <a:t>org.dockerproject.*</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Begin and end the label keys with a lower-case letter and only use lower-case alphanumeric characters, period, and hyphen</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Refrain from using consecutive periods or hyphen</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Use period character (.) to separate the namespace </a:t>
              </a:r>
              <a:r>
                <a:rPr lang="en-US" sz="2200" b="0" i="1" u="none" strike="noStrike" cap="none">
                  <a:solidFill>
                    <a:srgbClr val="3F3F3F"/>
                  </a:solidFill>
                  <a:latin typeface="Open Sans"/>
                  <a:ea typeface="Open Sans"/>
                  <a:cs typeface="Open Sans"/>
                  <a:sym typeface="Open Sans"/>
                </a:rPr>
                <a:t>fields</a:t>
              </a:r>
              <a:endParaRPr sz="1400" b="0" i="0" u="none" strike="noStrike" cap="none">
                <a:solidFill>
                  <a:srgbClr val="000000"/>
                </a:solidFill>
                <a:latin typeface="Arial"/>
                <a:ea typeface="Arial"/>
                <a:cs typeface="Arial"/>
                <a:sym typeface="Arial"/>
              </a:endParaRPr>
            </a:p>
          </p:txBody>
        </p:sp>
        <p:sp>
          <p:nvSpPr>
            <p:cNvPr id="2521" name="Google Shape;2521;g65b73f75d3_0_519"/>
            <p:cNvSpPr/>
            <p:nvPr/>
          </p:nvSpPr>
          <p:spPr>
            <a:xfrm>
              <a:off x="2105655" y="6282280"/>
              <a:ext cx="6005400" cy="3630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Preventing duplication of labels:</a:t>
              </a:r>
              <a:endParaRPr sz="2200" b="0" i="0" u="none" strike="noStrike" cap="none">
                <a:solidFill>
                  <a:schemeClr val="lt1"/>
                </a:solidFill>
                <a:latin typeface="Open Sans"/>
                <a:ea typeface="Open Sans"/>
                <a:cs typeface="Open Sans"/>
                <a:sym typeface="Open Sans"/>
              </a:endParaRPr>
            </a:p>
          </p:txBody>
        </p:sp>
        <p:sp>
          <p:nvSpPr>
            <p:cNvPr id="2522" name="Google Shape;2522;g65b73f75d3_0_519"/>
            <p:cNvSpPr/>
            <p:nvPr/>
          </p:nvSpPr>
          <p:spPr>
            <a:xfrm>
              <a:off x="2105663" y="10147605"/>
              <a:ext cx="17349300" cy="1557300"/>
            </a:xfrm>
            <a:prstGeom prst="roundRect">
              <a:avLst>
                <a:gd name="adj" fmla="val 5965"/>
              </a:avLst>
            </a:prstGeom>
            <a:noFill/>
            <a:ln w="25400" cap="flat" cmpd="sng">
              <a:solidFill>
                <a:srgbClr val="42719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Values:</a:t>
              </a: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Serialize the value to a string, for instance, use the </a:t>
              </a:r>
              <a:r>
                <a:rPr lang="en-US" sz="2200" b="0" i="1" u="none" strike="noStrike" cap="none">
                  <a:solidFill>
                    <a:srgbClr val="3F3F3F"/>
                  </a:solidFill>
                  <a:latin typeface="Open Sans"/>
                  <a:ea typeface="Open Sans"/>
                  <a:cs typeface="Open Sans"/>
                  <a:sym typeface="Open Sans"/>
                </a:rPr>
                <a:t>JSON.stringify()</a:t>
              </a:r>
              <a:r>
                <a:rPr lang="en-US" sz="2200" b="0" i="0" u="none" strike="noStrike" cap="none">
                  <a:solidFill>
                    <a:srgbClr val="3F3F3F"/>
                  </a:solidFill>
                  <a:latin typeface="Open Sans"/>
                  <a:ea typeface="Open Sans"/>
                  <a:cs typeface="Open Sans"/>
                  <a:sym typeface="Open Sans"/>
                </a:rPr>
                <a:t> JavaScript method to serialize JSON into a string </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Refrain from treating a JSON or XML document as a nested structure when querying or filtering by label value</a:t>
              </a:r>
              <a:endParaRPr sz="2200" b="0"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g65b73f75d3_0_52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Filtering Objects</a:t>
            </a:r>
            <a:endParaRPr/>
          </a:p>
        </p:txBody>
      </p:sp>
      <p:pic>
        <p:nvPicPr>
          <p:cNvPr id="2528" name="Google Shape;2528;g65b73f75d3_0_529"/>
          <p:cNvPicPr preferRelativeResize="0"/>
          <p:nvPr/>
        </p:nvPicPr>
        <p:blipFill rotWithShape="1">
          <a:blip r:embed="rId3">
            <a:alphaModFix/>
          </a:blip>
          <a:srcRect/>
          <a:stretch/>
        </p:blipFill>
        <p:spPr>
          <a:xfrm>
            <a:off x="6096266" y="568058"/>
            <a:ext cx="4063476" cy="481699"/>
          </a:xfrm>
          <a:prstGeom prst="rect">
            <a:avLst/>
          </a:prstGeom>
          <a:noFill/>
          <a:ln>
            <a:noFill/>
          </a:ln>
        </p:spPr>
      </p:pic>
      <p:sp>
        <p:nvSpPr>
          <p:cNvPr id="2529" name="Google Shape;2529;g65b73f75d3_0_529"/>
          <p:cNvSpPr/>
          <p:nvPr/>
        </p:nvSpPr>
        <p:spPr>
          <a:xfrm>
            <a:off x="1733550" y="1222400"/>
            <a:ext cx="3999900" cy="4818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Filtering flag: </a:t>
            </a:r>
            <a:r>
              <a:rPr lang="en-US" sz="2200" b="0" i="1" u="none" strike="noStrike" cap="none">
                <a:solidFill>
                  <a:srgbClr val="3F3F3F"/>
                </a:solidFill>
                <a:latin typeface="Open Sans"/>
                <a:ea typeface="Open Sans"/>
                <a:cs typeface="Open Sans"/>
                <a:sym typeface="Open Sans"/>
              </a:rPr>
              <a:t>-f</a:t>
            </a:r>
            <a:r>
              <a:rPr lang="en-US" sz="2200" b="0" i="0" u="none" strike="noStrike" cap="none">
                <a:solidFill>
                  <a:srgbClr val="3F3F3F"/>
                </a:solidFill>
                <a:latin typeface="Open Sans"/>
                <a:ea typeface="Open Sans"/>
                <a:cs typeface="Open Sans"/>
                <a:sym typeface="Open Sans"/>
              </a:rPr>
              <a:t> and </a:t>
            </a:r>
            <a:r>
              <a:rPr lang="en-US" sz="2200" b="0" i="1" u="none" strike="noStrike" cap="none">
                <a:solidFill>
                  <a:srgbClr val="3F3F3F"/>
                </a:solidFill>
                <a:latin typeface="Open Sans"/>
                <a:ea typeface="Open Sans"/>
                <a:cs typeface="Open Sans"/>
                <a:sym typeface="Open Sans"/>
              </a:rPr>
              <a:t>--filter</a:t>
            </a:r>
            <a:endParaRPr sz="1400" b="0" i="0" u="none" strike="noStrike" cap="none">
              <a:solidFill>
                <a:srgbClr val="000000"/>
              </a:solidFill>
              <a:latin typeface="Arial"/>
              <a:ea typeface="Arial"/>
              <a:cs typeface="Arial"/>
              <a:sym typeface="Arial"/>
            </a:endParaRPr>
          </a:p>
        </p:txBody>
      </p:sp>
      <p:graphicFrame>
        <p:nvGraphicFramePr>
          <p:cNvPr id="2530" name="Google Shape;2530;g65b73f75d3_0_529"/>
          <p:cNvGraphicFramePr/>
          <p:nvPr/>
        </p:nvGraphicFramePr>
        <p:xfrm>
          <a:off x="1733575" y="2145427"/>
          <a:ext cx="3000000" cy="3000000"/>
        </p:xfrm>
        <a:graphic>
          <a:graphicData uri="http://schemas.openxmlformats.org/drawingml/2006/table">
            <a:tbl>
              <a:tblPr firstRow="1" bandRow="1">
                <a:noFill/>
                <a:tableStyleId>{6185DDA3-0348-4F87-81C1-4040799162A8}</a:tableStyleId>
              </a:tblPr>
              <a:tblGrid>
                <a:gridCol w="2085350">
                  <a:extLst>
                    <a:ext uri="{9D8B030D-6E8A-4147-A177-3AD203B41FA5}">
                      <a16:colId xmlns:a16="http://schemas.microsoft.com/office/drawing/2014/main" val="20000"/>
                    </a:ext>
                  </a:extLst>
                </a:gridCol>
                <a:gridCol w="1718900">
                  <a:extLst>
                    <a:ext uri="{9D8B030D-6E8A-4147-A177-3AD203B41FA5}">
                      <a16:colId xmlns:a16="http://schemas.microsoft.com/office/drawing/2014/main" val="20001"/>
                    </a:ext>
                  </a:extLst>
                </a:gridCol>
                <a:gridCol w="1718900">
                  <a:extLst>
                    <a:ext uri="{9D8B030D-6E8A-4147-A177-3AD203B41FA5}">
                      <a16:colId xmlns:a16="http://schemas.microsoft.com/office/drawing/2014/main" val="20002"/>
                    </a:ext>
                  </a:extLst>
                </a:gridCol>
                <a:gridCol w="1718900">
                  <a:extLst>
                    <a:ext uri="{9D8B030D-6E8A-4147-A177-3AD203B41FA5}">
                      <a16:colId xmlns:a16="http://schemas.microsoft.com/office/drawing/2014/main" val="20003"/>
                    </a:ext>
                  </a:extLst>
                </a:gridCol>
                <a:gridCol w="1718900">
                  <a:extLst>
                    <a:ext uri="{9D8B030D-6E8A-4147-A177-3AD203B41FA5}">
                      <a16:colId xmlns:a16="http://schemas.microsoft.com/office/drawing/2014/main" val="20004"/>
                    </a:ext>
                  </a:extLst>
                </a:gridCol>
                <a:gridCol w="2075275">
                  <a:extLst>
                    <a:ext uri="{9D8B030D-6E8A-4147-A177-3AD203B41FA5}">
                      <a16:colId xmlns:a16="http://schemas.microsoft.com/office/drawing/2014/main" val="20005"/>
                    </a:ext>
                  </a:extLst>
                </a:gridCol>
                <a:gridCol w="2374925">
                  <a:extLst>
                    <a:ext uri="{9D8B030D-6E8A-4147-A177-3AD203B41FA5}">
                      <a16:colId xmlns:a16="http://schemas.microsoft.com/office/drawing/2014/main" val="20006"/>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Filters</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Image</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Container</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Volume</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Network</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Swarm Node</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Swarm Service</a:t>
                      </a: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Dangling</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Label</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Before (Time)</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Since (Time)</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Driver</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Name</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Id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Scope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Type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9"/>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Membership</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10"/>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Role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11"/>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Mode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Yes</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12"/>
                  </a:ext>
                </a:extLst>
              </a:tr>
            </a:tbl>
          </a:graphicData>
        </a:graphic>
      </p:graphicFrame>
      <p:sp>
        <p:nvSpPr>
          <p:cNvPr id="2531" name="Google Shape;2531;g65b73f75d3_0_529"/>
          <p:cNvSpPr/>
          <p:nvPr/>
        </p:nvSpPr>
        <p:spPr>
          <a:xfrm>
            <a:off x="1733550" y="7950721"/>
            <a:ext cx="13411200" cy="6873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complete list of filters for container object</a:t>
            </a:r>
            <a:r>
              <a:rPr lang="en-US" sz="2200" b="0" i="1" u="none" strike="noStrike" cap="none">
                <a:solidFill>
                  <a:srgbClr val="3F3F3F"/>
                </a:solidFill>
                <a:latin typeface="Open Sans"/>
                <a:ea typeface="Open Sans"/>
                <a:cs typeface="Open Sans"/>
                <a:sym typeface="Open Sans"/>
              </a:rPr>
              <a:t>: Label, before, since, name, id, exited, status, ancestor, volume, network, publish, expose, health, isolation, </a:t>
            </a:r>
            <a:r>
              <a:rPr lang="en-US" sz="2200" b="0" i="0" u="none" strike="noStrike" cap="none">
                <a:solidFill>
                  <a:srgbClr val="3F3F3F"/>
                </a:solidFill>
                <a:latin typeface="Open Sans"/>
                <a:ea typeface="Open Sans"/>
                <a:cs typeface="Open Sans"/>
                <a:sym typeface="Open Sans"/>
              </a:rPr>
              <a:t>and</a:t>
            </a:r>
            <a:r>
              <a:rPr lang="en-US" sz="2200" b="0" i="1" u="none" strike="noStrike" cap="none">
                <a:solidFill>
                  <a:srgbClr val="3F3F3F"/>
                </a:solidFill>
                <a:latin typeface="Open Sans"/>
                <a:ea typeface="Open Sans"/>
                <a:cs typeface="Open Sans"/>
                <a:sym typeface="Open Sans"/>
              </a:rPr>
              <a:t> is-task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g65b73f75d3_0_537"/>
          <p:cNvSpPr txBox="1">
            <a:spLocks noGrp="1"/>
          </p:cNvSpPr>
          <p:nvPr>
            <p:ph type="title"/>
          </p:nvPr>
        </p:nvSpPr>
        <p:spPr>
          <a:xfrm>
            <a:off x="812800" y="436414"/>
            <a:ext cx="10666200" cy="776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a:t>Apply Node Labels, Inspect the Labels, and Filter Swarm Nodes by Labels</a:t>
            </a:r>
            <a:endParaRPr/>
          </a:p>
        </p:txBody>
      </p:sp>
      <p:sp>
        <p:nvSpPr>
          <p:cNvPr id="2537" name="Google Shape;2537;g65b73f75d3_0_537"/>
          <p:cNvSpPr txBox="1">
            <a:spLocks noGrp="1"/>
          </p:cNvSpPr>
          <p:nvPr>
            <p:ph type="body" idx="1"/>
          </p:nvPr>
        </p:nvSpPr>
        <p:spPr>
          <a:xfrm>
            <a:off x="1902100" y="2497650"/>
            <a:ext cx="12451800" cy="47166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2800"/>
              <a:buFont typeface="Arial"/>
              <a:buNone/>
            </a:pPr>
            <a:r>
              <a:rPr lang="en-US" b="1"/>
              <a:t>Problem Statement:</a:t>
            </a:r>
            <a:r>
              <a:rPr lang="en-US"/>
              <a:t> Your have been asked by your manager to add labels to the swarm cluster nodes so that you can inspect them later for specific labels and filter them based on labels.</a:t>
            </a: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lnSpc>
                <a:spcPct val="150000"/>
              </a:lnSpc>
              <a:spcBef>
                <a:spcPts val="1000"/>
              </a:spcBef>
              <a:spcAft>
                <a:spcPts val="0"/>
              </a:spcAft>
              <a:buClr>
                <a:schemeClr val="dk1"/>
              </a:buClr>
              <a:buSzPts val="2800"/>
              <a:buFont typeface="Arial"/>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Apply labels to swarm cluster nodes.</a:t>
            </a:r>
            <a:endParaRPr/>
          </a:p>
          <a:p>
            <a:pPr marL="457200" lvl="0" indent="-368300" algn="l" rtl="0">
              <a:lnSpc>
                <a:spcPct val="150000"/>
              </a:lnSpc>
              <a:spcBef>
                <a:spcPts val="0"/>
              </a:spcBef>
              <a:spcAft>
                <a:spcPts val="0"/>
              </a:spcAft>
              <a:buSzPts val="2200"/>
              <a:buFont typeface="Open Sans"/>
              <a:buAutoNum type="arabicPeriod"/>
            </a:pPr>
            <a:r>
              <a:rPr lang="en-US"/>
              <a:t>Inspect the swarm nodes for labels.</a:t>
            </a:r>
            <a:endParaRPr/>
          </a:p>
          <a:p>
            <a:pPr marL="457200" lvl="0" indent="-368300" algn="l" rtl="0">
              <a:lnSpc>
                <a:spcPct val="150000"/>
              </a:lnSpc>
              <a:spcBef>
                <a:spcPts val="0"/>
              </a:spcBef>
              <a:spcAft>
                <a:spcPts val="0"/>
              </a:spcAft>
              <a:buSzPts val="2200"/>
              <a:buFont typeface="Open Sans"/>
              <a:buAutoNum type="arabicPeriod"/>
            </a:pPr>
            <a:r>
              <a:rPr lang="en-US"/>
              <a:t>Filter swarm nodes on the basis of labels.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541"/>
        <p:cNvGrpSpPr/>
        <p:nvPr/>
      </p:nvGrpSpPr>
      <p:grpSpPr>
        <a:xfrm>
          <a:off x="0" y="0"/>
          <a:ext cx="0" cy="0"/>
          <a:chOff x="0" y="0"/>
          <a:chExt cx="0" cy="0"/>
        </a:xfrm>
      </p:grpSpPr>
      <p:sp>
        <p:nvSpPr>
          <p:cNvPr id="2542" name="Google Shape;2542;g65b73f75d3_0_542"/>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Quorum</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sp>
        <p:nvSpPr>
          <p:cNvPr id="2548" name="Google Shape;2548;g65b73f75d3_0_54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Quorum of Managers</a:t>
            </a:r>
            <a:endParaRPr/>
          </a:p>
        </p:txBody>
      </p:sp>
      <p:pic>
        <p:nvPicPr>
          <p:cNvPr id="2549" name="Google Shape;2549;g65b73f75d3_0_546"/>
          <p:cNvPicPr preferRelativeResize="0"/>
          <p:nvPr/>
        </p:nvPicPr>
        <p:blipFill rotWithShape="1">
          <a:blip r:embed="rId3">
            <a:alphaModFix/>
          </a:blip>
          <a:srcRect/>
          <a:stretch/>
        </p:blipFill>
        <p:spPr>
          <a:xfrm>
            <a:off x="5669601" y="568058"/>
            <a:ext cx="4916804" cy="481699"/>
          </a:xfrm>
          <a:prstGeom prst="rect">
            <a:avLst/>
          </a:prstGeom>
          <a:noFill/>
          <a:ln>
            <a:noFill/>
          </a:ln>
        </p:spPr>
      </p:pic>
      <p:sp>
        <p:nvSpPr>
          <p:cNvPr id="2550" name="Google Shape;2550;g65b73f75d3_0_546"/>
          <p:cNvSpPr/>
          <p:nvPr/>
        </p:nvSpPr>
        <p:spPr>
          <a:xfrm>
            <a:off x="1827344" y="1309148"/>
            <a:ext cx="12601200" cy="7392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Manager nodes</a:t>
            </a:r>
            <a:r>
              <a:rPr lang="en-US" sz="2200" b="0" i="0" u="none" strike="noStrike" cap="none">
                <a:solidFill>
                  <a:srgbClr val="3F3F3F"/>
                </a:solidFill>
                <a:latin typeface="Open Sans"/>
                <a:ea typeface="Open Sans"/>
                <a:cs typeface="Open Sans"/>
                <a:sym typeface="Open Sans"/>
              </a:rPr>
              <a:t> manage and maintain the swarm using the Raft Consensus Algorithm.</a:t>
            </a:r>
            <a:endParaRPr sz="1400" b="0" i="0" u="none" strike="noStrike" cap="none">
              <a:solidFill>
                <a:srgbClr val="000000"/>
              </a:solidFill>
              <a:latin typeface="Arial"/>
              <a:ea typeface="Arial"/>
              <a:cs typeface="Arial"/>
              <a:sym typeface="Arial"/>
            </a:endParaRPr>
          </a:p>
        </p:txBody>
      </p:sp>
      <p:grpSp>
        <p:nvGrpSpPr>
          <p:cNvPr id="2551" name="Google Shape;2551;g65b73f75d3_0_546"/>
          <p:cNvGrpSpPr/>
          <p:nvPr/>
        </p:nvGrpSpPr>
        <p:grpSpPr>
          <a:xfrm>
            <a:off x="1827344" y="3962678"/>
            <a:ext cx="12829800" cy="3948416"/>
            <a:chOff x="1827344" y="3962678"/>
            <a:chExt cx="12829800" cy="3948416"/>
          </a:xfrm>
        </p:grpSpPr>
        <p:grpSp>
          <p:nvGrpSpPr>
            <p:cNvPr id="2552" name="Google Shape;2552;g65b73f75d3_0_546"/>
            <p:cNvGrpSpPr/>
            <p:nvPr/>
          </p:nvGrpSpPr>
          <p:grpSpPr>
            <a:xfrm>
              <a:off x="1827344" y="3962678"/>
              <a:ext cx="12829800" cy="2196196"/>
              <a:chOff x="1825890" y="2375846"/>
              <a:chExt cx="12829800" cy="2196196"/>
            </a:xfrm>
          </p:grpSpPr>
          <p:sp>
            <p:nvSpPr>
              <p:cNvPr id="2553" name="Google Shape;2553;g65b73f75d3_0_546"/>
              <p:cNvSpPr/>
              <p:nvPr/>
            </p:nvSpPr>
            <p:spPr>
              <a:xfrm>
                <a:off x="1825890" y="3024942"/>
                <a:ext cx="12829800" cy="15471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consensus algorithm makes sure that the same consistent state is stored by manager nodes which manage and schedule tasks in the cluster.</a:t>
                </a:r>
                <a:endParaRPr sz="1400" b="0" i="0" u="none" strike="noStrike" cap="none">
                  <a:solidFill>
                    <a:srgbClr val="000000"/>
                  </a:solidFill>
                  <a:latin typeface="Arial"/>
                  <a:ea typeface="Arial"/>
                  <a:cs typeface="Arial"/>
                  <a:sym typeface="Arial"/>
                </a:endParaRPr>
              </a:p>
            </p:txBody>
          </p:sp>
          <p:sp>
            <p:nvSpPr>
              <p:cNvPr id="2554" name="Google Shape;2554;g65b73f75d3_0_546"/>
              <p:cNvSpPr/>
              <p:nvPr/>
            </p:nvSpPr>
            <p:spPr>
              <a:xfrm>
                <a:off x="1825890" y="2375846"/>
                <a:ext cx="8410200" cy="4266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Why does </a:t>
                </a:r>
                <a:r>
                  <a:rPr lang="en-US" sz="2200" b="0" i="1" u="none" strike="noStrike" cap="none">
                    <a:solidFill>
                      <a:schemeClr val="lt1"/>
                    </a:solidFill>
                    <a:latin typeface="Open Sans"/>
                    <a:ea typeface="Open Sans"/>
                    <a:cs typeface="Open Sans"/>
                    <a:sym typeface="Open Sans"/>
                  </a:rPr>
                  <a:t>Docker swarm mode </a:t>
                </a:r>
                <a:r>
                  <a:rPr lang="en-US" sz="2200" b="0" i="0" u="none" strike="noStrike" cap="none">
                    <a:solidFill>
                      <a:schemeClr val="lt1"/>
                    </a:solidFill>
                    <a:latin typeface="Open Sans"/>
                    <a:ea typeface="Open Sans"/>
                    <a:cs typeface="Open Sans"/>
                    <a:sym typeface="Open Sans"/>
                  </a:rPr>
                  <a:t>use a consensus algorithm?</a:t>
                </a:r>
                <a:endParaRPr sz="1400" b="0" i="0" u="none" strike="noStrike" cap="none">
                  <a:solidFill>
                    <a:srgbClr val="000000"/>
                  </a:solidFill>
                  <a:latin typeface="Arial"/>
                  <a:ea typeface="Arial"/>
                  <a:cs typeface="Arial"/>
                  <a:sym typeface="Arial"/>
                </a:endParaRPr>
              </a:p>
            </p:txBody>
          </p:sp>
        </p:grpSp>
        <p:sp>
          <p:nvSpPr>
            <p:cNvPr id="2555" name="Google Shape;2555;g65b73f75d3_0_546"/>
            <p:cNvSpPr/>
            <p:nvPr/>
          </p:nvSpPr>
          <p:spPr>
            <a:xfrm>
              <a:off x="1827344" y="6363994"/>
              <a:ext cx="12829800" cy="15471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Failures tolerated by Raft: </a:t>
              </a:r>
              <a:r>
                <a:rPr lang="en-US" sz="2200" b="1" i="0" u="none" strike="noStrike" cap="none">
                  <a:solidFill>
                    <a:srgbClr val="3F3F3F"/>
                  </a:solidFill>
                  <a:latin typeface="Open Sans"/>
                  <a:ea typeface="Open Sans"/>
                  <a:cs typeface="Open Sans"/>
                  <a:sym typeface="Open Sans"/>
                </a:rPr>
                <a:t>(N-1)/2</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Members required in a quorum to agree on values proposed to cluster: </a:t>
              </a:r>
              <a:r>
                <a:rPr lang="en-US" sz="2200" b="1" i="0" u="none" strike="noStrike" cap="none">
                  <a:solidFill>
                    <a:srgbClr val="3F3F3F"/>
                  </a:solidFill>
                  <a:latin typeface="Open Sans"/>
                  <a:ea typeface="Open Sans"/>
                  <a:cs typeface="Open Sans"/>
                  <a:sym typeface="Open Sans"/>
                </a:rPr>
                <a:t>(N/2)+1</a:t>
              </a:r>
              <a:endParaRPr sz="1400" b="0" i="0" u="none" strike="noStrike" cap="none">
                <a:solidFill>
                  <a:srgbClr val="000000"/>
                </a:solidFill>
                <a:latin typeface="Arial"/>
                <a:ea typeface="Arial"/>
                <a:cs typeface="Arial"/>
                <a:sym typeface="Arial"/>
              </a:endParaRPr>
            </a:p>
          </p:txBody>
        </p:sp>
      </p:grpSp>
      <p:sp>
        <p:nvSpPr>
          <p:cNvPr id="2556" name="Google Shape;2556;g65b73f75d3_0_546"/>
          <p:cNvSpPr/>
          <p:nvPr/>
        </p:nvSpPr>
        <p:spPr>
          <a:xfrm>
            <a:off x="1827344" y="2477790"/>
            <a:ext cx="12601200" cy="9606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Quorum:</a:t>
            </a:r>
            <a:r>
              <a:rPr lang="en-US" sz="2200" b="0" i="0" u="none" strike="noStrike" cap="none">
                <a:solidFill>
                  <a:srgbClr val="3F3F3F"/>
                </a:solidFill>
                <a:latin typeface="Open Sans"/>
                <a:ea typeface="Open Sans"/>
                <a:cs typeface="Open Sans"/>
                <a:sym typeface="Open Sans"/>
              </a:rPr>
              <a:t> It is formed by many managers that agree on updates proposed to the swarm.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2562" name="Google Shape;2562;g65b73f75d3_0_55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Fault Tolerance</a:t>
            </a:r>
            <a:endParaRPr/>
          </a:p>
        </p:txBody>
      </p:sp>
      <p:pic>
        <p:nvPicPr>
          <p:cNvPr id="2563" name="Google Shape;2563;g65b73f75d3_0_559"/>
          <p:cNvPicPr preferRelativeResize="0"/>
          <p:nvPr/>
        </p:nvPicPr>
        <p:blipFill rotWithShape="1">
          <a:blip r:embed="rId3">
            <a:alphaModFix/>
          </a:blip>
          <a:srcRect/>
          <a:stretch/>
        </p:blipFill>
        <p:spPr>
          <a:xfrm>
            <a:off x="6280969" y="568058"/>
            <a:ext cx="3694069" cy="481699"/>
          </a:xfrm>
          <a:prstGeom prst="rect">
            <a:avLst/>
          </a:prstGeom>
          <a:noFill/>
          <a:ln>
            <a:noFill/>
          </a:ln>
        </p:spPr>
      </p:pic>
      <p:sp>
        <p:nvSpPr>
          <p:cNvPr id="2564" name="Google Shape;2564;g65b73f75d3_0_559"/>
          <p:cNvSpPr/>
          <p:nvPr/>
        </p:nvSpPr>
        <p:spPr>
          <a:xfrm>
            <a:off x="3394224" y="1248650"/>
            <a:ext cx="9467700" cy="5553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odd number of managers must be maintained for fault tolerance.</a:t>
            </a:r>
            <a:endParaRPr sz="1400" b="0" i="0" u="none" strike="noStrike" cap="none">
              <a:solidFill>
                <a:srgbClr val="000000"/>
              </a:solidFill>
              <a:latin typeface="Arial"/>
              <a:ea typeface="Arial"/>
              <a:cs typeface="Arial"/>
              <a:sym typeface="Arial"/>
            </a:endParaRPr>
          </a:p>
        </p:txBody>
      </p:sp>
      <p:grpSp>
        <p:nvGrpSpPr>
          <p:cNvPr id="2565" name="Google Shape;2565;g65b73f75d3_0_559"/>
          <p:cNvGrpSpPr/>
          <p:nvPr/>
        </p:nvGrpSpPr>
        <p:grpSpPr>
          <a:xfrm>
            <a:off x="1988862" y="2342149"/>
            <a:ext cx="12278400" cy="1596397"/>
            <a:chOff x="1988862" y="2494549"/>
            <a:chExt cx="12278400" cy="1596397"/>
          </a:xfrm>
        </p:grpSpPr>
        <p:sp>
          <p:nvSpPr>
            <p:cNvPr id="2566" name="Google Shape;2566;g65b73f75d3_0_559"/>
            <p:cNvSpPr/>
            <p:nvPr/>
          </p:nvSpPr>
          <p:spPr>
            <a:xfrm>
              <a:off x="1988862" y="3351746"/>
              <a:ext cx="12278400" cy="7392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ensures that the quorum is available to process requests when the network is partitioned into two sets.</a:t>
              </a:r>
              <a:endParaRPr sz="1400" b="0" i="0" u="none" strike="noStrike" cap="none">
                <a:solidFill>
                  <a:srgbClr val="000000"/>
                </a:solidFill>
                <a:latin typeface="Arial"/>
                <a:ea typeface="Arial"/>
                <a:cs typeface="Arial"/>
                <a:sym typeface="Arial"/>
              </a:endParaRPr>
            </a:p>
          </p:txBody>
        </p:sp>
        <p:sp>
          <p:nvSpPr>
            <p:cNvPr id="2567" name="Google Shape;2567;g65b73f75d3_0_559"/>
            <p:cNvSpPr/>
            <p:nvPr/>
          </p:nvSpPr>
          <p:spPr>
            <a:xfrm>
              <a:off x="3394224" y="2494549"/>
              <a:ext cx="9467400" cy="555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How does an odd number of managers help during network partition?</a:t>
              </a:r>
              <a:endParaRPr sz="1400" b="0" i="0" u="none" strike="noStrike" cap="none">
                <a:solidFill>
                  <a:srgbClr val="000000"/>
                </a:solidFill>
                <a:latin typeface="Arial"/>
                <a:ea typeface="Arial"/>
                <a:cs typeface="Arial"/>
                <a:sym typeface="Arial"/>
              </a:endParaRPr>
            </a:p>
          </p:txBody>
        </p:sp>
      </p:grpSp>
      <p:graphicFrame>
        <p:nvGraphicFramePr>
          <p:cNvPr id="2568" name="Google Shape;2568;g65b73f75d3_0_559"/>
          <p:cNvGraphicFramePr/>
          <p:nvPr/>
        </p:nvGraphicFramePr>
        <p:xfrm>
          <a:off x="1988861" y="4292845"/>
          <a:ext cx="3000000" cy="3000000"/>
        </p:xfrm>
        <a:graphic>
          <a:graphicData uri="http://schemas.openxmlformats.org/drawingml/2006/table">
            <a:tbl>
              <a:tblPr firstRow="1" bandRow="1">
                <a:noFill/>
                <a:tableStyleId>{6185DDA3-0348-4F87-81C1-4040799162A8}</a:tableStyleId>
              </a:tblPr>
              <a:tblGrid>
                <a:gridCol w="4092750">
                  <a:extLst>
                    <a:ext uri="{9D8B030D-6E8A-4147-A177-3AD203B41FA5}">
                      <a16:colId xmlns:a16="http://schemas.microsoft.com/office/drawing/2014/main" val="20000"/>
                    </a:ext>
                  </a:extLst>
                </a:gridCol>
                <a:gridCol w="4092750">
                  <a:extLst>
                    <a:ext uri="{9D8B030D-6E8A-4147-A177-3AD203B41FA5}">
                      <a16:colId xmlns:a16="http://schemas.microsoft.com/office/drawing/2014/main" val="20001"/>
                    </a:ext>
                  </a:extLst>
                </a:gridCol>
                <a:gridCol w="4092750">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Swarm Size</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Majority</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Fault Tolerance</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0</a:t>
                      </a:r>
                      <a:endParaRPr sz="1400" u="none" strike="noStrike" cap="none"/>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2</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2</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0</a:t>
                      </a:r>
                      <a:endParaRPr sz="1400" u="none" strike="noStrike" cap="none"/>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3</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2</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1</a:t>
                      </a:r>
                      <a:endParaRPr sz="2200" u="none" strike="noStrike" cap="none">
                        <a:solidFill>
                          <a:srgbClr val="3F3F3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4</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3</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a:t>
                      </a:r>
                      <a:endParaRPr sz="1400" u="none" strike="noStrike" cap="none"/>
                    </a:p>
                  </a:txBody>
                  <a:tcPr marL="91450" marR="91450" marT="45725" marB="45725" anchor="ctr"/>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5</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3</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2</a:t>
                      </a:r>
                      <a:endParaRPr sz="2200" u="none" strike="noStrike" cap="none">
                        <a:solidFill>
                          <a:srgbClr val="3F3F3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6</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4</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2</a:t>
                      </a:r>
                      <a:endParaRPr sz="1400" u="none" strike="noStrike" cap="none"/>
                    </a:p>
                  </a:txBody>
                  <a:tcPr marL="91450" marR="91450" marT="45725" marB="45725" anchor="ctr"/>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7</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4</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3</a:t>
                      </a:r>
                      <a:endParaRPr sz="2200" u="none" strike="noStrike" cap="none">
                        <a:solidFill>
                          <a:srgbClr val="3F3F3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7"/>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8</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5</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3</a:t>
                      </a:r>
                      <a:endParaRPr sz="1400" u="none" strike="noStrike" cap="none"/>
                    </a:p>
                  </a:txBody>
                  <a:tcPr marL="91450" marR="91450" marT="45725" marB="45725" anchor="ctr"/>
                </a:tc>
                <a:extLst>
                  <a:ext uri="{0D108BD9-81ED-4DB2-BD59-A6C34878D82A}">
                    <a16:rowId xmlns:a16="http://schemas.microsoft.com/office/drawing/2014/main" val="10008"/>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9</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5</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4</a:t>
                      </a:r>
                      <a:endParaRPr sz="2200" u="none" strike="noStrike" cap="none">
                        <a:solidFill>
                          <a:srgbClr val="3F3F3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9"/>
                  </a:ext>
                </a:extLst>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sp>
        <p:nvSpPr>
          <p:cNvPr id="2574" name="Google Shape;2574;g65b73f75d3_0_570"/>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Recovering from Losing the Quorum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30"/>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Task Scheduling</a:t>
            </a:r>
            <a:endParaRPr/>
          </a:p>
        </p:txBody>
      </p:sp>
      <p:pic>
        <p:nvPicPr>
          <p:cNvPr id="965" name="Google Shape;965;p30"/>
          <p:cNvPicPr preferRelativeResize="0"/>
          <p:nvPr/>
        </p:nvPicPr>
        <p:blipFill rotWithShape="1">
          <a:blip r:embed="rId3">
            <a:alphaModFix/>
          </a:blip>
          <a:srcRect/>
          <a:stretch/>
        </p:blipFill>
        <p:spPr>
          <a:xfrm>
            <a:off x="5477045" y="649718"/>
            <a:ext cx="5301916" cy="365760"/>
          </a:xfrm>
          <a:prstGeom prst="rect">
            <a:avLst/>
          </a:prstGeom>
          <a:noFill/>
          <a:ln>
            <a:noFill/>
          </a:ln>
        </p:spPr>
      </p:pic>
      <p:pic>
        <p:nvPicPr>
          <p:cNvPr id="966" name="Google Shape;966;p30"/>
          <p:cNvPicPr preferRelativeResize="0"/>
          <p:nvPr/>
        </p:nvPicPr>
        <p:blipFill rotWithShape="1">
          <a:blip r:embed="rId4">
            <a:alphaModFix/>
          </a:blip>
          <a:srcRect/>
          <a:stretch/>
        </p:blipFill>
        <p:spPr>
          <a:xfrm>
            <a:off x="4595812" y="1336962"/>
            <a:ext cx="7064375" cy="6178628"/>
          </a:xfrm>
          <a:prstGeom prst="rect">
            <a:avLst/>
          </a:prstGeom>
          <a:noFill/>
          <a:ln>
            <a:noFill/>
          </a:ln>
        </p:spPr>
      </p:pic>
      <p:sp>
        <p:nvSpPr>
          <p:cNvPr id="967" name="Google Shape;967;p30"/>
          <p:cNvSpPr/>
          <p:nvPr/>
        </p:nvSpPr>
        <p:spPr>
          <a:xfrm>
            <a:off x="4445000" y="7779002"/>
            <a:ext cx="84328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diagram above shows how a swarm mode accepts service, creates requests, and schedules tasks to the worker nodes.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g65b73f75d3_0_575"/>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Loss of Quorum</a:t>
            </a:r>
            <a:endParaRPr/>
          </a:p>
        </p:txBody>
      </p:sp>
      <p:pic>
        <p:nvPicPr>
          <p:cNvPr id="2581" name="Google Shape;2581;g65b73f75d3_0_575"/>
          <p:cNvPicPr preferRelativeResize="0"/>
          <p:nvPr/>
        </p:nvPicPr>
        <p:blipFill rotWithShape="1">
          <a:blip r:embed="rId3">
            <a:alphaModFix/>
          </a:blip>
          <a:srcRect/>
          <a:stretch/>
        </p:blipFill>
        <p:spPr>
          <a:xfrm>
            <a:off x="6096266" y="568058"/>
            <a:ext cx="4063476" cy="481699"/>
          </a:xfrm>
          <a:prstGeom prst="rect">
            <a:avLst/>
          </a:prstGeom>
          <a:noFill/>
          <a:ln>
            <a:noFill/>
          </a:ln>
        </p:spPr>
      </p:pic>
      <p:sp>
        <p:nvSpPr>
          <p:cNvPr id="2582" name="Google Shape;2582;g65b73f75d3_0_575"/>
          <p:cNvSpPr/>
          <p:nvPr/>
        </p:nvSpPr>
        <p:spPr>
          <a:xfrm>
            <a:off x="1547944" y="1552689"/>
            <a:ext cx="8410200" cy="4266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What happens when swarm loses the quorum?</a:t>
            </a:r>
            <a:endParaRPr sz="1400" b="0" i="0" u="none" strike="noStrike" cap="none">
              <a:solidFill>
                <a:srgbClr val="000000"/>
              </a:solidFill>
              <a:latin typeface="Arial"/>
              <a:ea typeface="Arial"/>
              <a:cs typeface="Arial"/>
              <a:sym typeface="Arial"/>
            </a:endParaRPr>
          </a:p>
        </p:txBody>
      </p:sp>
      <p:sp>
        <p:nvSpPr>
          <p:cNvPr id="2583" name="Google Shape;2583;g65b73f75d3_0_575"/>
          <p:cNvSpPr txBox="1"/>
          <p:nvPr/>
        </p:nvSpPr>
        <p:spPr>
          <a:xfrm>
            <a:off x="1535250" y="2158325"/>
            <a:ext cx="12271500" cy="6873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swarm tasks on the existing worker nodes will continue to run.</a:t>
            </a:r>
            <a:endParaRPr sz="1400" b="0" i="0" u="none" strike="noStrike" cap="none">
              <a:solidFill>
                <a:srgbClr val="000000"/>
              </a:solidFill>
              <a:latin typeface="Arial"/>
              <a:ea typeface="Arial"/>
              <a:cs typeface="Arial"/>
              <a:sym typeface="Arial"/>
            </a:endParaRPr>
          </a:p>
        </p:txBody>
      </p:sp>
      <p:sp>
        <p:nvSpPr>
          <p:cNvPr id="2584" name="Google Shape;2584;g65b73f75d3_0_575"/>
          <p:cNvSpPr txBox="1"/>
          <p:nvPr/>
        </p:nvSpPr>
        <p:spPr>
          <a:xfrm>
            <a:off x="1535250" y="2702025"/>
            <a:ext cx="9536700" cy="5544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After the loss of a quorum, the swarm nodes cannot be:</a:t>
            </a:r>
            <a:endParaRPr sz="1400" b="0" i="0" u="none" strike="noStrike" cap="none">
              <a:solidFill>
                <a:schemeClr val="dk1"/>
              </a:solidFill>
              <a:latin typeface="Arial"/>
              <a:ea typeface="Arial"/>
              <a:cs typeface="Arial"/>
              <a:sym typeface="Arial"/>
            </a:endParaRPr>
          </a:p>
        </p:txBody>
      </p:sp>
      <p:sp>
        <p:nvSpPr>
          <p:cNvPr id="2585" name="Google Shape;2585;g65b73f75d3_0_575"/>
          <p:cNvSpPr/>
          <p:nvPr/>
        </p:nvSpPr>
        <p:spPr>
          <a:xfrm>
            <a:off x="1908525" y="3468550"/>
            <a:ext cx="2016900" cy="18177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Added</a:t>
            </a:r>
            <a:endParaRPr sz="1400" b="0" i="0" u="none" strike="noStrike" cap="none">
              <a:solidFill>
                <a:srgbClr val="000000"/>
              </a:solidFill>
              <a:latin typeface="Arial"/>
              <a:ea typeface="Arial"/>
              <a:cs typeface="Arial"/>
              <a:sym typeface="Arial"/>
            </a:endParaRPr>
          </a:p>
        </p:txBody>
      </p:sp>
      <p:sp>
        <p:nvSpPr>
          <p:cNvPr id="2586" name="Google Shape;2586;g65b73f75d3_0_575"/>
          <p:cNvSpPr/>
          <p:nvPr/>
        </p:nvSpPr>
        <p:spPr>
          <a:xfrm>
            <a:off x="4277531" y="3468550"/>
            <a:ext cx="2016900" cy="18177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Updated</a:t>
            </a:r>
            <a:endParaRPr sz="1400" b="0" i="0" u="none" strike="noStrike" cap="none">
              <a:solidFill>
                <a:srgbClr val="000000"/>
              </a:solidFill>
              <a:latin typeface="Arial"/>
              <a:ea typeface="Arial"/>
              <a:cs typeface="Arial"/>
              <a:sym typeface="Arial"/>
            </a:endParaRPr>
          </a:p>
        </p:txBody>
      </p:sp>
      <p:sp>
        <p:nvSpPr>
          <p:cNvPr id="2587" name="Google Shape;2587;g65b73f75d3_0_575"/>
          <p:cNvSpPr/>
          <p:nvPr/>
        </p:nvSpPr>
        <p:spPr>
          <a:xfrm>
            <a:off x="6794306" y="3468550"/>
            <a:ext cx="2016900" cy="18177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Removed</a:t>
            </a:r>
            <a:endParaRPr sz="1400" b="0" i="0" u="none" strike="noStrike" cap="none">
              <a:solidFill>
                <a:srgbClr val="000000"/>
              </a:solidFill>
              <a:latin typeface="Arial"/>
              <a:ea typeface="Arial"/>
              <a:cs typeface="Arial"/>
              <a:sym typeface="Arial"/>
            </a:endParaRPr>
          </a:p>
        </p:txBody>
      </p:sp>
      <p:sp>
        <p:nvSpPr>
          <p:cNvPr id="2588" name="Google Shape;2588;g65b73f75d3_0_575"/>
          <p:cNvSpPr txBox="1"/>
          <p:nvPr/>
        </p:nvSpPr>
        <p:spPr>
          <a:xfrm>
            <a:off x="1535250" y="5391275"/>
            <a:ext cx="9536700" cy="5544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After the loss of a quorum, the new or existing tasks cannot be:</a:t>
            </a:r>
            <a:endParaRPr sz="1400" b="0" i="0" u="none" strike="noStrike" cap="none">
              <a:solidFill>
                <a:schemeClr val="dk1"/>
              </a:solidFill>
              <a:latin typeface="Arial"/>
              <a:ea typeface="Arial"/>
              <a:cs typeface="Arial"/>
              <a:sym typeface="Arial"/>
            </a:endParaRPr>
          </a:p>
        </p:txBody>
      </p:sp>
      <p:sp>
        <p:nvSpPr>
          <p:cNvPr id="2589" name="Google Shape;2589;g65b73f75d3_0_575"/>
          <p:cNvSpPr/>
          <p:nvPr/>
        </p:nvSpPr>
        <p:spPr>
          <a:xfrm>
            <a:off x="1834638" y="6213800"/>
            <a:ext cx="2016900" cy="18177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Started</a:t>
            </a:r>
            <a:endParaRPr sz="1400" b="0" i="0" u="none" strike="noStrike" cap="none">
              <a:solidFill>
                <a:srgbClr val="000000"/>
              </a:solidFill>
              <a:latin typeface="Arial"/>
              <a:ea typeface="Arial"/>
              <a:cs typeface="Arial"/>
              <a:sym typeface="Arial"/>
            </a:endParaRPr>
          </a:p>
        </p:txBody>
      </p:sp>
      <p:sp>
        <p:nvSpPr>
          <p:cNvPr id="2590" name="Google Shape;2590;g65b73f75d3_0_575"/>
          <p:cNvSpPr/>
          <p:nvPr/>
        </p:nvSpPr>
        <p:spPr>
          <a:xfrm>
            <a:off x="4203644" y="6213800"/>
            <a:ext cx="2016900" cy="18177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Stopped</a:t>
            </a:r>
            <a:endParaRPr sz="1400" b="0" i="0" u="none" strike="noStrike" cap="none">
              <a:solidFill>
                <a:srgbClr val="000000"/>
              </a:solidFill>
              <a:latin typeface="Arial"/>
              <a:ea typeface="Arial"/>
              <a:cs typeface="Arial"/>
              <a:sym typeface="Arial"/>
            </a:endParaRPr>
          </a:p>
        </p:txBody>
      </p:sp>
      <p:sp>
        <p:nvSpPr>
          <p:cNvPr id="2591" name="Google Shape;2591;g65b73f75d3_0_575"/>
          <p:cNvSpPr/>
          <p:nvPr/>
        </p:nvSpPr>
        <p:spPr>
          <a:xfrm>
            <a:off x="6720419" y="6213800"/>
            <a:ext cx="2016900" cy="18177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Moved</a:t>
            </a:r>
            <a:endParaRPr sz="1400" b="0" i="0" u="none" strike="noStrike" cap="none">
              <a:solidFill>
                <a:srgbClr val="000000"/>
              </a:solidFill>
              <a:latin typeface="Arial"/>
              <a:ea typeface="Arial"/>
              <a:cs typeface="Arial"/>
              <a:sym typeface="Arial"/>
            </a:endParaRPr>
          </a:p>
        </p:txBody>
      </p:sp>
      <p:sp>
        <p:nvSpPr>
          <p:cNvPr id="2592" name="Google Shape;2592;g65b73f75d3_0_575"/>
          <p:cNvSpPr/>
          <p:nvPr/>
        </p:nvSpPr>
        <p:spPr>
          <a:xfrm>
            <a:off x="9237194" y="6213800"/>
            <a:ext cx="2016900" cy="18177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Updated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sp>
        <p:nvSpPr>
          <p:cNvPr id="2598" name="Google Shape;2598;g65b73f75d3_0_58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Quorum Recovery</a:t>
            </a:r>
            <a:endParaRPr/>
          </a:p>
        </p:txBody>
      </p:sp>
      <p:pic>
        <p:nvPicPr>
          <p:cNvPr id="2599" name="Google Shape;2599;g65b73f75d3_0_584"/>
          <p:cNvPicPr preferRelativeResize="0"/>
          <p:nvPr/>
        </p:nvPicPr>
        <p:blipFill rotWithShape="1">
          <a:blip r:embed="rId3">
            <a:alphaModFix/>
          </a:blip>
          <a:srcRect/>
          <a:stretch/>
        </p:blipFill>
        <p:spPr>
          <a:xfrm>
            <a:off x="5669601" y="568058"/>
            <a:ext cx="4916804" cy="481699"/>
          </a:xfrm>
          <a:prstGeom prst="rect">
            <a:avLst/>
          </a:prstGeom>
          <a:noFill/>
          <a:ln>
            <a:noFill/>
          </a:ln>
        </p:spPr>
      </p:pic>
      <p:grpSp>
        <p:nvGrpSpPr>
          <p:cNvPr id="2600" name="Google Shape;2600;g65b73f75d3_0_584"/>
          <p:cNvGrpSpPr/>
          <p:nvPr/>
        </p:nvGrpSpPr>
        <p:grpSpPr>
          <a:xfrm>
            <a:off x="1547945" y="1484889"/>
            <a:ext cx="12829800" cy="1669929"/>
            <a:chOff x="1547945" y="1484889"/>
            <a:chExt cx="12829800" cy="1669929"/>
          </a:xfrm>
        </p:grpSpPr>
        <p:sp>
          <p:nvSpPr>
            <p:cNvPr id="2601" name="Google Shape;2601;g65b73f75d3_0_584"/>
            <p:cNvSpPr/>
            <p:nvPr/>
          </p:nvSpPr>
          <p:spPr>
            <a:xfrm>
              <a:off x="1547945" y="1484889"/>
              <a:ext cx="12829800" cy="687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 error encountered when an attempt is made to perform any management operation on the swarm after losing the quorum:</a:t>
              </a:r>
              <a:endParaRPr sz="1400" b="0" i="0" u="none" strike="noStrike" cap="none">
                <a:solidFill>
                  <a:srgbClr val="000000"/>
                </a:solidFill>
                <a:latin typeface="Arial"/>
                <a:ea typeface="Arial"/>
                <a:cs typeface="Arial"/>
                <a:sym typeface="Arial"/>
              </a:endParaRPr>
            </a:p>
          </p:txBody>
        </p:sp>
        <p:sp>
          <p:nvSpPr>
            <p:cNvPr id="2602" name="Google Shape;2602;g65b73f75d3_0_584"/>
            <p:cNvSpPr/>
            <p:nvPr/>
          </p:nvSpPr>
          <p:spPr>
            <a:xfrm>
              <a:off x="1547945" y="2376918"/>
              <a:ext cx="12829800" cy="777900"/>
            </a:xfrm>
            <a:prstGeom prst="roundRect">
              <a:avLst>
                <a:gd name="adj" fmla="val 6642"/>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Error response from daemon: rpc error: code = 4 desc = context deadline exceeded </a:t>
              </a:r>
              <a:endParaRPr sz="2200" b="0" i="1" u="none" strike="noStrike" cap="none">
                <a:solidFill>
                  <a:srgbClr val="3F3F3F"/>
                </a:solidFill>
                <a:latin typeface="Open Sans"/>
                <a:ea typeface="Open Sans"/>
                <a:cs typeface="Open Sans"/>
                <a:sym typeface="Open Sans"/>
              </a:endParaRPr>
            </a:p>
          </p:txBody>
        </p:sp>
      </p:grpSp>
      <p:grpSp>
        <p:nvGrpSpPr>
          <p:cNvPr id="2603" name="Google Shape;2603;g65b73f75d3_0_584"/>
          <p:cNvGrpSpPr/>
          <p:nvPr/>
        </p:nvGrpSpPr>
        <p:grpSpPr>
          <a:xfrm>
            <a:off x="1547945" y="4248378"/>
            <a:ext cx="12829800" cy="2401415"/>
            <a:chOff x="1547945" y="4248378"/>
            <a:chExt cx="12829800" cy="2401415"/>
          </a:xfrm>
        </p:grpSpPr>
        <p:sp>
          <p:nvSpPr>
            <p:cNvPr id="2604" name="Google Shape;2604;g65b73f75d3_0_584"/>
            <p:cNvSpPr/>
            <p:nvPr/>
          </p:nvSpPr>
          <p:spPr>
            <a:xfrm>
              <a:off x="1547945" y="4248378"/>
              <a:ext cx="5310000" cy="4818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Different ways to recover a quorum:</a:t>
              </a:r>
              <a:endParaRPr sz="1400" b="0" i="0" u="none" strike="noStrike" cap="none">
                <a:solidFill>
                  <a:srgbClr val="000000"/>
                </a:solidFill>
                <a:latin typeface="Arial"/>
                <a:ea typeface="Arial"/>
                <a:cs typeface="Arial"/>
                <a:sym typeface="Arial"/>
              </a:endParaRPr>
            </a:p>
          </p:txBody>
        </p:sp>
        <p:sp>
          <p:nvSpPr>
            <p:cNvPr id="2605" name="Google Shape;2605;g65b73f75d3_0_584"/>
            <p:cNvSpPr/>
            <p:nvPr/>
          </p:nvSpPr>
          <p:spPr>
            <a:xfrm>
              <a:off x="1547945" y="4971293"/>
              <a:ext cx="12829800" cy="1678500"/>
            </a:xfrm>
            <a:prstGeom prst="roundRect">
              <a:avLst>
                <a:gd name="adj" fmla="val 6642"/>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Bring the missing manager nodes back online</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Use the </a:t>
              </a:r>
              <a:r>
                <a:rPr lang="en-US" sz="2200" b="0" i="1" u="none" strike="noStrike" cap="none">
                  <a:solidFill>
                    <a:srgbClr val="3F3F3F"/>
                  </a:solidFill>
                  <a:latin typeface="Open Sans"/>
                  <a:ea typeface="Open Sans"/>
                  <a:cs typeface="Open Sans"/>
                  <a:sym typeface="Open Sans"/>
                </a:rPr>
                <a:t>--force-new-cluster </a:t>
              </a:r>
              <a:r>
                <a:rPr lang="en-US" sz="2200" b="0" i="0" u="none" strike="noStrike" cap="none">
                  <a:solidFill>
                    <a:srgbClr val="3F3F3F"/>
                  </a:solidFill>
                  <a:latin typeface="Open Sans"/>
                  <a:ea typeface="Open Sans"/>
                  <a:cs typeface="Open Sans"/>
                  <a:sym typeface="Open Sans"/>
                </a:rPr>
                <a:t>action from a manager node, that is:</a:t>
              </a:r>
              <a:endParaRPr sz="1400" b="0" i="0" u="none" strike="noStrike" cap="none">
                <a:solidFill>
                  <a:srgbClr val="000000"/>
                </a:solidFill>
                <a:latin typeface="Arial"/>
                <a:ea typeface="Arial"/>
                <a:cs typeface="Arial"/>
                <a:sym typeface="Arial"/>
              </a:endParaRPr>
            </a:p>
            <a:p>
              <a:pPr marL="594657" marR="0" lvl="1"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swarm init --force-new-cluster --advertise-addr node01:2377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g65b73f75d3_0_596"/>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Templates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g65b73f75d3_0_60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Templates</a:t>
            </a:r>
            <a:endParaRPr/>
          </a:p>
        </p:txBody>
      </p:sp>
      <p:sp>
        <p:nvSpPr>
          <p:cNvPr id="2617" name="Google Shape;2617;g65b73f75d3_0_600"/>
          <p:cNvSpPr/>
          <p:nvPr/>
        </p:nvSpPr>
        <p:spPr>
          <a:xfrm>
            <a:off x="1713050" y="1154175"/>
            <a:ext cx="12670499" cy="2655900"/>
          </a:xfrm>
          <a:prstGeom prst="roundRect">
            <a:avLst>
              <a:gd name="adj" fmla="val 6642"/>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Using the syntax provided by Go’s template package, the templates are used for the following flags of </a:t>
            </a:r>
            <a:r>
              <a:rPr lang="en-US" sz="2200" b="0" i="1" u="none" strike="noStrike" cap="none">
                <a:solidFill>
                  <a:srgbClr val="3F3F3F"/>
                </a:solidFill>
                <a:latin typeface="Open Sans"/>
                <a:ea typeface="Open Sans"/>
                <a:cs typeface="Open Sans"/>
                <a:sym typeface="Open Sans"/>
              </a:rPr>
              <a:t>service create</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1" u="none" strike="noStrike" cap="none">
                <a:solidFill>
                  <a:srgbClr val="3F3F3F"/>
                </a:solidFill>
                <a:latin typeface="Open Sans"/>
                <a:ea typeface="Open Sans"/>
                <a:cs typeface="Open Sans"/>
                <a:sym typeface="Open Sans"/>
              </a:rPr>
              <a:t>--hostname</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1" u="none" strike="noStrike" cap="none">
                <a:solidFill>
                  <a:srgbClr val="3F3F3F"/>
                </a:solidFill>
                <a:latin typeface="Open Sans"/>
                <a:ea typeface="Open Sans"/>
                <a:cs typeface="Open Sans"/>
                <a:sym typeface="Open Sans"/>
              </a:rPr>
              <a:t>--mount</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1" u="none" strike="noStrike" cap="none">
                <a:solidFill>
                  <a:srgbClr val="3F3F3F"/>
                </a:solidFill>
                <a:latin typeface="Open Sans"/>
                <a:ea typeface="Open Sans"/>
                <a:cs typeface="Open Sans"/>
                <a:sym typeface="Open Sans"/>
              </a:rPr>
              <a:t>--env</a:t>
            </a:r>
            <a:endParaRPr sz="1400" b="0" i="0" u="none" strike="noStrike" cap="none">
              <a:solidFill>
                <a:srgbClr val="000000"/>
              </a:solidFill>
              <a:latin typeface="Arial"/>
              <a:ea typeface="Arial"/>
              <a:cs typeface="Arial"/>
              <a:sym typeface="Arial"/>
            </a:endParaRPr>
          </a:p>
        </p:txBody>
      </p:sp>
      <p:graphicFrame>
        <p:nvGraphicFramePr>
          <p:cNvPr id="2618" name="Google Shape;2618;g65b73f75d3_0_600"/>
          <p:cNvGraphicFramePr/>
          <p:nvPr/>
        </p:nvGraphicFramePr>
        <p:xfrm>
          <a:off x="2434166" y="4084089"/>
          <a:ext cx="3000000" cy="3000000"/>
        </p:xfrm>
        <a:graphic>
          <a:graphicData uri="http://schemas.openxmlformats.org/drawingml/2006/table">
            <a:tbl>
              <a:tblPr firstRow="1" bandRow="1">
                <a:noFill/>
                <a:tableStyleId>{6185DDA3-0348-4F87-81C1-4040799162A8}</a:tableStyleId>
              </a:tblPr>
              <a:tblGrid>
                <a:gridCol w="5693825">
                  <a:extLst>
                    <a:ext uri="{9D8B030D-6E8A-4147-A177-3AD203B41FA5}">
                      <a16:colId xmlns:a16="http://schemas.microsoft.com/office/drawing/2014/main" val="20000"/>
                    </a:ext>
                  </a:extLst>
                </a:gridCol>
                <a:gridCol w="569382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Placeholder</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.Service.ID</a:t>
                      </a:r>
                      <a:endParaRPr sz="1400" i="1"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Service ID</a:t>
                      </a:r>
                      <a:endParaRPr sz="1400" u="none" strike="noStrike" cap="none"/>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.Service.Name</a:t>
                      </a:r>
                      <a:endParaRPr sz="2200" i="1"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Service Name</a:t>
                      </a:r>
                      <a:endParaRPr sz="1400" u="none" strike="noStrike" cap="none"/>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.Service.Labels</a:t>
                      </a:r>
                      <a:endParaRPr sz="2200" i="1"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Service Labels</a:t>
                      </a:r>
                      <a:endParaRPr sz="1400" u="none" strike="noStrike" cap="none"/>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.Node.ID</a:t>
                      </a:r>
                      <a:endParaRPr sz="1400" i="1"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Node ID</a:t>
                      </a:r>
                      <a:endParaRPr sz="1400" u="none" strike="noStrike" cap="none"/>
                    </a:p>
                  </a:txBody>
                  <a:tcPr marL="91450" marR="91450" marT="45725" marB="45725" anchor="ctr"/>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.Node.Hostname</a:t>
                      </a:r>
                      <a:endParaRPr sz="2200" i="1"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Node Hostname</a:t>
                      </a:r>
                      <a:endParaRPr sz="1400" u="none" strike="noStrike" cap="none"/>
                    </a:p>
                  </a:txBody>
                  <a:tcPr marL="91450" marR="91450" marT="45725" marB="45725" anchor="ct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.Task.ID</a:t>
                      </a:r>
                      <a:endParaRPr sz="1400" i="1"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Task ID</a:t>
                      </a:r>
                      <a:endParaRPr sz="1400" u="none" strike="noStrike" cap="none"/>
                    </a:p>
                  </a:txBody>
                  <a:tcPr marL="91450" marR="91450" marT="45725" marB="45725" anchor="ctr"/>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.Task.Name</a:t>
                      </a:r>
                      <a:endParaRPr sz="2200" i="1"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Task Name</a:t>
                      </a:r>
                      <a:endParaRPr sz="1400" u="none" strike="noStrike" cap="none"/>
                    </a:p>
                  </a:txBody>
                  <a:tcPr marL="91450" marR="91450" marT="45725" marB="45725" anchor="ctr"/>
                </a:tc>
                <a:extLst>
                  <a:ext uri="{0D108BD9-81ED-4DB2-BD59-A6C34878D82A}">
                    <a16:rowId xmlns:a16="http://schemas.microsoft.com/office/drawing/2014/main" val="10007"/>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.Task.Slot</a:t>
                      </a:r>
                      <a:endParaRPr sz="2200" i="1"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Task Slot</a:t>
                      </a:r>
                      <a:endParaRPr sz="1400" u="none" strike="noStrike" cap="none"/>
                    </a:p>
                  </a:txBody>
                  <a:tcPr marL="91450" marR="91450" marT="45725" marB="45725" anchor="ctr"/>
                </a:tc>
                <a:extLst>
                  <a:ext uri="{0D108BD9-81ED-4DB2-BD59-A6C34878D82A}">
                    <a16:rowId xmlns:a16="http://schemas.microsoft.com/office/drawing/2014/main" val="10008"/>
                  </a:ext>
                </a:extLst>
              </a:tr>
            </a:tbl>
          </a:graphicData>
        </a:graphic>
      </p:graphicFrame>
      <p:sp>
        <p:nvSpPr>
          <p:cNvPr id="2619" name="Google Shape;2619;g65b73f75d3_0_600"/>
          <p:cNvSpPr/>
          <p:nvPr/>
        </p:nvSpPr>
        <p:spPr>
          <a:xfrm>
            <a:off x="1422399" y="7924569"/>
            <a:ext cx="13411200" cy="6873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table above lists the description of different placeholders that are valid for Go template.</a:t>
            </a:r>
            <a:endParaRPr sz="1400" b="0" i="0" u="none" strike="noStrike" cap="none">
              <a:solidFill>
                <a:srgbClr val="000000"/>
              </a:solidFill>
              <a:latin typeface="Arial"/>
              <a:ea typeface="Arial"/>
              <a:cs typeface="Arial"/>
              <a:sym typeface="Arial"/>
            </a:endParaRPr>
          </a:p>
        </p:txBody>
      </p:sp>
      <p:pic>
        <p:nvPicPr>
          <p:cNvPr id="2620" name="Google Shape;2620;g65b73f75d3_0_600"/>
          <p:cNvPicPr preferRelativeResize="0"/>
          <p:nvPr/>
        </p:nvPicPr>
        <p:blipFill rotWithShape="1">
          <a:blip r:embed="rId3">
            <a:alphaModFix/>
          </a:blip>
          <a:srcRect/>
          <a:stretch/>
        </p:blipFill>
        <p:spPr>
          <a:xfrm>
            <a:off x="6495725" y="601100"/>
            <a:ext cx="3410474" cy="4817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g65b73f75d3_0_609"/>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Usage of Templates</a:t>
            </a:r>
            <a:endParaRPr/>
          </a:p>
        </p:txBody>
      </p:sp>
      <p:sp>
        <p:nvSpPr>
          <p:cNvPr id="2626" name="Google Shape;2626;g65b73f75d3_0_609"/>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2800"/>
              <a:buFont typeface="Arial"/>
              <a:buNone/>
            </a:pPr>
            <a:r>
              <a:rPr lang="en-US" b="1"/>
              <a:t>Problem Statement:</a:t>
            </a:r>
            <a:r>
              <a:rPr lang="en-US"/>
              <a:t> You are asked to demonstrate the use of templates by creating a service from a template in docker.</a:t>
            </a: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lnSpc>
                <a:spcPct val="150000"/>
              </a:lnSpc>
              <a:spcBef>
                <a:spcPts val="1000"/>
              </a:spcBef>
              <a:spcAft>
                <a:spcPts val="0"/>
              </a:spcAft>
              <a:buClr>
                <a:schemeClr val="dk1"/>
              </a:buClr>
              <a:buSzPts val="2800"/>
              <a:buFont typeface="Arial"/>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Set the template based on the service’s name, node’s ID, and the hostname.</a:t>
            </a:r>
            <a:endParaRPr/>
          </a:p>
          <a:p>
            <a:pPr marL="457200" lvl="0" indent="-368300" algn="l" rtl="0">
              <a:lnSpc>
                <a:spcPct val="150000"/>
              </a:lnSpc>
              <a:spcBef>
                <a:spcPts val="0"/>
              </a:spcBef>
              <a:spcAft>
                <a:spcPts val="0"/>
              </a:spcAft>
              <a:buSzPts val="2200"/>
              <a:buFont typeface="Open Sans"/>
              <a:buAutoNum type="arabicPeriod"/>
            </a:pPr>
            <a:r>
              <a:rPr lang="en-US"/>
              <a:t>Show the status of all the running tasks of the service created.</a:t>
            </a:r>
            <a:endParaRPr/>
          </a:p>
          <a:p>
            <a:pPr marL="457200" lvl="0" indent="-368300" algn="l" rtl="0">
              <a:lnSpc>
                <a:spcPct val="150000"/>
              </a:lnSpc>
              <a:spcBef>
                <a:spcPts val="0"/>
              </a:spcBef>
              <a:spcAft>
                <a:spcPts val="0"/>
              </a:spcAft>
              <a:buSzPts val="2200"/>
              <a:buFont typeface="Open Sans"/>
              <a:buAutoNum type="arabicPeriod"/>
            </a:pPr>
            <a:r>
              <a:rPr lang="en-US"/>
              <a:t>Inspect the service.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g77ce959bdb_0_2224"/>
          <p:cNvSpPr txBox="1">
            <a:spLocks noGrp="1"/>
          </p:cNvSpPr>
          <p:nvPr>
            <p:ph type="body" idx="1"/>
          </p:nvPr>
        </p:nvSpPr>
        <p:spPr>
          <a:xfrm>
            <a:off x="8"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Logs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g77ce959bdb_0_222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Logs</a:t>
            </a:r>
            <a:endParaRPr/>
          </a:p>
        </p:txBody>
      </p:sp>
      <p:graphicFrame>
        <p:nvGraphicFramePr>
          <p:cNvPr id="2638" name="Google Shape;2638;g77ce959bdb_0_2228"/>
          <p:cNvGraphicFramePr/>
          <p:nvPr/>
        </p:nvGraphicFramePr>
        <p:xfrm>
          <a:off x="965200" y="1588988"/>
          <a:ext cx="3000000" cy="3000000"/>
        </p:xfrm>
        <a:graphic>
          <a:graphicData uri="http://schemas.openxmlformats.org/drawingml/2006/table">
            <a:tbl>
              <a:tblPr firstRow="1" bandRow="1">
                <a:noFill/>
                <a:tableStyleId>{6185DDA3-0348-4F87-81C1-4040799162A8}</a:tableStyleId>
              </a:tblPr>
              <a:tblGrid>
                <a:gridCol w="2781300">
                  <a:extLst>
                    <a:ext uri="{9D8B030D-6E8A-4147-A177-3AD203B41FA5}">
                      <a16:colId xmlns:a16="http://schemas.microsoft.com/office/drawing/2014/main" val="20000"/>
                    </a:ext>
                  </a:extLst>
                </a:gridCol>
                <a:gridCol w="11468100">
                  <a:extLst>
                    <a:ext uri="{9D8B030D-6E8A-4147-A177-3AD203B41FA5}">
                      <a16:colId xmlns:a16="http://schemas.microsoft.com/office/drawing/2014/main" val="20001"/>
                    </a:ext>
                  </a:extLst>
                </a:gridCol>
              </a:tblGrid>
              <a:tr h="370850">
                <a:tc>
                  <a:txBody>
                    <a:bodyPr/>
                    <a:lstStyle/>
                    <a:p>
                      <a:pPr marL="0" marR="0" lvl="0" indent="0" algn="ctr" rtl="0">
                        <a:lnSpc>
                          <a:spcPct val="2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Command</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2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2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docker logs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2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This command shows information logged by a running container.</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2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docker service logs</a:t>
                      </a:r>
                      <a:endParaRPr sz="1400" u="none" strike="noStrike" cap="none"/>
                    </a:p>
                  </a:txBody>
                  <a:tcPr marL="91450" marR="91450" marT="45725" marB="45725"/>
                </a:tc>
                <a:tc>
                  <a:txBody>
                    <a:bodyPr/>
                    <a:lstStyle/>
                    <a:p>
                      <a:pPr marL="0" marR="0" lvl="0" indent="0" algn="l" rtl="0">
                        <a:lnSpc>
                          <a:spcPct val="2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This command shows information logged by all containers participating in a service. </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bl>
          </a:graphicData>
        </a:graphic>
      </p:graphicFrame>
      <p:sp>
        <p:nvSpPr>
          <p:cNvPr id="2639" name="Google Shape;2639;g77ce959bdb_0_2228"/>
          <p:cNvSpPr/>
          <p:nvPr/>
        </p:nvSpPr>
        <p:spPr>
          <a:xfrm>
            <a:off x="965200" y="4423716"/>
            <a:ext cx="14249400" cy="5352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Three streams of the Unix/Linux commands:</a:t>
            </a:r>
            <a:endParaRPr sz="1400" b="0" i="0" u="none" strike="noStrike" cap="none">
              <a:solidFill>
                <a:srgbClr val="000000"/>
              </a:solidFill>
              <a:latin typeface="Arial"/>
              <a:ea typeface="Arial"/>
              <a:cs typeface="Arial"/>
              <a:sym typeface="Arial"/>
            </a:endParaRPr>
          </a:p>
        </p:txBody>
      </p:sp>
      <p:graphicFrame>
        <p:nvGraphicFramePr>
          <p:cNvPr id="2640" name="Google Shape;2640;g77ce959bdb_0_2228"/>
          <p:cNvGraphicFramePr/>
          <p:nvPr/>
        </p:nvGraphicFramePr>
        <p:xfrm>
          <a:off x="965200" y="5289450"/>
          <a:ext cx="3000000" cy="3000000"/>
        </p:xfrm>
        <a:graphic>
          <a:graphicData uri="http://schemas.openxmlformats.org/drawingml/2006/table">
            <a:tbl>
              <a:tblPr firstRow="1" bandRow="1">
                <a:noFill/>
                <a:tableStyleId>{6185DDA3-0348-4F87-81C1-4040799162A8}</a:tableStyleId>
              </a:tblPr>
              <a:tblGrid>
                <a:gridCol w="2781300">
                  <a:extLst>
                    <a:ext uri="{9D8B030D-6E8A-4147-A177-3AD203B41FA5}">
                      <a16:colId xmlns:a16="http://schemas.microsoft.com/office/drawing/2014/main" val="20000"/>
                    </a:ext>
                  </a:extLst>
                </a:gridCol>
                <a:gridCol w="11468100">
                  <a:extLst>
                    <a:ext uri="{9D8B030D-6E8A-4147-A177-3AD203B41FA5}">
                      <a16:colId xmlns:a16="http://schemas.microsoft.com/office/drawing/2014/main" val="20001"/>
                    </a:ext>
                  </a:extLst>
                </a:gridCol>
              </a:tblGrid>
              <a:tr h="370850">
                <a:tc>
                  <a:txBody>
                    <a:bodyPr/>
                    <a:lstStyle/>
                    <a:p>
                      <a:pPr marL="0" marR="0" lvl="0" indent="0" algn="ctr" rtl="0">
                        <a:lnSpc>
                          <a:spcPct val="2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Stream</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2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2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STDIN</a:t>
                      </a:r>
                      <a:endParaRPr sz="1400" u="none" strike="noStrike" cap="none"/>
                    </a:p>
                  </a:txBody>
                  <a:tcPr marL="91450" marR="91450" marT="45725" marB="45725"/>
                </a:tc>
                <a:tc>
                  <a:txBody>
                    <a:bodyPr/>
                    <a:lstStyle/>
                    <a:p>
                      <a:pPr marL="0" marR="0" lvl="0" indent="0" algn="l" rtl="0">
                        <a:lnSpc>
                          <a:spcPct val="2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 </a:t>
                      </a:r>
                      <a:r>
                        <a:rPr lang="en-US" sz="2200" i="1" u="none" strike="noStrike" cap="none">
                          <a:solidFill>
                            <a:srgbClr val="3F3F3F"/>
                          </a:solidFill>
                          <a:latin typeface="Open Sans"/>
                          <a:ea typeface="Open Sans"/>
                          <a:cs typeface="Open Sans"/>
                          <a:sym typeface="Open Sans"/>
                        </a:rPr>
                        <a:t>file handle</a:t>
                      </a:r>
                      <a:r>
                        <a:rPr lang="en-US" sz="2200" u="none" strike="noStrike" cap="none">
                          <a:solidFill>
                            <a:srgbClr val="3F3F3F"/>
                          </a:solidFill>
                          <a:latin typeface="Open Sans"/>
                          <a:ea typeface="Open Sans"/>
                          <a:cs typeface="Open Sans"/>
                          <a:sym typeface="Open Sans"/>
                        </a:rPr>
                        <a:t>, which is read by the process to get information</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2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STDOUT</a:t>
                      </a:r>
                      <a:endParaRPr sz="1400" u="none" strike="noStrike" cap="none"/>
                    </a:p>
                  </a:txBody>
                  <a:tcPr marL="91450" marR="91450" marT="45725" marB="45725"/>
                </a:tc>
                <a:tc>
                  <a:txBody>
                    <a:bodyPr/>
                    <a:lstStyle/>
                    <a:p>
                      <a:pPr marL="0" marR="0" lvl="0" indent="0" algn="l" rtl="0">
                        <a:lnSpc>
                          <a:spcPct val="2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 </a:t>
                      </a:r>
                      <a:r>
                        <a:rPr lang="en-US" sz="2200" i="1" u="none" strike="noStrike" cap="none">
                          <a:solidFill>
                            <a:srgbClr val="3F3F3F"/>
                          </a:solidFill>
                          <a:latin typeface="Open Sans"/>
                          <a:ea typeface="Open Sans"/>
                          <a:cs typeface="Open Sans"/>
                          <a:sym typeface="Open Sans"/>
                        </a:rPr>
                        <a:t>file handle </a:t>
                      </a:r>
                      <a:r>
                        <a:rPr lang="en-US" sz="2200" u="none" strike="noStrike" cap="none">
                          <a:solidFill>
                            <a:srgbClr val="3F3F3F"/>
                          </a:solidFill>
                          <a:latin typeface="Open Sans"/>
                          <a:ea typeface="Open Sans"/>
                          <a:cs typeface="Open Sans"/>
                          <a:sym typeface="Open Sans"/>
                        </a:rPr>
                        <a:t>on which information is written by the process</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2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STDERR</a:t>
                      </a:r>
                      <a:endParaRPr sz="1400" u="none" strike="noStrike" cap="none"/>
                    </a:p>
                  </a:txBody>
                  <a:tcPr marL="91450" marR="91450" marT="45725" marB="45725"/>
                </a:tc>
                <a:tc>
                  <a:txBody>
                    <a:bodyPr/>
                    <a:lstStyle/>
                    <a:p>
                      <a:pPr marL="0" marR="0" lvl="0" indent="0" algn="l" rtl="0">
                        <a:lnSpc>
                          <a:spcPct val="2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 </a:t>
                      </a:r>
                      <a:r>
                        <a:rPr lang="en-US" sz="2200" i="1" u="none" strike="noStrike" cap="none">
                          <a:solidFill>
                            <a:srgbClr val="3F3F3F"/>
                          </a:solidFill>
                          <a:latin typeface="Open Sans"/>
                          <a:ea typeface="Open Sans"/>
                          <a:cs typeface="Open Sans"/>
                          <a:sym typeface="Open Sans"/>
                        </a:rPr>
                        <a:t>file handle </a:t>
                      </a:r>
                      <a:r>
                        <a:rPr lang="en-US" sz="2200" u="none" strike="noStrike" cap="none">
                          <a:solidFill>
                            <a:srgbClr val="3F3F3F"/>
                          </a:solidFill>
                          <a:latin typeface="Open Sans"/>
                          <a:ea typeface="Open Sans"/>
                          <a:cs typeface="Open Sans"/>
                          <a:sym typeface="Open Sans"/>
                        </a:rPr>
                        <a:t>on which the error information is written by the process</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bl>
          </a:graphicData>
        </a:graphic>
      </p:graphicFrame>
      <p:pic>
        <p:nvPicPr>
          <p:cNvPr id="2641" name="Google Shape;2641;g77ce959bdb_0_2228"/>
          <p:cNvPicPr preferRelativeResize="0"/>
          <p:nvPr/>
        </p:nvPicPr>
        <p:blipFill rotWithShape="1">
          <a:blip r:embed="rId3">
            <a:alphaModFix/>
          </a:blip>
          <a:srcRect/>
          <a:stretch/>
        </p:blipFill>
        <p:spPr>
          <a:xfrm>
            <a:off x="7292900" y="708375"/>
            <a:ext cx="1746401" cy="2814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7" name="Google Shape;2647;g77ce959bdb_0_223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Logs</a:t>
            </a:r>
            <a:endParaRPr/>
          </a:p>
        </p:txBody>
      </p:sp>
      <p:sp>
        <p:nvSpPr>
          <p:cNvPr id="2648" name="Google Shape;2648;g77ce959bdb_0_2237"/>
          <p:cNvSpPr/>
          <p:nvPr/>
        </p:nvSpPr>
        <p:spPr>
          <a:xfrm>
            <a:off x="1041400" y="2244880"/>
            <a:ext cx="13493700" cy="6873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 following are the cases when the log command does not show useful information:</a:t>
            </a:r>
            <a:endParaRPr sz="1400" b="0" i="0" u="none" strike="noStrike" cap="none">
              <a:solidFill>
                <a:srgbClr val="000000"/>
              </a:solidFill>
              <a:latin typeface="Arial"/>
              <a:ea typeface="Arial"/>
              <a:cs typeface="Arial"/>
              <a:sym typeface="Arial"/>
            </a:endParaRPr>
          </a:p>
        </p:txBody>
      </p:sp>
      <p:sp>
        <p:nvSpPr>
          <p:cNvPr id="2649" name="Google Shape;2649;g77ce959bdb_0_2237"/>
          <p:cNvSpPr/>
          <p:nvPr/>
        </p:nvSpPr>
        <p:spPr>
          <a:xfrm>
            <a:off x="1041380" y="3398766"/>
            <a:ext cx="13493700" cy="2449500"/>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Docker logs may not show useful information when logging drivers are used to send logs.</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application may send its output to the log files instead of </a:t>
            </a:r>
            <a:r>
              <a:rPr lang="en-US" sz="2200" b="0" i="1" u="none" strike="noStrike" cap="none">
                <a:solidFill>
                  <a:srgbClr val="3F3F3F"/>
                </a:solidFill>
                <a:latin typeface="Open Sans"/>
                <a:ea typeface="Open Sans"/>
                <a:cs typeface="Open Sans"/>
                <a:sym typeface="Open Sans"/>
              </a:rPr>
              <a:t>STDOUT</a:t>
            </a:r>
            <a:r>
              <a:rPr lang="en-US" sz="2200" b="0" i="0" u="none" strike="noStrike" cap="none">
                <a:solidFill>
                  <a:srgbClr val="3F3F3F"/>
                </a:solidFill>
                <a:latin typeface="Open Sans"/>
                <a:ea typeface="Open Sans"/>
                <a:cs typeface="Open Sans"/>
                <a:sym typeface="Open Sans"/>
              </a:rPr>
              <a:t> and </a:t>
            </a:r>
            <a:r>
              <a:rPr lang="en-US" sz="2200" b="0" i="1" u="none" strike="noStrike" cap="none">
                <a:solidFill>
                  <a:srgbClr val="3F3F3F"/>
                </a:solidFill>
                <a:latin typeface="Open Sans"/>
                <a:ea typeface="Open Sans"/>
                <a:cs typeface="Open Sans"/>
                <a:sym typeface="Open Sans"/>
              </a:rPr>
              <a:t>STDERR</a:t>
            </a:r>
            <a:r>
              <a:rPr lang="en-US" sz="2200" b="0" i="0" u="none" strike="noStrike" cap="none">
                <a:solidFill>
                  <a:srgbClr val="3F3F3F"/>
                </a:solidFill>
                <a:latin typeface="Open Sans"/>
                <a:ea typeface="Open Sans"/>
                <a:cs typeface="Open Sans"/>
                <a:sym typeface="Open Sans"/>
              </a:rPr>
              <a:t> when the image runs a non-interactive process.</a:t>
            </a:r>
            <a:endParaRPr sz="1400" b="0" i="0" u="none" strike="noStrike" cap="none">
              <a:solidFill>
                <a:srgbClr val="000000"/>
              </a:solidFill>
              <a:latin typeface="Arial"/>
              <a:ea typeface="Arial"/>
              <a:cs typeface="Arial"/>
              <a:sym typeface="Arial"/>
            </a:endParaRPr>
          </a:p>
        </p:txBody>
      </p:sp>
      <p:pic>
        <p:nvPicPr>
          <p:cNvPr id="2650" name="Google Shape;2650;g77ce959bdb_0_2237"/>
          <p:cNvPicPr preferRelativeResize="0"/>
          <p:nvPr/>
        </p:nvPicPr>
        <p:blipFill rotWithShape="1">
          <a:blip r:embed="rId3">
            <a:alphaModFix/>
          </a:blip>
          <a:srcRect/>
          <a:stretch/>
        </p:blipFill>
        <p:spPr>
          <a:xfrm>
            <a:off x="7292900" y="708375"/>
            <a:ext cx="1746401" cy="2814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655"/>
        <p:cNvGrpSpPr/>
        <p:nvPr/>
      </p:nvGrpSpPr>
      <p:grpSpPr>
        <a:xfrm>
          <a:off x="0" y="0"/>
          <a:ext cx="0" cy="0"/>
          <a:chOff x="0" y="0"/>
          <a:chExt cx="0" cy="0"/>
        </a:xfrm>
      </p:grpSpPr>
      <p:sp>
        <p:nvSpPr>
          <p:cNvPr id="2656" name="Google Shape;2656;g77ce959bdb_0_2245"/>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Accessing Logs</a:t>
            </a:r>
            <a:endParaRPr/>
          </a:p>
        </p:txBody>
      </p:sp>
      <p:pic>
        <p:nvPicPr>
          <p:cNvPr id="2657" name="Google Shape;2657;g77ce959bdb_0_2245"/>
          <p:cNvPicPr preferRelativeResize="0"/>
          <p:nvPr/>
        </p:nvPicPr>
        <p:blipFill rotWithShape="1">
          <a:blip r:embed="rId3">
            <a:alphaModFix/>
          </a:blip>
          <a:srcRect/>
          <a:stretch/>
        </p:blipFill>
        <p:spPr>
          <a:xfrm>
            <a:off x="6275875" y="720450"/>
            <a:ext cx="3836051" cy="355100"/>
          </a:xfrm>
          <a:prstGeom prst="rect">
            <a:avLst/>
          </a:prstGeom>
          <a:noFill/>
          <a:ln>
            <a:noFill/>
          </a:ln>
        </p:spPr>
      </p:pic>
      <p:sp>
        <p:nvSpPr>
          <p:cNvPr id="2658" name="Google Shape;2658;g77ce959bdb_0_2245"/>
          <p:cNvSpPr/>
          <p:nvPr/>
        </p:nvSpPr>
        <p:spPr>
          <a:xfrm>
            <a:off x="1447340" y="2059654"/>
            <a:ext cx="6043500" cy="5352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Accessing the Docker container log requires:</a:t>
            </a:r>
            <a:endParaRPr sz="2200" b="0" i="0" u="none" strike="noStrike" cap="none">
              <a:solidFill>
                <a:schemeClr val="lt1"/>
              </a:solidFill>
              <a:latin typeface="Open Sans"/>
              <a:ea typeface="Open Sans"/>
              <a:cs typeface="Open Sans"/>
              <a:sym typeface="Open Sans"/>
            </a:endParaRPr>
          </a:p>
        </p:txBody>
      </p:sp>
      <p:sp>
        <p:nvSpPr>
          <p:cNvPr id="2659" name="Google Shape;2659;g77ce959bdb_0_2245"/>
          <p:cNvSpPr/>
          <p:nvPr/>
        </p:nvSpPr>
        <p:spPr>
          <a:xfrm>
            <a:off x="1447340" y="3011623"/>
            <a:ext cx="13107000" cy="2944500"/>
          </a:xfrm>
          <a:prstGeom prst="roundRect">
            <a:avLst>
              <a:gd name="adj" fmla="val 4648"/>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914400" marR="0" lvl="0" indent="-457200" algn="l" rtl="0">
              <a:lnSpc>
                <a:spcPct val="2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Connecting to the Docker machine</a:t>
            </a:r>
            <a:endParaRPr sz="1400" b="0" i="0" u="none" strike="noStrike" cap="none">
              <a:solidFill>
                <a:srgbClr val="000000"/>
              </a:solidFill>
              <a:latin typeface="Arial"/>
              <a:ea typeface="Arial"/>
              <a:cs typeface="Arial"/>
              <a:sym typeface="Arial"/>
            </a:endParaRPr>
          </a:p>
          <a:p>
            <a:pPr marL="914400" marR="0" lvl="0" indent="-457200" algn="l" rtl="0">
              <a:lnSpc>
                <a:spcPct val="2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Identifying the container ID</a:t>
            </a:r>
            <a:endParaRPr sz="1400" b="0" i="0" u="none" strike="noStrike" cap="none">
              <a:solidFill>
                <a:srgbClr val="000000"/>
              </a:solidFill>
              <a:latin typeface="Arial"/>
              <a:ea typeface="Arial"/>
              <a:cs typeface="Arial"/>
              <a:sym typeface="Arial"/>
            </a:endParaRPr>
          </a:p>
          <a:p>
            <a:pPr marL="914400" marR="0" lvl="0" indent="-457200" algn="l" rtl="0">
              <a:lnSpc>
                <a:spcPct val="2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Examining the container logs</a:t>
            </a:r>
            <a:endParaRPr sz="1400" b="0" i="0" u="none" strike="noStrike" cap="none">
              <a:solidFill>
                <a:srgbClr val="000000"/>
              </a:solidFill>
              <a:latin typeface="Arial"/>
              <a:ea typeface="Arial"/>
              <a:cs typeface="Arial"/>
              <a:sym typeface="Arial"/>
            </a:endParaRPr>
          </a:p>
          <a:p>
            <a:pPr marL="914400" marR="0" lvl="0" indent="-457200" algn="l" rtl="0">
              <a:lnSpc>
                <a:spcPct val="20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Investigating the Docker container logs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g77ce959bdb_0_2253"/>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Accessing Logs</a:t>
            </a:r>
            <a:endParaRPr/>
          </a:p>
        </p:txBody>
      </p:sp>
      <p:sp>
        <p:nvSpPr>
          <p:cNvPr id="2666" name="Google Shape;2666;g77ce959bdb_0_2253"/>
          <p:cNvSpPr/>
          <p:nvPr/>
        </p:nvSpPr>
        <p:spPr>
          <a:xfrm>
            <a:off x="1371165" y="1844317"/>
            <a:ext cx="6506700" cy="5352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Log location on different operating systems:</a:t>
            </a:r>
            <a:endParaRPr sz="2200" b="0" i="0" u="none" strike="noStrike" cap="none">
              <a:solidFill>
                <a:schemeClr val="lt1"/>
              </a:solidFill>
              <a:latin typeface="Open Sans"/>
              <a:ea typeface="Open Sans"/>
              <a:cs typeface="Open Sans"/>
              <a:sym typeface="Open Sans"/>
            </a:endParaRPr>
          </a:p>
        </p:txBody>
      </p:sp>
      <p:graphicFrame>
        <p:nvGraphicFramePr>
          <p:cNvPr id="2667" name="Google Shape;2667;g77ce959bdb_0_2253"/>
          <p:cNvGraphicFramePr/>
          <p:nvPr/>
        </p:nvGraphicFramePr>
        <p:xfrm>
          <a:off x="1371165" y="2863788"/>
          <a:ext cx="3000000" cy="3000000"/>
        </p:xfrm>
        <a:graphic>
          <a:graphicData uri="http://schemas.openxmlformats.org/drawingml/2006/table">
            <a:tbl>
              <a:tblPr firstRow="1" bandRow="1">
                <a:noFill/>
                <a:tableStyleId>{6185DDA3-0348-4F87-81C1-4040799162A8}</a:tableStyleId>
              </a:tblPr>
              <a:tblGrid>
                <a:gridCol w="3571675">
                  <a:extLst>
                    <a:ext uri="{9D8B030D-6E8A-4147-A177-3AD203B41FA5}">
                      <a16:colId xmlns:a16="http://schemas.microsoft.com/office/drawing/2014/main" val="20000"/>
                    </a:ext>
                  </a:extLst>
                </a:gridCol>
                <a:gridCol w="9560575">
                  <a:extLst>
                    <a:ext uri="{9D8B030D-6E8A-4147-A177-3AD203B41FA5}">
                      <a16:colId xmlns:a16="http://schemas.microsoft.com/office/drawing/2014/main" val="20001"/>
                    </a:ext>
                  </a:extLst>
                </a:gridCol>
              </a:tblGrid>
              <a:tr h="370850">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Operating system</a:t>
                      </a:r>
                      <a:endParaRPr sz="2200" u="none" strike="noStrike" cap="none"/>
                    </a:p>
                  </a:txBody>
                  <a:tcPr marL="91450" marR="91450" marT="45725" marB="45725" anchor="ctr"/>
                </a:tc>
                <a:tc>
                  <a:txBody>
                    <a:bodyPr/>
                    <a:lstStyle/>
                    <a:p>
                      <a:pPr marL="0" marR="0" lvl="0" indent="0" algn="ctr" rtl="0">
                        <a:lnSpc>
                          <a:spcPct val="15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Location/Command</a:t>
                      </a:r>
                      <a:endParaRPr sz="22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RHEL, Oracle Linux</a:t>
                      </a:r>
                      <a:endParaRPr sz="2200" u="none" strike="noStrike" cap="none"/>
                    </a:p>
                  </a:txBody>
                  <a:tcPr marL="91450" marR="91450" marT="45725" marB="45725" anchor="ctr"/>
                </a:tc>
                <a:tc>
                  <a:txBody>
                    <a:bodyPr/>
                    <a:lstStyle/>
                    <a:p>
                      <a:pPr marL="0" marR="0" lvl="0" indent="0" algn="l" rtl="0">
                        <a:lnSpc>
                          <a:spcPct val="15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/var/log/messages</a:t>
                      </a:r>
                      <a:endParaRPr sz="2200" u="none" strike="noStrike" cap="none"/>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Debian</a:t>
                      </a:r>
                      <a:endParaRPr sz="2200" u="none" strike="noStrike" cap="none"/>
                    </a:p>
                  </a:txBody>
                  <a:tcPr marL="91450" marR="91450" marT="45725" marB="45725" anchor="ctr"/>
                </a:tc>
                <a:tc>
                  <a:txBody>
                    <a:bodyPr/>
                    <a:lstStyle/>
                    <a:p>
                      <a:pPr marL="0" marR="0" lvl="0" indent="0" algn="l" rtl="0">
                        <a:lnSpc>
                          <a:spcPct val="15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/var/log/daemon.log</a:t>
                      </a:r>
                      <a:endParaRPr sz="2200" u="none" strike="noStrike" cap="none"/>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Ubuntu 16.04+, CentOS</a:t>
                      </a:r>
                      <a:endParaRPr sz="2200" u="none" strike="noStrike" cap="none"/>
                    </a:p>
                  </a:txBody>
                  <a:tcPr marL="91450" marR="91450" marT="45725" marB="45725" anchor="ctr"/>
                </a:tc>
                <a:tc>
                  <a:txBody>
                    <a:bodyPr/>
                    <a:lstStyle/>
                    <a:p>
                      <a:pPr marL="0" marR="0" lvl="0" indent="0" algn="l" rtl="0">
                        <a:lnSpc>
                          <a:spcPct val="15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Command:</a:t>
                      </a:r>
                      <a:r>
                        <a:rPr lang="en-US" sz="2200" i="1" u="none" strike="noStrike" cap="none">
                          <a:solidFill>
                            <a:srgbClr val="3F3F3F"/>
                          </a:solidFill>
                          <a:latin typeface="Open Sans"/>
                          <a:ea typeface="Open Sans"/>
                          <a:cs typeface="Open Sans"/>
                          <a:sym typeface="Open Sans"/>
                        </a:rPr>
                        <a:t> journalctl -u docker.service</a:t>
                      </a:r>
                      <a:endParaRPr sz="2200" i="1" u="none" strike="noStrike" cap="none">
                        <a:solidFill>
                          <a:srgbClr val="3F3F3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Ubuntu 14.10-</a:t>
                      </a:r>
                      <a:endParaRPr sz="2200" u="none" strike="noStrike" cap="none"/>
                    </a:p>
                  </a:txBody>
                  <a:tcPr marL="91450" marR="91450" marT="45725" marB="45725" anchor="ctr"/>
                </a:tc>
                <a:tc>
                  <a:txBody>
                    <a:bodyPr/>
                    <a:lstStyle/>
                    <a:p>
                      <a:pPr marL="0" marR="0" lvl="0" indent="0" algn="l" rtl="0">
                        <a:lnSpc>
                          <a:spcPct val="15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/var/log/upstart/docker.log</a:t>
                      </a:r>
                      <a:endParaRPr sz="2200" u="none" strike="noStrike" cap="none"/>
                    </a:p>
                  </a:txBody>
                  <a:tcPr marL="91450" marR="91450" marT="45725" marB="45725" anchor="ctr"/>
                </a:tc>
                <a:extLst>
                  <a:ext uri="{0D108BD9-81ED-4DB2-BD59-A6C34878D82A}">
                    <a16:rowId xmlns:a16="http://schemas.microsoft.com/office/drawing/2014/main" val="10004"/>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macOS (Docker 18.01+)</a:t>
                      </a:r>
                      <a:endParaRPr sz="2200" u="none" strike="noStrike" cap="none"/>
                    </a:p>
                  </a:txBody>
                  <a:tcPr marL="91450" marR="91450" marT="45725" marB="45725" anchor="ctr"/>
                </a:tc>
                <a:tc>
                  <a:txBody>
                    <a:bodyPr/>
                    <a:lstStyle/>
                    <a:p>
                      <a:pPr marL="0" marR="0" lvl="0" indent="0" algn="l" rtl="0">
                        <a:lnSpc>
                          <a:spcPct val="15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~/Library/Containers/com.docker.docker/Data/vms/0/console-ring</a:t>
                      </a:r>
                      <a:endParaRPr sz="2200" u="none" strike="noStrike" cap="none"/>
                    </a:p>
                  </a:txBody>
                  <a:tcPr marL="91450" marR="91450" marT="45725" marB="45725" anchor="ctr"/>
                </a:tc>
                <a:extLst>
                  <a:ext uri="{0D108BD9-81ED-4DB2-BD59-A6C34878D82A}">
                    <a16:rowId xmlns:a16="http://schemas.microsoft.com/office/drawing/2014/main" val="10005"/>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macOS (Docker &lt;18.01)</a:t>
                      </a:r>
                      <a:endParaRPr sz="2200" u="none" strike="noStrike" cap="none"/>
                    </a:p>
                  </a:txBody>
                  <a:tcPr marL="91450" marR="91450" marT="45725" marB="45725" anchor="ctr"/>
                </a:tc>
                <a:tc>
                  <a:txBody>
                    <a:bodyPr/>
                    <a:lstStyle/>
                    <a:p>
                      <a:pPr marL="0" marR="0" lvl="0" indent="0" algn="l" rtl="0">
                        <a:lnSpc>
                          <a:spcPct val="15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~/Library/Containers/com.docker.docker/Data/com.docker.driver.amd64-linux/console-ring</a:t>
                      </a:r>
                      <a:endParaRPr sz="2200" u="none" strike="noStrike" cap="none"/>
                    </a:p>
                  </a:txBody>
                  <a:tcPr marL="91450" marR="91450" marT="45725" marB="45725" anchor="ctr"/>
                </a:tc>
                <a:extLst>
                  <a:ext uri="{0D108BD9-81ED-4DB2-BD59-A6C34878D82A}">
                    <a16:rowId xmlns:a16="http://schemas.microsoft.com/office/drawing/2014/main" val="10006"/>
                  </a:ext>
                </a:extLst>
              </a:tr>
              <a:tr h="370850">
                <a:tc>
                  <a:txBody>
                    <a:bodyPr/>
                    <a:lstStyle/>
                    <a:p>
                      <a:pPr marL="0" marR="0" lvl="0" indent="0" algn="l" rtl="0">
                        <a:lnSpc>
                          <a:spcPct val="15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Windows</a:t>
                      </a:r>
                      <a:endParaRPr sz="2200" u="none" strike="noStrike" cap="none"/>
                    </a:p>
                  </a:txBody>
                  <a:tcPr marL="91450" marR="91450" marT="45725" marB="45725" anchor="ctr"/>
                </a:tc>
                <a:tc>
                  <a:txBody>
                    <a:bodyPr/>
                    <a:lstStyle/>
                    <a:p>
                      <a:pPr marL="0" marR="0" lvl="0" indent="0" algn="l" rtl="0">
                        <a:lnSpc>
                          <a:spcPct val="15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AppData\Local</a:t>
                      </a:r>
                      <a:endParaRPr sz="2200" u="none" strike="noStrike" cap="none"/>
                    </a:p>
                  </a:txBody>
                  <a:tcPr marL="91450" marR="91450" marT="45725" marB="45725" anchor="ctr"/>
                </a:tc>
                <a:extLst>
                  <a:ext uri="{0D108BD9-81ED-4DB2-BD59-A6C34878D82A}">
                    <a16:rowId xmlns:a16="http://schemas.microsoft.com/office/drawing/2014/main" val="10007"/>
                  </a:ext>
                </a:extLst>
              </a:tr>
            </a:tbl>
          </a:graphicData>
        </a:graphic>
      </p:graphicFrame>
      <p:pic>
        <p:nvPicPr>
          <p:cNvPr id="2668" name="Google Shape;2668;g77ce959bdb_0_2253"/>
          <p:cNvPicPr preferRelativeResize="0"/>
          <p:nvPr/>
        </p:nvPicPr>
        <p:blipFill rotWithShape="1">
          <a:blip r:embed="rId3">
            <a:alphaModFix/>
          </a:blip>
          <a:srcRect/>
          <a:stretch/>
        </p:blipFill>
        <p:spPr>
          <a:xfrm>
            <a:off x="6275875" y="720450"/>
            <a:ext cx="3836051" cy="35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31"/>
          <p:cNvSpPr txBox="1">
            <a:spLocks noGrp="1"/>
          </p:cNvSpPr>
          <p:nvPr>
            <p:ph type="title"/>
          </p:nvPr>
        </p:nvSpPr>
        <p:spPr>
          <a:xfrm>
            <a:off x="3534225" y="192369"/>
            <a:ext cx="918755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Services, Tasks, and Containers: Relationship</a:t>
            </a:r>
            <a:endParaRPr/>
          </a:p>
        </p:txBody>
      </p:sp>
      <p:pic>
        <p:nvPicPr>
          <p:cNvPr id="974" name="Google Shape;974;p31"/>
          <p:cNvPicPr preferRelativeResize="0"/>
          <p:nvPr/>
        </p:nvPicPr>
        <p:blipFill rotWithShape="1">
          <a:blip r:embed="rId3">
            <a:alphaModFix/>
          </a:blip>
          <a:srcRect/>
          <a:stretch/>
        </p:blipFill>
        <p:spPr>
          <a:xfrm>
            <a:off x="2388613" y="649718"/>
            <a:ext cx="11478781" cy="365760"/>
          </a:xfrm>
          <a:prstGeom prst="rect">
            <a:avLst/>
          </a:prstGeom>
          <a:noFill/>
          <a:ln>
            <a:noFill/>
          </a:ln>
        </p:spPr>
      </p:pic>
      <p:pic>
        <p:nvPicPr>
          <p:cNvPr id="975" name="Google Shape;975;p31"/>
          <p:cNvPicPr preferRelativeResize="0"/>
          <p:nvPr/>
        </p:nvPicPr>
        <p:blipFill rotWithShape="1">
          <a:blip r:embed="rId4">
            <a:alphaModFix/>
          </a:blip>
          <a:srcRect/>
          <a:stretch/>
        </p:blipFill>
        <p:spPr>
          <a:xfrm>
            <a:off x="3329461" y="1605401"/>
            <a:ext cx="9597077" cy="5933199"/>
          </a:xfrm>
          <a:prstGeom prst="rect">
            <a:avLst/>
          </a:prstGeom>
          <a:noFill/>
          <a:ln>
            <a:noFill/>
          </a:ln>
        </p:spPr>
      </p:pic>
      <p:sp>
        <p:nvSpPr>
          <p:cNvPr id="976" name="Google Shape;976;p31"/>
          <p:cNvSpPr txBox="1"/>
          <p:nvPr/>
        </p:nvSpPr>
        <p:spPr>
          <a:xfrm>
            <a:off x="692187" y="8690021"/>
            <a:ext cx="977130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Open Sans"/>
                <a:ea typeface="Open Sans"/>
                <a:cs typeface="Open Sans"/>
                <a:sym typeface="Open Sans"/>
              </a:rPr>
              <a:t>Source: https://docs.docker.com/engine/swarm/how-swarm-mode-works/services/#services-tasks-and-containers</a:t>
            </a:r>
            <a:endParaRPr sz="1400" b="0" i="1" u="none" strike="noStrike" cap="none">
              <a:solidFill>
                <a:schemeClr val="dk1"/>
              </a:solidFill>
              <a:latin typeface="Open Sans"/>
              <a:ea typeface="Open Sans"/>
              <a:cs typeface="Open Sans"/>
              <a:sym typeface="Open San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g77ce959bdb_0_226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Troubleshooting Services</a:t>
            </a:r>
            <a:endParaRPr/>
          </a:p>
        </p:txBody>
      </p:sp>
      <p:pic>
        <p:nvPicPr>
          <p:cNvPr id="2675" name="Google Shape;2675;g77ce959bdb_0_2261"/>
          <p:cNvPicPr preferRelativeResize="0"/>
          <p:nvPr/>
        </p:nvPicPr>
        <p:blipFill rotWithShape="1">
          <a:blip r:embed="rId3">
            <a:alphaModFix/>
          </a:blip>
          <a:srcRect/>
          <a:stretch/>
        </p:blipFill>
        <p:spPr>
          <a:xfrm>
            <a:off x="5153334" y="568058"/>
            <a:ext cx="5949338" cy="481699"/>
          </a:xfrm>
          <a:prstGeom prst="rect">
            <a:avLst/>
          </a:prstGeom>
          <a:noFill/>
          <a:ln>
            <a:noFill/>
          </a:ln>
        </p:spPr>
      </p:pic>
      <p:sp>
        <p:nvSpPr>
          <p:cNvPr id="2676" name="Google Shape;2676;g77ce959bdb_0_2261"/>
          <p:cNvSpPr/>
          <p:nvPr/>
        </p:nvSpPr>
        <p:spPr>
          <a:xfrm>
            <a:off x="1447339" y="1421863"/>
            <a:ext cx="6902700" cy="6399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Reasons for a service to go into a pending state:</a:t>
            </a:r>
            <a:endParaRPr sz="2200" b="0" i="0" u="none" strike="noStrike" cap="none">
              <a:solidFill>
                <a:schemeClr val="lt1"/>
              </a:solidFill>
              <a:latin typeface="Open Sans"/>
              <a:ea typeface="Open Sans"/>
              <a:cs typeface="Open Sans"/>
              <a:sym typeface="Open Sans"/>
            </a:endParaRPr>
          </a:p>
        </p:txBody>
      </p:sp>
      <p:sp>
        <p:nvSpPr>
          <p:cNvPr id="2677" name="Google Shape;2677;g77ce959bdb_0_2261"/>
          <p:cNvSpPr/>
          <p:nvPr/>
        </p:nvSpPr>
        <p:spPr>
          <a:xfrm>
            <a:off x="1447339" y="2324516"/>
            <a:ext cx="13107000" cy="1494000"/>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When all the nodes are drained</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When constraints are applied on the nodes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When all the nodes in a swarm do not have enough memory to perform tasks </a:t>
            </a:r>
            <a:endParaRPr sz="2200" b="0" i="0" u="none" strike="noStrike" cap="none">
              <a:solidFill>
                <a:srgbClr val="3F3F3F"/>
              </a:solidFill>
              <a:latin typeface="Open Sans"/>
              <a:ea typeface="Open Sans"/>
              <a:cs typeface="Open Sans"/>
              <a:sym typeface="Open Sans"/>
            </a:endParaRPr>
          </a:p>
        </p:txBody>
      </p:sp>
      <p:sp>
        <p:nvSpPr>
          <p:cNvPr id="2678" name="Google Shape;2678;g77ce959bdb_0_2261"/>
          <p:cNvSpPr/>
          <p:nvPr/>
        </p:nvSpPr>
        <p:spPr>
          <a:xfrm>
            <a:off x="1437960" y="4513376"/>
            <a:ext cx="6506700" cy="5352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Steps for troubleshooting a service:</a:t>
            </a:r>
            <a:endParaRPr sz="2200" b="0" i="0" u="none" strike="noStrike" cap="none">
              <a:solidFill>
                <a:schemeClr val="lt1"/>
              </a:solidFill>
              <a:latin typeface="Open Sans"/>
              <a:ea typeface="Open Sans"/>
              <a:cs typeface="Open Sans"/>
              <a:sym typeface="Open Sans"/>
            </a:endParaRPr>
          </a:p>
        </p:txBody>
      </p:sp>
      <p:sp>
        <p:nvSpPr>
          <p:cNvPr id="2679" name="Google Shape;2679;g77ce959bdb_0_2261"/>
          <p:cNvSpPr/>
          <p:nvPr/>
        </p:nvSpPr>
        <p:spPr>
          <a:xfrm>
            <a:off x="1391318" y="5263364"/>
            <a:ext cx="13107000" cy="2922600"/>
          </a:xfrm>
          <a:prstGeom prst="roundRect">
            <a:avLst>
              <a:gd name="adj" fmla="val 6765"/>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Find all services using </a:t>
            </a:r>
            <a:r>
              <a:rPr lang="en-US" sz="2200" b="0" i="1" u="none" strike="noStrike" cap="none">
                <a:solidFill>
                  <a:srgbClr val="3F3F3F"/>
                </a:solidFill>
                <a:latin typeface="Open Sans"/>
                <a:ea typeface="Open Sans"/>
                <a:cs typeface="Open Sans"/>
                <a:sym typeface="Open Sans"/>
              </a:rPr>
              <a:t>docker service ls.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Check the service that is in pending state by using </a:t>
            </a:r>
            <a:r>
              <a:rPr lang="en-US" sz="2200" b="0" i="1" u="none" strike="noStrike" cap="none">
                <a:solidFill>
                  <a:srgbClr val="3F3F3F"/>
                </a:solidFill>
                <a:latin typeface="Open Sans"/>
                <a:ea typeface="Open Sans"/>
                <a:cs typeface="Open Sans"/>
                <a:sym typeface="Open Sans"/>
              </a:rPr>
              <a:t>docker service ps troub. troub </a:t>
            </a:r>
            <a:r>
              <a:rPr lang="en-US" sz="2200" b="0" i="0" u="none" strike="noStrike" cap="none">
                <a:solidFill>
                  <a:srgbClr val="3F3F3F"/>
                </a:solidFill>
                <a:latin typeface="Open Sans"/>
                <a:ea typeface="Open Sans"/>
                <a:cs typeface="Open Sans"/>
                <a:sym typeface="Open Sans"/>
              </a:rPr>
              <a:t>is the name of the service.</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Inspect the service tasks by using </a:t>
            </a:r>
            <a:r>
              <a:rPr lang="en-US" sz="2200" b="0" i="1" u="none" strike="noStrike" cap="none">
                <a:solidFill>
                  <a:srgbClr val="3F3F3F"/>
                </a:solidFill>
                <a:latin typeface="Open Sans"/>
                <a:ea typeface="Open Sans"/>
                <a:cs typeface="Open Sans"/>
                <a:sym typeface="Open Sans"/>
              </a:rPr>
              <a:t>docker inspect</a:t>
            </a:r>
            <a:r>
              <a:rPr lang="en-US" sz="22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Find “Err” under “Status” to know the reason behind the pending state of the service.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g77ce959bdb_0_2675"/>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Debugging</a:t>
            </a:r>
            <a:endParaRPr/>
          </a:p>
        </p:txBody>
      </p:sp>
      <p:sp>
        <p:nvSpPr>
          <p:cNvPr id="2686" name="Google Shape;2686;g77ce959bdb_0_2675"/>
          <p:cNvSpPr/>
          <p:nvPr/>
        </p:nvSpPr>
        <p:spPr>
          <a:xfrm>
            <a:off x="1447339" y="1421863"/>
            <a:ext cx="5353500" cy="6399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Swarm debugging:</a:t>
            </a:r>
            <a:endParaRPr sz="2200" b="0" i="0" u="none" strike="noStrike" cap="none">
              <a:solidFill>
                <a:schemeClr val="lt1"/>
              </a:solidFill>
              <a:latin typeface="Open Sans"/>
              <a:ea typeface="Open Sans"/>
              <a:cs typeface="Open Sans"/>
              <a:sym typeface="Open Sans"/>
            </a:endParaRPr>
          </a:p>
        </p:txBody>
      </p:sp>
      <p:sp>
        <p:nvSpPr>
          <p:cNvPr id="2687" name="Google Shape;2687;g77ce959bdb_0_2675"/>
          <p:cNvSpPr/>
          <p:nvPr/>
        </p:nvSpPr>
        <p:spPr>
          <a:xfrm>
            <a:off x="1447350" y="2231976"/>
            <a:ext cx="13164000" cy="1298700"/>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node ls </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2688" name="Google Shape;2688;g77ce959bdb_0_2675"/>
          <p:cNvSpPr/>
          <p:nvPr/>
        </p:nvSpPr>
        <p:spPr>
          <a:xfrm>
            <a:off x="1447339" y="3724906"/>
            <a:ext cx="5353500" cy="6399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 and service debugging:</a:t>
            </a:r>
            <a:endParaRPr sz="2200" b="0" i="0" u="none" strike="noStrike" cap="none">
              <a:solidFill>
                <a:schemeClr val="lt1"/>
              </a:solidFill>
              <a:latin typeface="Open Sans"/>
              <a:ea typeface="Open Sans"/>
              <a:cs typeface="Open Sans"/>
              <a:sym typeface="Open Sans"/>
            </a:endParaRPr>
          </a:p>
        </p:txBody>
      </p:sp>
      <p:sp>
        <p:nvSpPr>
          <p:cNvPr id="2689" name="Google Shape;2689;g77ce959bdb_0_2675"/>
          <p:cNvSpPr/>
          <p:nvPr/>
        </p:nvSpPr>
        <p:spPr>
          <a:xfrm>
            <a:off x="1447350" y="4535000"/>
            <a:ext cx="13164000" cy="3502200"/>
          </a:xfrm>
          <a:prstGeom prst="roundRect">
            <a:avLst>
              <a:gd name="adj" fmla="val 52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Commands for container:</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container logs [OPTIONS] CONTAINER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container inspect [OPTIONS] CONTAINER [CONTAINER...]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Commands for service:</a:t>
            </a:r>
            <a:endParaRPr sz="2200" b="0" i="1"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service logs [OPTIONS] SERVICE|TASK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service inspect [OPTIONS] SERVICE [SERVICE...]</a:t>
            </a:r>
            <a:endParaRPr sz="1400" b="0" i="0" u="none" strike="noStrike" cap="none">
              <a:solidFill>
                <a:srgbClr val="000000"/>
              </a:solidFill>
              <a:latin typeface="Arial"/>
              <a:ea typeface="Arial"/>
              <a:cs typeface="Arial"/>
              <a:sym typeface="Arial"/>
            </a:endParaRPr>
          </a:p>
        </p:txBody>
      </p:sp>
      <p:pic>
        <p:nvPicPr>
          <p:cNvPr id="2690" name="Google Shape;2690;g77ce959bdb_0_2675"/>
          <p:cNvPicPr preferRelativeResize="0"/>
          <p:nvPr/>
        </p:nvPicPr>
        <p:blipFill rotWithShape="1">
          <a:blip r:embed="rId3">
            <a:alphaModFix/>
          </a:blip>
          <a:srcRect/>
          <a:stretch/>
        </p:blipFill>
        <p:spPr>
          <a:xfrm>
            <a:off x="6564450" y="644250"/>
            <a:ext cx="3395226" cy="4817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5" name="Google Shape;2695;g77ce959bdb_0_4924"/>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endParaRPr/>
          </a:p>
          <a:p>
            <a:pPr marL="0" lvl="0" indent="0" algn="l" rtl="0">
              <a:lnSpc>
                <a:spcPct val="90000"/>
              </a:lnSpc>
              <a:spcBef>
                <a:spcPts val="0"/>
              </a:spcBef>
              <a:spcAft>
                <a:spcPts val="0"/>
              </a:spcAft>
              <a:buClr>
                <a:schemeClr val="dk1"/>
              </a:buClr>
              <a:buSzPts val="1100"/>
              <a:buFont typeface="Arial"/>
              <a:buNone/>
            </a:pPr>
            <a:r>
              <a:rPr lang="en-US"/>
              <a:t>Troubleshoot a Service that Is Unable to Deploy</a:t>
            </a:r>
            <a:endParaRPr/>
          </a:p>
          <a:p>
            <a:pPr marL="0" lvl="0" indent="0" algn="l" rtl="0">
              <a:lnSpc>
                <a:spcPct val="90000"/>
              </a:lnSpc>
              <a:spcBef>
                <a:spcPts val="0"/>
              </a:spcBef>
              <a:spcAft>
                <a:spcPts val="0"/>
              </a:spcAft>
              <a:buSzPts val="4400"/>
              <a:buNone/>
            </a:pPr>
            <a:endParaRPr/>
          </a:p>
        </p:txBody>
      </p:sp>
      <p:sp>
        <p:nvSpPr>
          <p:cNvPr id="2696" name="Google Shape;2696;g77ce959bdb_0_4924"/>
          <p:cNvSpPr txBox="1">
            <a:spLocks noGrp="1"/>
          </p:cNvSpPr>
          <p:nvPr>
            <p:ph type="body" idx="1"/>
          </p:nvPr>
        </p:nvSpPr>
        <p:spPr>
          <a:xfrm>
            <a:off x="1902100" y="2514300"/>
            <a:ext cx="12451800" cy="41154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2800"/>
              <a:buFont typeface="Arial"/>
              <a:buNone/>
            </a:pPr>
            <a:r>
              <a:rPr lang="en-US" b="1"/>
              <a:t>Problem Statement:</a:t>
            </a:r>
            <a:r>
              <a:rPr lang="en-US"/>
              <a:t> Your colleague is facing some issues while deploying a service on the swarm cluster. Help him in troubleshooting the service.</a:t>
            </a: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lnSpc>
                <a:spcPct val="150000"/>
              </a:lnSpc>
              <a:spcBef>
                <a:spcPts val="1000"/>
              </a:spcBef>
              <a:spcAft>
                <a:spcPts val="0"/>
              </a:spcAft>
              <a:buClr>
                <a:schemeClr val="dk1"/>
              </a:buClr>
              <a:buSzPts val="2800"/>
              <a:buFont typeface="Arial"/>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Troubleshoot the running services.</a:t>
            </a:r>
            <a:endParaRPr/>
          </a:p>
          <a:p>
            <a:pPr marL="457200" lvl="0" indent="-368300" algn="l" rtl="0">
              <a:lnSpc>
                <a:spcPct val="150000"/>
              </a:lnSpc>
              <a:spcBef>
                <a:spcPts val="0"/>
              </a:spcBef>
              <a:spcAft>
                <a:spcPts val="0"/>
              </a:spcAft>
              <a:buSzPts val="2200"/>
              <a:buFont typeface="Open Sans"/>
              <a:buAutoNum type="arabicPeriod"/>
            </a:pPr>
            <a:r>
              <a:rPr lang="en-US"/>
              <a:t>Troubleshoot the tasks assigned for a service.</a:t>
            </a:r>
            <a:endParaRPr/>
          </a:p>
          <a:p>
            <a:pPr marL="457200" lvl="0" indent="-368300" algn="l" rtl="0">
              <a:lnSpc>
                <a:spcPct val="150000"/>
              </a:lnSpc>
              <a:spcBef>
                <a:spcPts val="0"/>
              </a:spcBef>
              <a:spcAft>
                <a:spcPts val="0"/>
              </a:spcAft>
              <a:buSzPts val="2200"/>
              <a:buFont typeface="Open Sans"/>
              <a:buAutoNum type="arabicPeriod"/>
            </a:pPr>
            <a:r>
              <a:rPr lang="en-US"/>
              <a:t>Troubleshoot the container associated with a service.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g77ce959bdb_0_4044"/>
          <p:cNvSpPr txBox="1">
            <a:spLocks noGrp="1"/>
          </p:cNvSpPr>
          <p:nvPr>
            <p:ph type="body" idx="1"/>
          </p:nvPr>
        </p:nvSpPr>
        <p:spPr>
          <a:xfrm>
            <a:off x="8"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Logging Drivers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705"/>
        <p:cNvGrpSpPr/>
        <p:nvPr/>
      </p:nvGrpSpPr>
      <p:grpSpPr>
        <a:xfrm>
          <a:off x="0" y="0"/>
          <a:ext cx="0" cy="0"/>
          <a:chOff x="0" y="0"/>
          <a:chExt cx="0" cy="0"/>
        </a:xfrm>
      </p:grpSpPr>
      <p:sp>
        <p:nvSpPr>
          <p:cNvPr id="2706" name="Google Shape;2706;g77ce959bdb_0_404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Logging Drivers</a:t>
            </a:r>
            <a:endParaRPr/>
          </a:p>
        </p:txBody>
      </p:sp>
      <p:pic>
        <p:nvPicPr>
          <p:cNvPr id="2707" name="Google Shape;2707;g77ce959bdb_0_4048"/>
          <p:cNvPicPr preferRelativeResize="0"/>
          <p:nvPr/>
        </p:nvPicPr>
        <p:blipFill rotWithShape="1">
          <a:blip r:embed="rId3">
            <a:alphaModFix/>
          </a:blip>
          <a:srcRect/>
          <a:stretch/>
        </p:blipFill>
        <p:spPr>
          <a:xfrm>
            <a:off x="5848171" y="631430"/>
            <a:ext cx="4559665" cy="402336"/>
          </a:xfrm>
          <a:prstGeom prst="rect">
            <a:avLst/>
          </a:prstGeom>
          <a:noFill/>
          <a:ln>
            <a:noFill/>
          </a:ln>
        </p:spPr>
      </p:pic>
      <p:sp>
        <p:nvSpPr>
          <p:cNvPr id="2708" name="Google Shape;2708;g77ce959bdb_0_4048"/>
          <p:cNvSpPr/>
          <p:nvPr/>
        </p:nvSpPr>
        <p:spPr>
          <a:xfrm>
            <a:off x="1567872" y="1428920"/>
            <a:ext cx="13311900" cy="8514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includes multiple logging mechanisms to assist users to obtain information from containers and services running. These mechanisms are called logging drivers.</a:t>
            </a:r>
            <a:endParaRPr sz="1400" b="0" i="0" u="none" strike="noStrike" cap="none">
              <a:solidFill>
                <a:srgbClr val="000000"/>
              </a:solidFill>
              <a:latin typeface="Arial"/>
              <a:ea typeface="Arial"/>
              <a:cs typeface="Arial"/>
              <a:sym typeface="Arial"/>
            </a:endParaRPr>
          </a:p>
        </p:txBody>
      </p:sp>
      <p:sp>
        <p:nvSpPr>
          <p:cNvPr id="2709" name="Google Shape;2709;g77ce959bdb_0_4048"/>
          <p:cNvSpPr/>
          <p:nvPr/>
        </p:nvSpPr>
        <p:spPr>
          <a:xfrm>
            <a:off x="1632173" y="3435473"/>
            <a:ext cx="4885800" cy="5421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Install the logging driver plugin</a:t>
            </a:r>
            <a:endParaRPr sz="2200" b="0" i="0" u="none" strike="noStrike" cap="none">
              <a:solidFill>
                <a:schemeClr val="lt1"/>
              </a:solidFill>
              <a:latin typeface="Open Sans"/>
              <a:ea typeface="Open Sans"/>
              <a:cs typeface="Open Sans"/>
              <a:sym typeface="Open Sans"/>
            </a:endParaRPr>
          </a:p>
        </p:txBody>
      </p:sp>
      <p:sp>
        <p:nvSpPr>
          <p:cNvPr id="2710" name="Google Shape;2710;g77ce959bdb_0_4048"/>
          <p:cNvSpPr/>
          <p:nvPr/>
        </p:nvSpPr>
        <p:spPr>
          <a:xfrm>
            <a:off x="1605972" y="4347380"/>
            <a:ext cx="13311900" cy="21906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To install, use </a:t>
            </a:r>
            <a:r>
              <a:rPr lang="en-US" sz="2200" b="1" i="0" u="none" strike="noStrike" cap="none">
                <a:solidFill>
                  <a:srgbClr val="3F3F3F"/>
                </a:solidFill>
                <a:latin typeface="Open Sans"/>
                <a:ea typeface="Open Sans"/>
                <a:cs typeface="Open Sans"/>
                <a:sym typeface="Open Sans"/>
              </a:rPr>
              <a:t>docker plugin install &lt;org/image&gt;</a:t>
            </a:r>
            <a:r>
              <a:rPr lang="en-US" sz="2200" b="0" i="0" u="none" strike="noStrike" cap="none">
                <a:solidFill>
                  <a:srgbClr val="3F3F3F"/>
                </a:solidFill>
                <a:latin typeface="Open Sans"/>
                <a:ea typeface="Open Sans"/>
                <a:cs typeface="Open Sans"/>
                <a:sym typeface="Open Sans"/>
              </a:rPr>
              <a:t> using the information provided by the plugin developer</a:t>
            </a:r>
            <a:endParaRPr sz="1400" b="0" i="0" u="none" strike="noStrike" cap="none">
              <a:solidFill>
                <a:srgbClr val="000000"/>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To list all installed plugins, use </a:t>
            </a:r>
            <a:r>
              <a:rPr lang="en-US" sz="2200" b="1" i="0" u="none" strike="noStrike" cap="none">
                <a:solidFill>
                  <a:srgbClr val="3F3F3F"/>
                </a:solidFill>
                <a:latin typeface="Open Sans"/>
                <a:ea typeface="Open Sans"/>
                <a:cs typeface="Open Sans"/>
                <a:sym typeface="Open Sans"/>
              </a:rPr>
              <a:t>docker plugin ls</a:t>
            </a:r>
            <a:r>
              <a:rPr lang="en-US" sz="2200" b="0" i="0" u="none" strike="noStrike" cap="none">
                <a:solidFill>
                  <a:srgbClr val="3F3F3F"/>
                </a:solidFill>
                <a:latin typeface="Open Sans"/>
                <a:ea typeface="Open Sans"/>
                <a:cs typeface="Open Sans"/>
                <a:sym typeface="Open Sans"/>
              </a:rPr>
              <a:t> and to inspect a specific plugin use </a:t>
            </a:r>
            <a:r>
              <a:rPr lang="en-US" sz="2200" b="1" i="0" u="none" strike="noStrike" cap="none">
                <a:solidFill>
                  <a:srgbClr val="3F3F3F"/>
                </a:solidFill>
                <a:latin typeface="Open Sans"/>
                <a:ea typeface="Open Sans"/>
                <a:cs typeface="Open Sans"/>
                <a:sym typeface="Open Sans"/>
              </a:rPr>
              <a:t>docker inspect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g77ce959bdb_0_405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Configure Logging Drivers</a:t>
            </a:r>
            <a:endParaRPr/>
          </a:p>
        </p:txBody>
      </p:sp>
      <p:pic>
        <p:nvPicPr>
          <p:cNvPr id="2716" name="Google Shape;2716;g77ce959bdb_0_4056"/>
          <p:cNvPicPr preferRelativeResize="0"/>
          <p:nvPr/>
        </p:nvPicPr>
        <p:blipFill rotWithShape="1">
          <a:blip r:embed="rId3">
            <a:alphaModFix/>
          </a:blip>
          <a:srcRect/>
          <a:stretch/>
        </p:blipFill>
        <p:spPr>
          <a:xfrm>
            <a:off x="4790100" y="631430"/>
            <a:ext cx="6675808" cy="402336"/>
          </a:xfrm>
          <a:prstGeom prst="rect">
            <a:avLst/>
          </a:prstGeom>
          <a:noFill/>
          <a:ln>
            <a:noFill/>
          </a:ln>
        </p:spPr>
      </p:pic>
      <p:sp>
        <p:nvSpPr>
          <p:cNvPr id="2717" name="Google Shape;2717;g77ce959bdb_0_4056"/>
          <p:cNvSpPr/>
          <p:nvPr/>
        </p:nvSpPr>
        <p:spPr>
          <a:xfrm>
            <a:off x="1567872" y="2411899"/>
            <a:ext cx="13311900" cy="31986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368300" algn="l" rtl="0">
              <a:lnSpc>
                <a:spcPct val="1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Configure the Docker daemon to a specific logging driver:</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user should set the log-driver value in the daemon.json file to the logging driver name.</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file is in</a:t>
            </a:r>
            <a:r>
              <a:rPr lang="en-US" sz="2200" b="1" i="0" u="none" strike="noStrike" cap="none">
                <a:solidFill>
                  <a:srgbClr val="3F3F3F"/>
                </a:solidFill>
                <a:latin typeface="Open Sans"/>
                <a:ea typeface="Open Sans"/>
                <a:cs typeface="Open Sans"/>
                <a:sym typeface="Open Sans"/>
              </a:rPr>
              <a:t> /etc/docker/</a:t>
            </a:r>
            <a:r>
              <a:rPr lang="en-US" sz="2200" b="0" i="0" u="none" strike="noStrike" cap="none">
                <a:solidFill>
                  <a:srgbClr val="3F3F3F"/>
                </a:solidFill>
                <a:latin typeface="Open Sans"/>
                <a:ea typeface="Open Sans"/>
                <a:cs typeface="Open Sans"/>
                <a:sym typeface="Open Sans"/>
              </a:rPr>
              <a:t> on Linux hosts or </a:t>
            </a:r>
            <a:r>
              <a:rPr lang="en-US" sz="2200" b="1" i="0" u="none" strike="noStrike" cap="none">
                <a:solidFill>
                  <a:srgbClr val="3F3F3F"/>
                </a:solidFill>
                <a:latin typeface="Open Sans"/>
                <a:ea typeface="Open Sans"/>
                <a:cs typeface="Open Sans"/>
                <a:sym typeface="Open Sans"/>
              </a:rPr>
              <a:t>C:\ProgramData\docker\config\</a:t>
            </a:r>
            <a:r>
              <a:rPr lang="en-US" sz="2200" b="0" i="0" u="none" strike="noStrike" cap="none">
                <a:solidFill>
                  <a:srgbClr val="3F3F3F"/>
                </a:solidFill>
                <a:latin typeface="Open Sans"/>
                <a:ea typeface="Open Sans"/>
                <a:cs typeface="Open Sans"/>
                <a:sym typeface="Open Sans"/>
              </a:rPr>
              <a:t> on Windows server hosts.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default logging driver is </a:t>
            </a:r>
            <a:r>
              <a:rPr lang="en-US" sz="2200" b="1" i="0" u="none" strike="noStrike" cap="none">
                <a:solidFill>
                  <a:srgbClr val="3F3F3F"/>
                </a:solidFill>
                <a:latin typeface="Open Sans"/>
                <a:ea typeface="Open Sans"/>
                <a:cs typeface="Open Sans"/>
                <a:sym typeface="Open Sans"/>
              </a:rPr>
              <a:t>json-file</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2718" name="Google Shape;2718;g77ce959bdb_0_4056"/>
          <p:cNvSpPr/>
          <p:nvPr/>
        </p:nvSpPr>
        <p:spPr>
          <a:xfrm>
            <a:off x="1565600" y="1469525"/>
            <a:ext cx="6675900" cy="5421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Configuration of the default logging drivers</a:t>
            </a:r>
            <a:endParaRPr sz="2200" b="0" i="0" u="none" strike="noStrike" cap="none">
              <a:solidFill>
                <a:schemeClr val="lt1"/>
              </a:solidFill>
              <a:latin typeface="Open Sans"/>
              <a:ea typeface="Open Sans"/>
              <a:cs typeface="Open Sans"/>
              <a:sym typeface="Open Sans"/>
            </a:endParaRPr>
          </a:p>
        </p:txBody>
      </p:sp>
      <p:sp>
        <p:nvSpPr>
          <p:cNvPr id="2719" name="Google Shape;2719;g77ce959bdb_0_4056"/>
          <p:cNvSpPr/>
          <p:nvPr/>
        </p:nvSpPr>
        <p:spPr>
          <a:xfrm>
            <a:off x="1605972" y="5909078"/>
            <a:ext cx="13311900" cy="22593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following example explicitly sets the default logging driver to syslog: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720" name="Google Shape;2720;g77ce959bdb_0_4056"/>
          <p:cNvSpPr/>
          <p:nvPr/>
        </p:nvSpPr>
        <p:spPr>
          <a:xfrm>
            <a:off x="1778942" y="6558657"/>
            <a:ext cx="11558700" cy="12771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"log-driver": "syslog"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g77ce959bdb_0_4065"/>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Configure Logging Drivers</a:t>
            </a:r>
            <a:endParaRPr/>
          </a:p>
        </p:txBody>
      </p:sp>
      <p:pic>
        <p:nvPicPr>
          <p:cNvPr id="2726" name="Google Shape;2726;g77ce959bdb_0_4065"/>
          <p:cNvPicPr preferRelativeResize="0"/>
          <p:nvPr/>
        </p:nvPicPr>
        <p:blipFill rotWithShape="1">
          <a:blip r:embed="rId3">
            <a:alphaModFix/>
          </a:blip>
          <a:srcRect/>
          <a:stretch/>
        </p:blipFill>
        <p:spPr>
          <a:xfrm>
            <a:off x="4790100" y="631430"/>
            <a:ext cx="6675808" cy="402336"/>
          </a:xfrm>
          <a:prstGeom prst="rect">
            <a:avLst/>
          </a:prstGeom>
          <a:noFill/>
          <a:ln>
            <a:noFill/>
          </a:ln>
        </p:spPr>
      </p:pic>
      <p:sp>
        <p:nvSpPr>
          <p:cNvPr id="2727" name="Google Shape;2727;g77ce959bdb_0_4065"/>
          <p:cNvSpPr/>
          <p:nvPr/>
        </p:nvSpPr>
        <p:spPr>
          <a:xfrm>
            <a:off x="1567872" y="2411899"/>
            <a:ext cx="13311900" cy="9675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 The user can set the logging drivers in the </a:t>
            </a:r>
            <a:r>
              <a:rPr lang="en-US" sz="2200" b="1" i="0" u="none" strike="noStrike" cap="none">
                <a:solidFill>
                  <a:srgbClr val="3F3F3F"/>
                </a:solidFill>
                <a:latin typeface="Open Sans"/>
                <a:ea typeface="Open Sans"/>
                <a:cs typeface="Open Sans"/>
                <a:sym typeface="Open Sans"/>
              </a:rPr>
              <a:t>daemon.json </a:t>
            </a:r>
            <a:r>
              <a:rPr lang="en-US" sz="2200" b="0" i="0" u="none" strike="noStrike" cap="none">
                <a:solidFill>
                  <a:srgbClr val="3F3F3F"/>
                </a:solidFill>
                <a:latin typeface="Open Sans"/>
                <a:ea typeface="Open Sans"/>
                <a:cs typeface="Open Sans"/>
                <a:sym typeface="Open Sans"/>
              </a:rPr>
              <a:t>file as a JSON object with the key </a:t>
            </a:r>
            <a:r>
              <a:rPr lang="en-US" sz="2200" b="1" i="0" u="none" strike="noStrike" cap="none">
                <a:solidFill>
                  <a:srgbClr val="3F3F3F"/>
                </a:solidFill>
                <a:latin typeface="Open Sans"/>
                <a:ea typeface="Open Sans"/>
                <a:cs typeface="Open Sans"/>
                <a:sym typeface="Open Sans"/>
              </a:rPr>
              <a:t>log-opts</a:t>
            </a:r>
            <a:r>
              <a:rPr lang="en-US" sz="2200" b="0" i="0" u="none" strike="noStrike" cap="none">
                <a:solidFill>
                  <a:srgbClr val="3F3F3F"/>
                </a:solidFill>
                <a:latin typeface="Open Sans"/>
                <a:ea typeface="Open Sans"/>
                <a:cs typeface="Open Sans"/>
                <a:sym typeface="Open Sans"/>
              </a:rPr>
              <a:t> if they have configurable options.</a:t>
            </a:r>
            <a:endParaRPr sz="1400" b="0" i="0" u="none" strike="noStrike" cap="none">
              <a:solidFill>
                <a:srgbClr val="000000"/>
              </a:solidFill>
              <a:latin typeface="Arial"/>
              <a:ea typeface="Arial"/>
              <a:cs typeface="Arial"/>
              <a:sym typeface="Arial"/>
            </a:endParaRPr>
          </a:p>
        </p:txBody>
      </p:sp>
      <p:sp>
        <p:nvSpPr>
          <p:cNvPr id="2728" name="Google Shape;2728;g77ce959bdb_0_4065"/>
          <p:cNvSpPr/>
          <p:nvPr/>
        </p:nvSpPr>
        <p:spPr>
          <a:xfrm>
            <a:off x="1778942" y="4640580"/>
            <a:ext cx="11558700" cy="35205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"log-driver": "json-file",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"log-opts":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"max-size": "10m",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"max-file":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"labels": "production_status",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"env": "os,customer"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2200" b="0" i="0" u="none" strike="noStrike" cap="none">
              <a:solidFill>
                <a:srgbClr val="3F3F3F"/>
              </a:solidFill>
              <a:latin typeface="Open Sans"/>
              <a:ea typeface="Open Sans"/>
              <a:cs typeface="Open Sans"/>
              <a:sym typeface="Open Sans"/>
            </a:endParaRPr>
          </a:p>
        </p:txBody>
      </p:sp>
      <p:sp>
        <p:nvSpPr>
          <p:cNvPr id="2729" name="Google Shape;2729;g77ce959bdb_0_4065"/>
          <p:cNvSpPr/>
          <p:nvPr/>
        </p:nvSpPr>
        <p:spPr>
          <a:xfrm>
            <a:off x="1582009" y="3891582"/>
            <a:ext cx="12714600" cy="44979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following example sets two configurable options on the json-file logging driver:</a:t>
            </a:r>
            <a:endParaRPr sz="2200" b="0" i="0" u="none" strike="noStrike" cap="none">
              <a:solidFill>
                <a:srgbClr val="3F3F3F"/>
              </a:solidFill>
              <a:latin typeface="Open Sans"/>
              <a:ea typeface="Open Sans"/>
              <a:cs typeface="Open Sans"/>
              <a:sym typeface="Open Sans"/>
            </a:endParaRPr>
          </a:p>
        </p:txBody>
      </p:sp>
      <p:sp>
        <p:nvSpPr>
          <p:cNvPr id="2730" name="Google Shape;2730;g77ce959bdb_0_4065"/>
          <p:cNvSpPr/>
          <p:nvPr/>
        </p:nvSpPr>
        <p:spPr>
          <a:xfrm>
            <a:off x="1565600" y="1469525"/>
            <a:ext cx="6675900" cy="5421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Configuration of the default logging drivers</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Google Shape;2735;g77ce959bdb_0_407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Configure Logging Drivers</a:t>
            </a:r>
            <a:endParaRPr/>
          </a:p>
        </p:txBody>
      </p:sp>
      <p:pic>
        <p:nvPicPr>
          <p:cNvPr id="2736" name="Google Shape;2736;g77ce959bdb_0_4074"/>
          <p:cNvPicPr preferRelativeResize="0"/>
          <p:nvPr/>
        </p:nvPicPr>
        <p:blipFill rotWithShape="1">
          <a:blip r:embed="rId3">
            <a:alphaModFix/>
          </a:blip>
          <a:srcRect/>
          <a:stretch/>
        </p:blipFill>
        <p:spPr>
          <a:xfrm>
            <a:off x="4790100" y="631430"/>
            <a:ext cx="6675808" cy="402336"/>
          </a:xfrm>
          <a:prstGeom prst="rect">
            <a:avLst/>
          </a:prstGeom>
          <a:noFill/>
          <a:ln>
            <a:noFill/>
          </a:ln>
        </p:spPr>
      </p:pic>
      <p:sp>
        <p:nvSpPr>
          <p:cNvPr id="2737" name="Google Shape;2737;g77ce959bdb_0_4074"/>
          <p:cNvSpPr/>
          <p:nvPr/>
        </p:nvSpPr>
        <p:spPr>
          <a:xfrm>
            <a:off x="1601458" y="2239491"/>
            <a:ext cx="12695100" cy="23289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 If the user does not specify a logging driver, the default logging driver will be json-file. Thus, the default output for commands, such as docker inspect &lt;CONTAINER&gt; is JSON.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find the current default logging driver for the Docker daemon, by: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Running </a:t>
            </a:r>
            <a:r>
              <a:rPr lang="en-US" sz="2200" b="1" i="0" u="none" strike="noStrike" cap="none">
                <a:solidFill>
                  <a:srgbClr val="3F3F3F"/>
                </a:solidFill>
                <a:latin typeface="Open Sans"/>
                <a:ea typeface="Open Sans"/>
                <a:cs typeface="Open Sans"/>
                <a:sym typeface="Open Sans"/>
              </a:rPr>
              <a:t>docker info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Searching for </a:t>
            </a:r>
            <a:r>
              <a:rPr lang="en-US" sz="2200" b="1" i="0" u="none" strike="noStrike" cap="none">
                <a:solidFill>
                  <a:srgbClr val="3F3F3F"/>
                </a:solidFill>
                <a:latin typeface="Open Sans"/>
                <a:ea typeface="Open Sans"/>
                <a:cs typeface="Open Sans"/>
                <a:sym typeface="Open Sans"/>
              </a:rPr>
              <a:t>Logging Driver</a:t>
            </a:r>
            <a:endParaRPr sz="1400" b="0" i="0" u="none" strike="noStrike" cap="none">
              <a:solidFill>
                <a:srgbClr val="000000"/>
              </a:solidFill>
              <a:latin typeface="Arial"/>
              <a:ea typeface="Arial"/>
              <a:cs typeface="Arial"/>
              <a:sym typeface="Arial"/>
            </a:endParaRPr>
          </a:p>
        </p:txBody>
      </p:sp>
      <p:sp>
        <p:nvSpPr>
          <p:cNvPr id="2738" name="Google Shape;2738;g77ce959bdb_0_4074"/>
          <p:cNvSpPr/>
          <p:nvPr/>
        </p:nvSpPr>
        <p:spPr>
          <a:xfrm>
            <a:off x="1778942" y="6275288"/>
            <a:ext cx="11558700" cy="11655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docker info --format '{{.LoggingDriver}}'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json-file</a:t>
            </a:r>
            <a:endParaRPr sz="2200" b="0" i="0" u="none" strike="noStrike" cap="none">
              <a:solidFill>
                <a:srgbClr val="3F3F3F"/>
              </a:solidFill>
              <a:latin typeface="Open Sans"/>
              <a:ea typeface="Open Sans"/>
              <a:cs typeface="Open Sans"/>
              <a:sym typeface="Open Sans"/>
            </a:endParaRPr>
          </a:p>
        </p:txBody>
      </p:sp>
      <p:sp>
        <p:nvSpPr>
          <p:cNvPr id="2739" name="Google Shape;2739;g77ce959bdb_0_4074"/>
          <p:cNvSpPr/>
          <p:nvPr/>
        </p:nvSpPr>
        <p:spPr>
          <a:xfrm>
            <a:off x="1582009" y="5628068"/>
            <a:ext cx="12714600" cy="20310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use the following command on Linux, macOS, or PowerShell on Windows:</a:t>
            </a:r>
            <a:endParaRPr sz="2200" b="0" i="0" u="none" strike="noStrike" cap="none">
              <a:solidFill>
                <a:srgbClr val="3F3F3F"/>
              </a:solidFill>
              <a:latin typeface="Open Sans"/>
              <a:ea typeface="Open Sans"/>
              <a:cs typeface="Open Sans"/>
              <a:sym typeface="Open Sans"/>
            </a:endParaRPr>
          </a:p>
        </p:txBody>
      </p:sp>
      <p:sp>
        <p:nvSpPr>
          <p:cNvPr id="2740" name="Google Shape;2740;g77ce959bdb_0_4074"/>
          <p:cNvSpPr/>
          <p:nvPr/>
        </p:nvSpPr>
        <p:spPr>
          <a:xfrm>
            <a:off x="1565600" y="1469525"/>
            <a:ext cx="6675900" cy="5421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Configuration of the default logging drivers</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g77ce959bdb_0_4083"/>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Configure Logging Drivers</a:t>
            </a:r>
            <a:endParaRPr/>
          </a:p>
        </p:txBody>
      </p:sp>
      <p:pic>
        <p:nvPicPr>
          <p:cNvPr id="2746" name="Google Shape;2746;g77ce959bdb_0_4083"/>
          <p:cNvPicPr preferRelativeResize="0"/>
          <p:nvPr/>
        </p:nvPicPr>
        <p:blipFill rotWithShape="1">
          <a:blip r:embed="rId3">
            <a:alphaModFix/>
          </a:blip>
          <a:srcRect/>
          <a:stretch/>
        </p:blipFill>
        <p:spPr>
          <a:xfrm>
            <a:off x="4790100" y="631430"/>
            <a:ext cx="6675808" cy="402336"/>
          </a:xfrm>
          <a:prstGeom prst="rect">
            <a:avLst/>
          </a:prstGeom>
          <a:noFill/>
          <a:ln>
            <a:noFill/>
          </a:ln>
        </p:spPr>
      </p:pic>
      <p:sp>
        <p:nvSpPr>
          <p:cNvPr id="2747" name="Google Shape;2747;g77ce959bdb_0_4083"/>
          <p:cNvSpPr/>
          <p:nvPr/>
        </p:nvSpPr>
        <p:spPr>
          <a:xfrm>
            <a:off x="1577300" y="1445825"/>
            <a:ext cx="7056000" cy="5208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Configuration of the logging driver for a container</a:t>
            </a:r>
            <a:endParaRPr sz="2200" b="0" i="0" u="none" strike="noStrike" cap="none">
              <a:solidFill>
                <a:schemeClr val="lt1"/>
              </a:solidFill>
              <a:latin typeface="Open Sans"/>
              <a:ea typeface="Open Sans"/>
              <a:cs typeface="Open Sans"/>
              <a:sym typeface="Open Sans"/>
            </a:endParaRPr>
          </a:p>
        </p:txBody>
      </p:sp>
      <p:sp>
        <p:nvSpPr>
          <p:cNvPr id="2748" name="Google Shape;2748;g77ce959bdb_0_4083"/>
          <p:cNvSpPr/>
          <p:nvPr/>
        </p:nvSpPr>
        <p:spPr>
          <a:xfrm>
            <a:off x="1794182" y="5974570"/>
            <a:ext cx="11558700" cy="7440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docker run -it --log-driver none alpine ash</a:t>
            </a:r>
            <a:endParaRPr sz="2200" b="0" i="0" u="none" strike="noStrike" cap="none">
              <a:solidFill>
                <a:srgbClr val="3F3F3F"/>
              </a:solidFill>
              <a:latin typeface="Open Sans"/>
              <a:ea typeface="Open Sans"/>
              <a:cs typeface="Open Sans"/>
              <a:sym typeface="Open Sans"/>
            </a:endParaRPr>
          </a:p>
        </p:txBody>
      </p:sp>
      <p:sp>
        <p:nvSpPr>
          <p:cNvPr id="2749" name="Google Shape;2749;g77ce959bdb_0_4083"/>
          <p:cNvSpPr/>
          <p:nvPr/>
        </p:nvSpPr>
        <p:spPr>
          <a:xfrm>
            <a:off x="1574389" y="5205177"/>
            <a:ext cx="12714600" cy="19317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following example starts an Alpine container with the </a:t>
            </a:r>
            <a:r>
              <a:rPr lang="en-US" sz="2200" b="1" i="0" u="none" strike="noStrike" cap="none">
                <a:solidFill>
                  <a:srgbClr val="3F3F3F"/>
                </a:solidFill>
                <a:latin typeface="Open Sans"/>
                <a:ea typeface="Open Sans"/>
                <a:cs typeface="Open Sans"/>
                <a:sym typeface="Open Sans"/>
              </a:rPr>
              <a:t>none</a:t>
            </a:r>
            <a:r>
              <a:rPr lang="en-US" sz="2200" b="0" i="0" u="none" strike="noStrike" cap="none">
                <a:solidFill>
                  <a:srgbClr val="3F3F3F"/>
                </a:solidFill>
                <a:latin typeface="Open Sans"/>
                <a:ea typeface="Open Sans"/>
                <a:cs typeface="Open Sans"/>
                <a:sym typeface="Open Sans"/>
              </a:rPr>
              <a:t> logging driver:</a:t>
            </a:r>
            <a:endParaRPr sz="2200" b="0" i="0" u="none" strike="noStrike" cap="none">
              <a:solidFill>
                <a:srgbClr val="3F3F3F"/>
              </a:solidFill>
              <a:latin typeface="Open Sans"/>
              <a:ea typeface="Open Sans"/>
              <a:cs typeface="Open Sans"/>
              <a:sym typeface="Open Sans"/>
            </a:endParaRPr>
          </a:p>
        </p:txBody>
      </p:sp>
      <p:sp>
        <p:nvSpPr>
          <p:cNvPr id="2750" name="Google Shape;2750;g77ce959bdb_0_4083"/>
          <p:cNvSpPr/>
          <p:nvPr/>
        </p:nvSpPr>
        <p:spPr>
          <a:xfrm>
            <a:off x="1601458" y="2362054"/>
            <a:ext cx="12695100" cy="18189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The user can configure the container using different logging driver by using the </a:t>
            </a:r>
            <a:r>
              <a:rPr lang="en-US" sz="2200" b="1" i="0" u="none" strike="noStrike" cap="none">
                <a:solidFill>
                  <a:srgbClr val="3F3F3F"/>
                </a:solidFill>
                <a:latin typeface="Open Sans"/>
                <a:ea typeface="Open Sans"/>
                <a:cs typeface="Open Sans"/>
                <a:sym typeface="Open Sans"/>
              </a:rPr>
              <a:t>--log-driver flag</a:t>
            </a:r>
            <a:r>
              <a:rPr lang="en-US" sz="2200" b="0" i="0" u="none" strike="noStrike" cap="none">
                <a:solidFill>
                  <a:srgbClr val="3F3F3F"/>
                </a:solidFill>
                <a:latin typeface="Open Sans"/>
                <a:ea typeface="Open Sans"/>
                <a:cs typeface="Open Sans"/>
                <a:sym typeface="Open Sans"/>
              </a:rPr>
              <a:t> when the user starts a container.</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set them using one or more instances of the </a:t>
            </a:r>
            <a:r>
              <a:rPr lang="en-US" sz="2200" b="1" i="0" u="none" strike="noStrike" cap="none">
                <a:solidFill>
                  <a:srgbClr val="3F3F3F"/>
                </a:solidFill>
                <a:latin typeface="Open Sans"/>
                <a:ea typeface="Open Sans"/>
                <a:cs typeface="Open Sans"/>
                <a:sym typeface="Open Sans"/>
              </a:rPr>
              <a:t>--log-opt &lt;NAME&gt;=&lt;VALUE&gt; </a:t>
            </a:r>
            <a:r>
              <a:rPr lang="en-US" sz="2200" b="0" i="0" u="none" strike="noStrike" cap="none">
                <a:solidFill>
                  <a:srgbClr val="3F3F3F"/>
                </a:solidFill>
                <a:latin typeface="Open Sans"/>
                <a:ea typeface="Open Sans"/>
                <a:cs typeface="Open Sans"/>
                <a:sym typeface="Open Sans"/>
              </a:rPr>
              <a:t>flag if the logging driver has configurable options.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754"/>
        <p:cNvGrpSpPr/>
        <p:nvPr/>
      </p:nvGrpSpPr>
      <p:grpSpPr>
        <a:xfrm>
          <a:off x="0" y="0"/>
          <a:ext cx="0" cy="0"/>
          <a:chOff x="0" y="0"/>
          <a:chExt cx="0" cy="0"/>
        </a:xfrm>
      </p:grpSpPr>
      <p:sp>
        <p:nvSpPr>
          <p:cNvPr id="2755" name="Google Shape;2755;g77ce959bdb_0_4092"/>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Configure Logging Drivers</a:t>
            </a:r>
            <a:endParaRPr/>
          </a:p>
        </p:txBody>
      </p:sp>
      <p:pic>
        <p:nvPicPr>
          <p:cNvPr id="2756" name="Google Shape;2756;g77ce959bdb_0_4092"/>
          <p:cNvPicPr preferRelativeResize="0"/>
          <p:nvPr/>
        </p:nvPicPr>
        <p:blipFill rotWithShape="1">
          <a:blip r:embed="rId3">
            <a:alphaModFix/>
          </a:blip>
          <a:srcRect/>
          <a:stretch/>
        </p:blipFill>
        <p:spPr>
          <a:xfrm>
            <a:off x="4790100" y="631430"/>
            <a:ext cx="6675808" cy="402336"/>
          </a:xfrm>
          <a:prstGeom prst="rect">
            <a:avLst/>
          </a:prstGeom>
          <a:noFill/>
          <a:ln>
            <a:noFill/>
          </a:ln>
        </p:spPr>
      </p:pic>
      <p:sp>
        <p:nvSpPr>
          <p:cNvPr id="2757" name="Google Shape;2757;g77ce959bdb_0_4092"/>
          <p:cNvSpPr/>
          <p:nvPr/>
        </p:nvSpPr>
        <p:spPr>
          <a:xfrm>
            <a:off x="1794182" y="5149360"/>
            <a:ext cx="11558700" cy="17544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docker inspect -f '{{.HostConfig.LogConfig.Type}}' &lt;CONTAINER&gt;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json-file</a:t>
            </a:r>
            <a:endParaRPr sz="2200" b="0" i="0" u="none" strike="noStrike" cap="none">
              <a:solidFill>
                <a:srgbClr val="3F3F3F"/>
              </a:solidFill>
              <a:latin typeface="Open Sans"/>
              <a:ea typeface="Open Sans"/>
              <a:cs typeface="Open Sans"/>
              <a:sym typeface="Open Sans"/>
            </a:endParaRPr>
          </a:p>
        </p:txBody>
      </p:sp>
      <p:sp>
        <p:nvSpPr>
          <p:cNvPr id="2758" name="Google Shape;2758;g77ce959bdb_0_4092"/>
          <p:cNvSpPr/>
          <p:nvPr/>
        </p:nvSpPr>
        <p:spPr>
          <a:xfrm>
            <a:off x="1574389" y="4089702"/>
            <a:ext cx="12714600" cy="31113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Run the following </a:t>
            </a:r>
            <a:r>
              <a:rPr lang="en-US" sz="2200" b="1" i="0" u="none" strike="noStrike" cap="none">
                <a:solidFill>
                  <a:srgbClr val="3F3F3F"/>
                </a:solidFill>
                <a:latin typeface="Open Sans"/>
                <a:ea typeface="Open Sans"/>
                <a:cs typeface="Open Sans"/>
                <a:sym typeface="Open Sans"/>
              </a:rPr>
              <a:t>docker inspect</a:t>
            </a:r>
            <a:r>
              <a:rPr lang="en-US" sz="2200" b="0" i="0" u="none" strike="noStrike" cap="none">
                <a:solidFill>
                  <a:srgbClr val="3F3F3F"/>
                </a:solidFill>
                <a:latin typeface="Open Sans"/>
                <a:ea typeface="Open Sans"/>
                <a:cs typeface="Open Sans"/>
                <a:sym typeface="Open Sans"/>
              </a:rPr>
              <a:t> command, substituting the container name or ID for </a:t>
            </a:r>
            <a:r>
              <a:rPr lang="en-US" sz="2200" b="1" i="0" u="none" strike="noStrike" cap="none">
                <a:solidFill>
                  <a:srgbClr val="3F3F3F"/>
                </a:solidFill>
                <a:latin typeface="Open Sans"/>
                <a:ea typeface="Open Sans"/>
                <a:cs typeface="Open Sans"/>
                <a:sym typeface="Open Sans"/>
              </a:rPr>
              <a:t>&lt;CONTAINER&gt;</a:t>
            </a:r>
            <a:r>
              <a:rPr lang="en-US" sz="2200" b="0" i="0" u="none" strike="noStrike" cap="none">
                <a:solidFill>
                  <a:srgbClr val="3F3F3F"/>
                </a:solidFill>
                <a:latin typeface="Open Sans"/>
                <a:ea typeface="Open Sans"/>
                <a:cs typeface="Open Sans"/>
                <a:sym typeface="Open Sans"/>
              </a:rPr>
              <a:t>:</a:t>
            </a:r>
            <a:endParaRPr sz="2200" b="0" i="0" u="none" strike="noStrike" cap="none">
              <a:solidFill>
                <a:srgbClr val="3F3F3F"/>
              </a:solidFill>
              <a:latin typeface="Open Sans"/>
              <a:ea typeface="Open Sans"/>
              <a:cs typeface="Open Sans"/>
              <a:sym typeface="Open Sans"/>
            </a:endParaRPr>
          </a:p>
        </p:txBody>
      </p:sp>
      <p:sp>
        <p:nvSpPr>
          <p:cNvPr id="2759" name="Google Shape;2759;g77ce959bdb_0_4092"/>
          <p:cNvSpPr/>
          <p:nvPr/>
        </p:nvSpPr>
        <p:spPr>
          <a:xfrm>
            <a:off x="1601458" y="2364185"/>
            <a:ext cx="12695100" cy="9135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 The user can find the current logging driver for a running container if the daemon is using the </a:t>
            </a:r>
            <a:r>
              <a:rPr lang="en-US" sz="2200" b="1" i="0" u="none" strike="noStrike" cap="none">
                <a:solidFill>
                  <a:srgbClr val="3F3F3F"/>
                </a:solidFill>
                <a:latin typeface="Open Sans"/>
                <a:ea typeface="Open Sans"/>
                <a:cs typeface="Open Sans"/>
                <a:sym typeface="Open Sans"/>
              </a:rPr>
              <a:t>json-file</a:t>
            </a:r>
            <a:r>
              <a:rPr lang="en-US" sz="2200" b="0" i="0" u="none" strike="noStrike" cap="none">
                <a:solidFill>
                  <a:srgbClr val="3F3F3F"/>
                </a:solidFill>
                <a:latin typeface="Open Sans"/>
                <a:ea typeface="Open Sans"/>
                <a:cs typeface="Open Sans"/>
                <a:sym typeface="Open Sans"/>
              </a:rPr>
              <a:t> logging driver.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760" name="Google Shape;2760;g77ce959bdb_0_4092"/>
          <p:cNvSpPr/>
          <p:nvPr/>
        </p:nvSpPr>
        <p:spPr>
          <a:xfrm>
            <a:off x="1577300" y="1445825"/>
            <a:ext cx="7056000" cy="5208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Configuration of the logging driver for a container</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g6bb1d49c5b_0_0"/>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67735" lvl="0" indent="0" algn="ctr" rtl="0">
              <a:lnSpc>
                <a:spcPct val="90000"/>
              </a:lnSpc>
              <a:spcBef>
                <a:spcPts val="1000"/>
              </a:spcBef>
              <a:spcAft>
                <a:spcPts val="0"/>
              </a:spcAft>
              <a:buSzPts val="2800"/>
              <a:buNone/>
            </a:pPr>
            <a:r>
              <a:rPr lang="en-US"/>
              <a:t>Cluster Management and Orchestration: Swarm</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g77ce959bdb_0_410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Configure Logging Drivers</a:t>
            </a:r>
            <a:endParaRPr/>
          </a:p>
        </p:txBody>
      </p:sp>
      <p:pic>
        <p:nvPicPr>
          <p:cNvPr id="2766" name="Google Shape;2766;g77ce959bdb_0_4101"/>
          <p:cNvPicPr preferRelativeResize="0"/>
          <p:nvPr/>
        </p:nvPicPr>
        <p:blipFill rotWithShape="1">
          <a:blip r:embed="rId3">
            <a:alphaModFix/>
          </a:blip>
          <a:srcRect/>
          <a:stretch/>
        </p:blipFill>
        <p:spPr>
          <a:xfrm>
            <a:off x="4790100" y="631430"/>
            <a:ext cx="6675808" cy="402336"/>
          </a:xfrm>
          <a:prstGeom prst="rect">
            <a:avLst/>
          </a:prstGeom>
          <a:noFill/>
          <a:ln>
            <a:noFill/>
          </a:ln>
        </p:spPr>
      </p:pic>
      <p:sp>
        <p:nvSpPr>
          <p:cNvPr id="2767" name="Google Shape;2767;g77ce959bdb_0_4101"/>
          <p:cNvSpPr/>
          <p:nvPr/>
        </p:nvSpPr>
        <p:spPr>
          <a:xfrm>
            <a:off x="1601458" y="2232607"/>
            <a:ext cx="12695100" cy="23394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provides two modes for delivering messages from the container to the log driver:</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Direct blocking delivery from container to driver</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Non-blocking delivery stores log messages for driver consumption in an intermediate per-container ring buffer</a:t>
            </a:r>
            <a:endParaRPr sz="1400" b="0" i="0" u="none" strike="noStrike" cap="none">
              <a:solidFill>
                <a:srgbClr val="000000"/>
              </a:solidFill>
              <a:latin typeface="Arial"/>
              <a:ea typeface="Arial"/>
              <a:cs typeface="Arial"/>
              <a:sym typeface="Arial"/>
            </a:endParaRPr>
          </a:p>
        </p:txBody>
      </p:sp>
      <p:sp>
        <p:nvSpPr>
          <p:cNvPr id="2768" name="Google Shape;2768;g77ce959bdb_0_4101"/>
          <p:cNvSpPr/>
          <p:nvPr/>
        </p:nvSpPr>
        <p:spPr>
          <a:xfrm>
            <a:off x="1591601" y="1446975"/>
            <a:ext cx="11381700" cy="4959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Configuration of  the delivery mode of log messages from container to log driver</a:t>
            </a:r>
            <a:endParaRPr sz="1400" b="0" i="0" u="none" strike="noStrike" cap="none">
              <a:solidFill>
                <a:srgbClr val="000000"/>
              </a:solidFill>
              <a:latin typeface="Arial"/>
              <a:ea typeface="Arial"/>
              <a:cs typeface="Arial"/>
              <a:sym typeface="Arial"/>
            </a:endParaRPr>
          </a:p>
        </p:txBody>
      </p:sp>
      <p:sp>
        <p:nvSpPr>
          <p:cNvPr id="2769" name="Google Shape;2769;g77ce959bdb_0_4101"/>
          <p:cNvSpPr/>
          <p:nvPr/>
        </p:nvSpPr>
        <p:spPr>
          <a:xfrm>
            <a:off x="1628196" y="5740457"/>
            <a:ext cx="12633900" cy="15732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delivery mode for </a:t>
            </a:r>
            <a:r>
              <a:rPr lang="en-US" sz="2200" b="1" i="0" u="none" strike="noStrike" cap="none">
                <a:solidFill>
                  <a:srgbClr val="3F3F3F"/>
                </a:solidFill>
                <a:latin typeface="Open Sans"/>
                <a:ea typeface="Open Sans"/>
                <a:cs typeface="Open Sans"/>
                <a:sym typeface="Open Sans"/>
              </a:rPr>
              <a:t>non-blocking</a:t>
            </a:r>
            <a:r>
              <a:rPr lang="en-US" sz="2200" b="0" i="0" u="none" strike="noStrike" cap="none">
                <a:solidFill>
                  <a:srgbClr val="3F3F3F"/>
                </a:solidFill>
                <a:latin typeface="Open Sans"/>
                <a:ea typeface="Open Sans"/>
                <a:cs typeface="Open Sans"/>
                <a:sym typeface="Open Sans"/>
              </a:rPr>
              <a:t> messages prevents applications from blocking due to back pressure logging. When STDERR or STDOUT streams block, applications are under the risk of failing in unexpected ways.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graphicFrame>
        <p:nvGraphicFramePr>
          <p:cNvPr id="2775" name="Google Shape;2775;g77ce959bdb_0_4109"/>
          <p:cNvGraphicFramePr/>
          <p:nvPr/>
        </p:nvGraphicFramePr>
        <p:xfrm>
          <a:off x="1392382" y="1413163"/>
          <a:ext cx="3000000" cy="3000000"/>
        </p:xfrm>
        <a:graphic>
          <a:graphicData uri="http://schemas.openxmlformats.org/drawingml/2006/table">
            <a:tbl>
              <a:tblPr firstRow="1" bandRow="1">
                <a:noFill/>
                <a:tableStyleId>{6185DDA3-0348-4F87-81C1-4040799162A8}</a:tableStyleId>
              </a:tblPr>
              <a:tblGrid>
                <a:gridCol w="3264050">
                  <a:extLst>
                    <a:ext uri="{9D8B030D-6E8A-4147-A177-3AD203B41FA5}">
                      <a16:colId xmlns:a16="http://schemas.microsoft.com/office/drawing/2014/main" val="20000"/>
                    </a:ext>
                  </a:extLst>
                </a:gridCol>
                <a:gridCol w="10618200">
                  <a:extLst>
                    <a:ext uri="{9D8B030D-6E8A-4147-A177-3AD203B41FA5}">
                      <a16:colId xmlns:a16="http://schemas.microsoft.com/office/drawing/2014/main" val="20001"/>
                    </a:ext>
                  </a:extLst>
                </a:gridCol>
              </a:tblGrid>
              <a:tr h="50707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Field</a:t>
                      </a:r>
                      <a:endParaRPr sz="2200" u="none" strike="noStrike" cap="none">
                        <a:solidFill>
                          <a:schemeClr val="lt1"/>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2200" u="none" strike="noStrike" cap="none">
                        <a:solidFill>
                          <a:schemeClr val="lt1"/>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5318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none</a:t>
                      </a:r>
                      <a:endParaRPr sz="1400" u="none" strike="noStrike" cap="none"/>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 availability of logs for the container and docker logs do not return any output</a:t>
                      </a:r>
                      <a:endParaRPr sz="1400" u="none" strike="noStrike" cap="none"/>
                    </a:p>
                  </a:txBody>
                  <a:tcPr marL="95250" marR="95250" marT="95250" marB="95250" anchor="ctr"/>
                </a:tc>
                <a:extLst>
                  <a:ext uri="{0D108BD9-81ED-4DB2-BD59-A6C34878D82A}">
                    <a16:rowId xmlns:a16="http://schemas.microsoft.com/office/drawing/2014/main" val="10001"/>
                  </a:ext>
                </a:extLst>
              </a:tr>
              <a:tr h="80077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local</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Stores logs in a custom format designed for minimal overhead</a:t>
                      </a:r>
                      <a:endParaRPr sz="1400" u="none" strike="noStrike" cap="none"/>
                    </a:p>
                  </a:txBody>
                  <a:tcPr marL="95250" marR="95250" marT="95250" marB="95250" anchor="ctr"/>
                </a:tc>
                <a:extLst>
                  <a:ext uri="{0D108BD9-81ED-4DB2-BD59-A6C34878D82A}">
                    <a16:rowId xmlns:a16="http://schemas.microsoft.com/office/drawing/2014/main" val="10002"/>
                  </a:ext>
                </a:extLst>
              </a:tr>
              <a:tr h="8709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Json-file</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Formats logs as JSON, the default logging driver for Docker</a:t>
                      </a:r>
                      <a:endParaRPr sz="1400" u="none" strike="noStrike" cap="none"/>
                    </a:p>
                  </a:txBody>
                  <a:tcPr marL="95250" marR="95250" marT="95250" marB="95250" anchor="ctr"/>
                </a:tc>
                <a:extLst>
                  <a:ext uri="{0D108BD9-81ED-4DB2-BD59-A6C34878D82A}">
                    <a16:rowId xmlns:a16="http://schemas.microsoft.com/office/drawing/2014/main" val="10003"/>
                  </a:ext>
                </a:extLst>
              </a:tr>
              <a:tr h="85737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syslog</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Writes log messages to the </a:t>
                      </a:r>
                      <a:r>
                        <a:rPr lang="en-US" sz="2200" u="none" strike="noStrike" cap="none">
                          <a:solidFill>
                            <a:srgbClr val="3F3F3F"/>
                          </a:solidFill>
                          <a:latin typeface="Open Sans"/>
                          <a:ea typeface="Open Sans"/>
                          <a:cs typeface="Open Sans"/>
                          <a:sym typeface="Open Sans"/>
                        </a:rPr>
                        <a:t>syslog</a:t>
                      </a:r>
                      <a:r>
                        <a:rPr lang="en-US" sz="2200" b="0" i="0" u="none" strike="noStrike" cap="none">
                          <a:solidFill>
                            <a:srgbClr val="3F3F3F"/>
                          </a:solidFill>
                          <a:latin typeface="Open Sans"/>
                          <a:ea typeface="Open Sans"/>
                          <a:cs typeface="Open Sans"/>
                          <a:sym typeface="Open Sans"/>
                        </a:rPr>
                        <a:t> facility </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u="none" strike="noStrike" cap="none">
                          <a:solidFill>
                            <a:srgbClr val="3F3F3F"/>
                          </a:solidFill>
                          <a:latin typeface="Open Sans"/>
                          <a:ea typeface="Open Sans"/>
                          <a:cs typeface="Open Sans"/>
                          <a:sym typeface="Open Sans"/>
                        </a:rPr>
                        <a:t>M</a:t>
                      </a:r>
                      <a:r>
                        <a:rPr lang="en-US" sz="2200" b="0" i="0" u="none" strike="noStrike" cap="none">
                          <a:solidFill>
                            <a:srgbClr val="3F3F3F"/>
                          </a:solidFill>
                          <a:latin typeface="Open Sans"/>
                          <a:ea typeface="Open Sans"/>
                          <a:cs typeface="Open Sans"/>
                          <a:sym typeface="Open Sans"/>
                        </a:rPr>
                        <a:t>ust be running on the host machine</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2794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journald</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457200" marR="0" lvl="0" indent="-368300" algn="l" rtl="0">
                        <a:lnSpc>
                          <a:spcPct val="100000"/>
                        </a:lnSpc>
                        <a:spcBef>
                          <a:spcPts val="0"/>
                        </a:spcBef>
                        <a:spcAft>
                          <a:spcPts val="0"/>
                        </a:spcAft>
                        <a:buClr>
                          <a:srgbClr val="3F3F3F"/>
                        </a:buClr>
                        <a:buSzPts val="2200"/>
                        <a:buFont typeface="Open Sans"/>
                        <a:buChar char="●"/>
                      </a:pPr>
                      <a:r>
                        <a:rPr lang="en-US" sz="2200" u="none" strike="noStrike" cap="none">
                          <a:solidFill>
                            <a:srgbClr val="3F3F3F"/>
                          </a:solidFill>
                          <a:latin typeface="Open Sans"/>
                          <a:ea typeface="Open Sans"/>
                          <a:cs typeface="Open Sans"/>
                          <a:sym typeface="Open Sans"/>
                        </a:rPr>
                        <a:t>Writes log messages to journald</a:t>
                      </a:r>
                      <a:endParaRPr sz="220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u="none" strike="noStrike" cap="none">
                          <a:solidFill>
                            <a:srgbClr val="3F3F3F"/>
                          </a:solidFill>
                          <a:latin typeface="Open Sans"/>
                          <a:ea typeface="Open Sans"/>
                          <a:cs typeface="Open Sans"/>
                          <a:sym typeface="Open Sans"/>
                        </a:rPr>
                        <a:t>Must be running on the host machine</a:t>
                      </a:r>
                      <a:endParaRPr sz="1400" u="none" strike="noStrike" cap="none"/>
                    </a:p>
                  </a:txBody>
                  <a:tcPr marL="95250" marR="95250" marT="95250" marB="95250" anchor="ctr"/>
                </a:tc>
                <a:extLst>
                  <a:ext uri="{0D108BD9-81ED-4DB2-BD59-A6C34878D82A}">
                    <a16:rowId xmlns:a16="http://schemas.microsoft.com/office/drawing/2014/main" val="10005"/>
                  </a:ext>
                </a:extLst>
              </a:tr>
              <a:tr h="6720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gelf</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Writes log messages to a Graylog Extended Log Format (GELF) endpoint, such as Graylog or Logstash</a:t>
                      </a:r>
                      <a:endParaRPr sz="1400" u="none" strike="noStrike" cap="none"/>
                    </a:p>
                  </a:txBody>
                  <a:tcPr marL="95250" marR="95250" marT="95250" marB="95250" anchor="ctr"/>
                </a:tc>
                <a:extLst>
                  <a:ext uri="{0D108BD9-81ED-4DB2-BD59-A6C34878D82A}">
                    <a16:rowId xmlns:a16="http://schemas.microsoft.com/office/drawing/2014/main" val="10006"/>
                  </a:ext>
                </a:extLst>
              </a:tr>
            </a:tbl>
          </a:graphicData>
        </a:graphic>
      </p:graphicFrame>
      <p:sp>
        <p:nvSpPr>
          <p:cNvPr id="2776" name="Google Shape;2776;g77ce959bdb_0_410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Configure Logging Drivers</a:t>
            </a:r>
            <a:endParaRPr/>
          </a:p>
        </p:txBody>
      </p:sp>
      <p:pic>
        <p:nvPicPr>
          <p:cNvPr id="2777" name="Google Shape;2777;g77ce959bdb_0_4109"/>
          <p:cNvPicPr preferRelativeResize="0"/>
          <p:nvPr/>
        </p:nvPicPr>
        <p:blipFill rotWithShape="1">
          <a:blip r:embed="rId3">
            <a:alphaModFix/>
          </a:blip>
          <a:srcRect/>
          <a:stretch/>
        </p:blipFill>
        <p:spPr>
          <a:xfrm>
            <a:off x="4790100" y="631430"/>
            <a:ext cx="6675808" cy="40233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782"/>
        <p:cNvGrpSpPr/>
        <p:nvPr/>
      </p:nvGrpSpPr>
      <p:grpSpPr>
        <a:xfrm>
          <a:off x="0" y="0"/>
          <a:ext cx="0" cy="0"/>
          <a:chOff x="0" y="0"/>
          <a:chExt cx="0" cy="0"/>
        </a:xfrm>
      </p:grpSpPr>
      <p:graphicFrame>
        <p:nvGraphicFramePr>
          <p:cNvPr id="2783" name="Google Shape;2783;g77ce959bdb_0_4116"/>
          <p:cNvGraphicFramePr/>
          <p:nvPr/>
        </p:nvGraphicFramePr>
        <p:xfrm>
          <a:off x="1392382" y="1733202"/>
          <a:ext cx="3000000" cy="3000000"/>
        </p:xfrm>
        <a:graphic>
          <a:graphicData uri="http://schemas.openxmlformats.org/drawingml/2006/table">
            <a:tbl>
              <a:tblPr firstRow="1" bandRow="1">
                <a:noFill/>
                <a:tableStyleId>{6185DDA3-0348-4F87-81C1-4040799162A8}</a:tableStyleId>
              </a:tblPr>
              <a:tblGrid>
                <a:gridCol w="3268450">
                  <a:extLst>
                    <a:ext uri="{9D8B030D-6E8A-4147-A177-3AD203B41FA5}">
                      <a16:colId xmlns:a16="http://schemas.microsoft.com/office/drawing/2014/main" val="20000"/>
                    </a:ext>
                  </a:extLst>
                </a:gridCol>
                <a:gridCol w="10632500">
                  <a:extLst>
                    <a:ext uri="{9D8B030D-6E8A-4147-A177-3AD203B41FA5}">
                      <a16:colId xmlns:a16="http://schemas.microsoft.com/office/drawing/2014/main" val="20001"/>
                    </a:ext>
                  </a:extLst>
                </a:gridCol>
              </a:tblGrid>
              <a:tr h="5119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Field</a:t>
                      </a:r>
                      <a:endParaRPr sz="2200" u="none" strike="noStrike" cap="none">
                        <a:solidFill>
                          <a:schemeClr val="lt1"/>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2200" u="none" strike="noStrike" cap="none">
                        <a:solidFill>
                          <a:schemeClr val="lt1"/>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8693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fluentd</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457200" marR="0" lvl="0" indent="-368300" algn="l" rtl="0">
                        <a:lnSpc>
                          <a:spcPct val="100000"/>
                        </a:lnSpc>
                        <a:spcBef>
                          <a:spcPts val="0"/>
                        </a:spcBef>
                        <a:spcAft>
                          <a:spcPts val="0"/>
                        </a:spcAft>
                        <a:buClr>
                          <a:srgbClr val="3F3F3F"/>
                        </a:buClr>
                        <a:buSzPts val="2200"/>
                        <a:buFont typeface="Open Sans"/>
                        <a:buChar char="●"/>
                      </a:pPr>
                      <a:r>
                        <a:rPr lang="en-US" sz="2200" u="none" strike="noStrike" cap="none">
                          <a:solidFill>
                            <a:srgbClr val="3F3F3F"/>
                          </a:solidFill>
                          <a:latin typeface="Open Sans"/>
                          <a:ea typeface="Open Sans"/>
                          <a:cs typeface="Open Sans"/>
                          <a:sym typeface="Open Sans"/>
                        </a:rPr>
                        <a:t>Writes log messages to fluentd (forward input)</a:t>
                      </a:r>
                      <a:endParaRPr sz="220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u="none" strike="noStrike" cap="none">
                          <a:solidFill>
                            <a:srgbClr val="3F3F3F"/>
                          </a:solidFill>
                          <a:latin typeface="Open Sans"/>
                          <a:ea typeface="Open Sans"/>
                          <a:cs typeface="Open Sans"/>
                          <a:sym typeface="Open Sans"/>
                        </a:rPr>
                        <a:t>Must be running on the host machine</a:t>
                      </a:r>
                      <a:endParaRPr sz="1400" u="none" strike="noStrike" cap="none"/>
                    </a:p>
                  </a:txBody>
                  <a:tcPr marL="95250" marR="95250" marT="95250" marB="95250" anchor="ctr"/>
                </a:tc>
                <a:extLst>
                  <a:ext uri="{0D108BD9-81ED-4DB2-BD59-A6C34878D82A}">
                    <a16:rowId xmlns:a16="http://schemas.microsoft.com/office/drawing/2014/main" val="10001"/>
                  </a:ext>
                </a:extLst>
              </a:tr>
              <a:tr h="80847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awslogs</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Writes log messages to Amazon CloudWatch Logs</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2"/>
                  </a:ext>
                </a:extLst>
              </a:tr>
              <a:tr h="8793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splunk</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Writes log messages to </a:t>
                      </a:r>
                      <a:r>
                        <a:rPr lang="en-US" sz="2200" u="none" strike="noStrike" cap="none">
                          <a:solidFill>
                            <a:srgbClr val="3F3F3F"/>
                          </a:solidFill>
                          <a:latin typeface="Open Sans"/>
                          <a:ea typeface="Open Sans"/>
                          <a:cs typeface="Open Sans"/>
                          <a:sym typeface="Open Sans"/>
                        </a:rPr>
                        <a:t>splunk</a:t>
                      </a:r>
                      <a:r>
                        <a:rPr lang="en-US" sz="2200" b="0" i="0" u="none" strike="noStrike" cap="none">
                          <a:solidFill>
                            <a:srgbClr val="3F3F3F"/>
                          </a:solidFill>
                          <a:latin typeface="Open Sans"/>
                          <a:ea typeface="Open Sans"/>
                          <a:cs typeface="Open Sans"/>
                          <a:sym typeface="Open Sans"/>
                        </a:rPr>
                        <a:t> using the HTTP Event Collector</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3"/>
                  </a:ext>
                </a:extLst>
              </a:tr>
              <a:tr h="86562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etwlogs</a:t>
                      </a: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Writes log messages as Event Tracing for Windows (ETW) events</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8693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gcplogs</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Writes log messages to Google Cloud Platform (GCP) Logging</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5"/>
                  </a:ext>
                </a:extLst>
              </a:tr>
              <a:tr h="8693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logentries</a:t>
                      </a:r>
                      <a:endParaRPr sz="2200" u="none" strike="noStrike" cap="none">
                        <a:solidFill>
                          <a:srgbClr val="3F3F3F"/>
                        </a:solidFill>
                        <a:latin typeface="Open Sans"/>
                        <a:ea typeface="Open Sans"/>
                        <a:cs typeface="Open Sans"/>
                        <a:sym typeface="Open Sans"/>
                      </a:endParaRPr>
                    </a:p>
                  </a:txBody>
                  <a:tcPr marL="95250" marR="95250" marT="95250" marB="952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Writes log messages to Rapid7 Logentries</a:t>
                      </a:r>
                      <a:endParaRPr sz="2200" u="none" strike="noStrike" cap="none">
                        <a:solidFill>
                          <a:srgbClr val="3F3F3F"/>
                        </a:solidFill>
                        <a:latin typeface="Open Sans"/>
                        <a:ea typeface="Open Sans"/>
                        <a:cs typeface="Open Sans"/>
                        <a:sym typeface="Open Sans"/>
                      </a:endParaRPr>
                    </a:p>
                  </a:txBody>
                  <a:tcPr marL="95250" marR="95250" marT="95250" marB="95250" anchor="ctr"/>
                </a:tc>
                <a:extLst>
                  <a:ext uri="{0D108BD9-81ED-4DB2-BD59-A6C34878D82A}">
                    <a16:rowId xmlns:a16="http://schemas.microsoft.com/office/drawing/2014/main" val="10006"/>
                  </a:ext>
                </a:extLst>
              </a:tr>
            </a:tbl>
          </a:graphicData>
        </a:graphic>
      </p:graphicFrame>
      <p:sp>
        <p:nvSpPr>
          <p:cNvPr id="2784" name="Google Shape;2784;g77ce959bdb_0_411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Configure Logging Drivers</a:t>
            </a:r>
            <a:endParaRPr/>
          </a:p>
        </p:txBody>
      </p:sp>
      <p:pic>
        <p:nvPicPr>
          <p:cNvPr id="2785" name="Google Shape;2785;g77ce959bdb_0_4116"/>
          <p:cNvPicPr preferRelativeResize="0"/>
          <p:nvPr/>
        </p:nvPicPr>
        <p:blipFill rotWithShape="1">
          <a:blip r:embed="rId3">
            <a:alphaModFix/>
          </a:blip>
          <a:srcRect/>
          <a:stretch/>
        </p:blipFill>
        <p:spPr>
          <a:xfrm>
            <a:off x="4790100" y="631430"/>
            <a:ext cx="6675808" cy="40233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790"/>
        <p:cNvGrpSpPr/>
        <p:nvPr/>
      </p:nvGrpSpPr>
      <p:grpSpPr>
        <a:xfrm>
          <a:off x="0" y="0"/>
          <a:ext cx="0" cy="0"/>
          <a:chOff x="0" y="0"/>
          <a:chExt cx="0" cy="0"/>
        </a:xfrm>
      </p:grpSpPr>
      <p:sp>
        <p:nvSpPr>
          <p:cNvPr id="2791" name="Google Shape;2791;g77ce959bdb_0_4123"/>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Logging Drivers</a:t>
            </a:r>
            <a:endParaRPr sz="2800"/>
          </a:p>
        </p:txBody>
      </p:sp>
      <p:sp>
        <p:nvSpPr>
          <p:cNvPr id="2792" name="Google Shape;2792;g77ce959bdb_0_4123"/>
          <p:cNvSpPr txBox="1">
            <a:spLocks noGrp="1"/>
          </p:cNvSpPr>
          <p:nvPr>
            <p:ph type="body" idx="1"/>
          </p:nvPr>
        </p:nvSpPr>
        <p:spPr>
          <a:xfrm>
            <a:off x="1902100" y="2380200"/>
            <a:ext cx="12451800" cy="54600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sz="2200" b="1"/>
              <a:t>Problem Statement: </a:t>
            </a:r>
            <a:r>
              <a:rPr lang="en-US" sz="2200"/>
              <a:t>Your manager has asked you to configure the logging driver as per your requirement.</a:t>
            </a:r>
            <a:endParaRPr sz="2200"/>
          </a:p>
          <a:p>
            <a:pPr marL="0" lvl="0" indent="0" algn="l" rtl="0">
              <a:lnSpc>
                <a:spcPct val="90000"/>
              </a:lnSpc>
              <a:spcBef>
                <a:spcPts val="1000"/>
              </a:spcBef>
              <a:spcAft>
                <a:spcPts val="0"/>
              </a:spcAft>
              <a:buSzPts val="2800"/>
              <a:buNone/>
            </a:pPr>
            <a:endParaRPr sz="2200"/>
          </a:p>
          <a:p>
            <a:pPr marL="0" lvl="0" indent="0" algn="l" rtl="0">
              <a:lnSpc>
                <a:spcPct val="150000"/>
              </a:lnSpc>
              <a:spcBef>
                <a:spcPts val="1000"/>
              </a:spcBef>
              <a:spcAft>
                <a:spcPts val="0"/>
              </a:spcAft>
              <a:buSzPts val="2800"/>
              <a:buNone/>
            </a:pPr>
            <a:r>
              <a:rPr lang="en-US" sz="2200" b="1"/>
              <a:t>Steps to Perform:</a:t>
            </a:r>
            <a:endParaRPr sz="2200" b="1"/>
          </a:p>
          <a:p>
            <a:pPr marL="457200" lvl="0" indent="-368300" algn="l" rtl="0">
              <a:lnSpc>
                <a:spcPct val="150000"/>
              </a:lnSpc>
              <a:spcBef>
                <a:spcPts val="1000"/>
              </a:spcBef>
              <a:spcAft>
                <a:spcPts val="0"/>
              </a:spcAft>
              <a:buSzPts val="2200"/>
              <a:buFont typeface="Open Sans"/>
              <a:buAutoNum type="arabicPeriod"/>
            </a:pPr>
            <a:r>
              <a:rPr lang="en-US" sz="2200"/>
              <a:t>Navigate to </a:t>
            </a:r>
            <a:r>
              <a:rPr lang="en-US" sz="2200" i="1"/>
              <a:t>daemon.json</a:t>
            </a:r>
            <a:r>
              <a:rPr lang="en-US" sz="2200"/>
              <a:t> and add</a:t>
            </a:r>
            <a:r>
              <a:rPr lang="en-US" sz="220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a:t>
            </a:r>
            <a:r>
              <a:rPr lang="en-US" sz="2200" i="1">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log driver</a:t>
            </a:r>
            <a:r>
              <a:rPr lang="en-US" sz="220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 key to set default logging driver</a:t>
            </a:r>
            <a:r>
              <a:rPr lang="en-US" sz="2200"/>
              <a:t>.</a:t>
            </a:r>
            <a:endParaRPr sz="2200"/>
          </a:p>
          <a:p>
            <a:pPr marL="457200" lvl="0" indent="-368300" algn="l" rtl="0">
              <a:lnSpc>
                <a:spcPct val="150000"/>
              </a:lnSpc>
              <a:spcBef>
                <a:spcPts val="0"/>
              </a:spcBef>
              <a:spcAft>
                <a:spcPts val="0"/>
              </a:spcAft>
              <a:buSzPts val="2200"/>
              <a:buFont typeface="Open Sans"/>
              <a:buAutoNum type="arabicPeriod"/>
            </a:pPr>
            <a:r>
              <a:rPr lang="en-US" sz="2200"/>
              <a:t>Restart the </a:t>
            </a:r>
            <a:r>
              <a:rPr lang="en-US" sz="2200" i="1"/>
              <a:t>Docker daemon</a:t>
            </a:r>
            <a:r>
              <a:rPr lang="en-US" sz="2200"/>
              <a:t> and check the default logging driver.</a:t>
            </a:r>
            <a:endParaRPr sz="2200"/>
          </a:p>
          <a:p>
            <a:pPr marL="457200" lvl="0" indent="-368300" algn="l" rtl="0">
              <a:lnSpc>
                <a:spcPct val="150000"/>
              </a:lnSpc>
              <a:spcBef>
                <a:spcPts val="0"/>
              </a:spcBef>
              <a:spcAft>
                <a:spcPts val="0"/>
              </a:spcAft>
              <a:buSzPts val="2200"/>
              <a:buFont typeface="Open Sans"/>
              <a:buAutoNum type="arabicPeriod"/>
            </a:pPr>
            <a:r>
              <a:rPr lang="en-US" sz="2200"/>
              <a:t>Configure the logging driver for a container in </a:t>
            </a:r>
            <a:r>
              <a:rPr lang="en-US" sz="2200" i="1"/>
              <a:t>run</a:t>
            </a:r>
            <a:r>
              <a:rPr lang="en-US" sz="2200"/>
              <a:t> command.</a:t>
            </a:r>
            <a:endParaRPr sz="2200"/>
          </a:p>
          <a:p>
            <a:pPr marL="457200" lvl="0" indent="-368300" algn="l" rtl="0">
              <a:lnSpc>
                <a:spcPct val="150000"/>
              </a:lnSpc>
              <a:spcBef>
                <a:spcPts val="0"/>
              </a:spcBef>
              <a:spcAft>
                <a:spcPts val="0"/>
              </a:spcAft>
              <a:buSzPts val="2200"/>
              <a:buFont typeface="Open Sans"/>
              <a:buAutoNum type="arabicPeriod"/>
            </a:pPr>
            <a:r>
              <a:rPr lang="en-US" sz="2200"/>
              <a:t>Configure the delivery mode of log messages by using </a:t>
            </a:r>
            <a:r>
              <a:rPr lang="en-US" sz="2200" i="1"/>
              <a:t>--mode </a:t>
            </a:r>
            <a:r>
              <a:rPr lang="en-US" sz="2200"/>
              <a:t>flag in run command.</a:t>
            </a:r>
            <a:endParaRPr sz="2200"/>
          </a:p>
          <a:p>
            <a:pPr marL="457200" lvl="0" indent="-368300" algn="l" rtl="0">
              <a:lnSpc>
                <a:spcPct val="150000"/>
              </a:lnSpc>
              <a:spcBef>
                <a:spcPts val="0"/>
              </a:spcBef>
              <a:spcAft>
                <a:spcPts val="0"/>
              </a:spcAft>
              <a:buSzPts val="2200"/>
              <a:buFont typeface="Open Sans"/>
              <a:buAutoNum type="arabicPeriod"/>
            </a:pPr>
            <a:r>
              <a:rPr lang="en-US" sz="2200"/>
              <a:t>Inspect a container for </a:t>
            </a:r>
            <a:r>
              <a:rPr lang="en-US" sz="2200" i="1"/>
              <a:t>log-config.</a:t>
            </a:r>
            <a:endParaRPr sz="2200" i="1"/>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796"/>
        <p:cNvGrpSpPr/>
        <p:nvPr/>
      </p:nvGrpSpPr>
      <p:grpSpPr>
        <a:xfrm>
          <a:off x="0" y="0"/>
          <a:ext cx="0" cy="0"/>
          <a:chOff x="0" y="0"/>
          <a:chExt cx="0" cy="0"/>
        </a:xfrm>
      </p:grpSpPr>
      <p:sp>
        <p:nvSpPr>
          <p:cNvPr id="2797" name="Google Shape;2797;g77ce959bdb_0_4625"/>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Network Troubleshoot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2803" name="Google Shape;2803;g77ce959bdb_0_462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Networking Issues</a:t>
            </a:r>
            <a:endParaRPr/>
          </a:p>
        </p:txBody>
      </p:sp>
      <p:pic>
        <p:nvPicPr>
          <p:cNvPr id="2804" name="Google Shape;2804;g77ce959bdb_0_4629"/>
          <p:cNvPicPr preferRelativeResize="0"/>
          <p:nvPr/>
        </p:nvPicPr>
        <p:blipFill rotWithShape="1">
          <a:blip r:embed="rId3">
            <a:alphaModFix/>
          </a:blip>
          <a:srcRect/>
          <a:stretch/>
        </p:blipFill>
        <p:spPr>
          <a:xfrm>
            <a:off x="5701350" y="568050"/>
            <a:ext cx="5020324" cy="481700"/>
          </a:xfrm>
          <a:prstGeom prst="rect">
            <a:avLst/>
          </a:prstGeom>
          <a:noFill/>
          <a:ln>
            <a:noFill/>
          </a:ln>
        </p:spPr>
      </p:pic>
      <p:sp>
        <p:nvSpPr>
          <p:cNvPr id="2805" name="Google Shape;2805;g77ce959bdb_0_4629"/>
          <p:cNvSpPr/>
          <p:nvPr/>
        </p:nvSpPr>
        <p:spPr>
          <a:xfrm>
            <a:off x="6740623" y="3948541"/>
            <a:ext cx="2608500" cy="24003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Networking issues</a:t>
            </a:r>
            <a:endParaRPr sz="2200" b="0" i="0" u="none" strike="noStrike" cap="none">
              <a:solidFill>
                <a:srgbClr val="3F3F3F"/>
              </a:solidFill>
              <a:latin typeface="Open Sans"/>
              <a:ea typeface="Open Sans"/>
              <a:cs typeface="Open Sans"/>
              <a:sym typeface="Open Sans"/>
            </a:endParaRPr>
          </a:p>
        </p:txBody>
      </p:sp>
      <p:sp>
        <p:nvSpPr>
          <p:cNvPr id="2806" name="Google Shape;2806;g77ce959bdb_0_4629"/>
          <p:cNvSpPr/>
          <p:nvPr/>
        </p:nvSpPr>
        <p:spPr>
          <a:xfrm>
            <a:off x="9657156" y="5196345"/>
            <a:ext cx="426600" cy="392400"/>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07" name="Google Shape;2807;g77ce959bdb_0_4629"/>
          <p:cNvSpPr/>
          <p:nvPr/>
        </p:nvSpPr>
        <p:spPr>
          <a:xfrm>
            <a:off x="9294897" y="3821888"/>
            <a:ext cx="426600" cy="392400"/>
          </a:xfrm>
          <a:prstGeom prst="ellipse">
            <a:avLst/>
          </a:prstGeom>
          <a:solidFill>
            <a:srgbClr val="427AA1"/>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08" name="Google Shape;2808;g77ce959bdb_0_4629"/>
          <p:cNvSpPr/>
          <p:nvPr/>
        </p:nvSpPr>
        <p:spPr>
          <a:xfrm>
            <a:off x="7831650" y="3136464"/>
            <a:ext cx="426600" cy="392400"/>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09" name="Google Shape;2809;g77ce959bdb_0_4629"/>
          <p:cNvSpPr/>
          <p:nvPr/>
        </p:nvSpPr>
        <p:spPr>
          <a:xfrm>
            <a:off x="6006145" y="5196345"/>
            <a:ext cx="426600" cy="392400"/>
          </a:xfrm>
          <a:prstGeom prst="ellipse">
            <a:avLst/>
          </a:prstGeom>
          <a:solidFill>
            <a:srgbClr val="3A405A"/>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10" name="Google Shape;2810;g77ce959bdb_0_4629"/>
          <p:cNvSpPr/>
          <p:nvPr/>
        </p:nvSpPr>
        <p:spPr>
          <a:xfrm>
            <a:off x="6219407" y="3821887"/>
            <a:ext cx="426600" cy="392400"/>
          </a:xfrm>
          <a:prstGeom prst="ellipse">
            <a:avLst/>
          </a:prstGeom>
          <a:solidFill>
            <a:srgbClr val="0FCFE8"/>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11" name="Google Shape;2811;g77ce959bdb_0_4629"/>
          <p:cNvSpPr/>
          <p:nvPr/>
        </p:nvSpPr>
        <p:spPr>
          <a:xfrm>
            <a:off x="4234780" y="5145934"/>
            <a:ext cx="17715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Latency</a:t>
            </a:r>
            <a:endParaRPr sz="1400" b="0" i="0" u="none" strike="noStrike" cap="none">
              <a:solidFill>
                <a:srgbClr val="000000"/>
              </a:solidFill>
              <a:latin typeface="Arial"/>
              <a:ea typeface="Arial"/>
              <a:cs typeface="Arial"/>
              <a:sym typeface="Arial"/>
            </a:endParaRPr>
          </a:p>
        </p:txBody>
      </p:sp>
      <p:sp>
        <p:nvSpPr>
          <p:cNvPr id="2812" name="Google Shape;2812;g77ce959bdb_0_4629"/>
          <p:cNvSpPr/>
          <p:nvPr/>
        </p:nvSpPr>
        <p:spPr>
          <a:xfrm>
            <a:off x="4658683" y="3733097"/>
            <a:ext cx="12099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Routing</a:t>
            </a:r>
            <a:endParaRPr sz="2200" b="0" i="0" u="none" strike="noStrike" cap="none">
              <a:solidFill>
                <a:srgbClr val="3F3F3F"/>
              </a:solidFill>
              <a:latin typeface="Open Sans"/>
              <a:ea typeface="Open Sans"/>
              <a:cs typeface="Open Sans"/>
              <a:sym typeface="Open Sans"/>
            </a:endParaRPr>
          </a:p>
        </p:txBody>
      </p:sp>
      <p:sp>
        <p:nvSpPr>
          <p:cNvPr id="2813" name="Google Shape;2813;g77ce959bdb_0_4629"/>
          <p:cNvSpPr/>
          <p:nvPr/>
        </p:nvSpPr>
        <p:spPr>
          <a:xfrm>
            <a:off x="6949137" y="2445214"/>
            <a:ext cx="23577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DNS resolution</a:t>
            </a:r>
            <a:endParaRPr sz="2200" b="0" i="0" u="none" strike="noStrike" cap="none">
              <a:solidFill>
                <a:srgbClr val="3F3F3F"/>
              </a:solidFill>
              <a:latin typeface="Open Sans"/>
              <a:ea typeface="Open Sans"/>
              <a:cs typeface="Open Sans"/>
              <a:sym typeface="Open Sans"/>
            </a:endParaRPr>
          </a:p>
        </p:txBody>
      </p:sp>
      <p:sp>
        <p:nvSpPr>
          <p:cNvPr id="2814" name="Google Shape;2814;g77ce959bdb_0_4629"/>
          <p:cNvSpPr/>
          <p:nvPr/>
        </p:nvSpPr>
        <p:spPr>
          <a:xfrm>
            <a:off x="10083681" y="3751444"/>
            <a:ext cx="12099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Firewall</a:t>
            </a:r>
            <a:endParaRPr sz="2200" b="0" i="0" u="none" strike="noStrike" cap="none">
              <a:solidFill>
                <a:srgbClr val="3F3F3F"/>
              </a:solidFill>
              <a:latin typeface="Open Sans"/>
              <a:ea typeface="Open Sans"/>
              <a:cs typeface="Open Sans"/>
              <a:sym typeface="Open Sans"/>
            </a:endParaRPr>
          </a:p>
        </p:txBody>
      </p:sp>
      <p:sp>
        <p:nvSpPr>
          <p:cNvPr id="2815" name="Google Shape;2815;g77ce959bdb_0_4629"/>
          <p:cNvSpPr/>
          <p:nvPr/>
        </p:nvSpPr>
        <p:spPr>
          <a:xfrm>
            <a:off x="10391634" y="5007878"/>
            <a:ext cx="28917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Incomplete Address Resolution Protocol (ARP)</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g77ce959bdb_0_464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Debugging</a:t>
            </a:r>
            <a:endParaRPr/>
          </a:p>
        </p:txBody>
      </p:sp>
      <p:sp>
        <p:nvSpPr>
          <p:cNvPr id="2822" name="Google Shape;2822;g77ce959bdb_0_4646"/>
          <p:cNvSpPr/>
          <p:nvPr/>
        </p:nvSpPr>
        <p:spPr>
          <a:xfrm>
            <a:off x="1383378" y="1442920"/>
            <a:ext cx="5353500" cy="6399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Network debugging:</a:t>
            </a:r>
            <a:endParaRPr sz="2200" b="0" i="0" u="none" strike="noStrike" cap="none">
              <a:solidFill>
                <a:schemeClr val="lt1"/>
              </a:solidFill>
              <a:latin typeface="Open Sans"/>
              <a:ea typeface="Open Sans"/>
              <a:cs typeface="Open Sans"/>
              <a:sym typeface="Open Sans"/>
            </a:endParaRPr>
          </a:p>
        </p:txBody>
      </p:sp>
      <p:sp>
        <p:nvSpPr>
          <p:cNvPr id="2823" name="Google Shape;2823;g77ce959bdb_0_4646"/>
          <p:cNvSpPr/>
          <p:nvPr/>
        </p:nvSpPr>
        <p:spPr>
          <a:xfrm>
            <a:off x="1383378" y="2417214"/>
            <a:ext cx="13425300" cy="1120800"/>
          </a:xfrm>
          <a:prstGeom prst="roundRect">
            <a:avLst>
              <a:gd name="adj" fmla="val 11839"/>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network inspect [OPTIONS] NETWORK [NETWORK...] </a:t>
            </a:r>
            <a:endParaRPr sz="1400" b="0" i="0" u="none" strike="noStrike" cap="none">
              <a:solidFill>
                <a:srgbClr val="000000"/>
              </a:solidFill>
              <a:latin typeface="Arial"/>
              <a:ea typeface="Arial"/>
              <a:cs typeface="Arial"/>
              <a:sym typeface="Arial"/>
            </a:endParaRPr>
          </a:p>
        </p:txBody>
      </p:sp>
      <p:sp>
        <p:nvSpPr>
          <p:cNvPr id="2824" name="Google Shape;2824;g77ce959bdb_0_4646"/>
          <p:cNvSpPr/>
          <p:nvPr/>
        </p:nvSpPr>
        <p:spPr>
          <a:xfrm>
            <a:off x="1383377" y="3932100"/>
            <a:ext cx="5353500" cy="6399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chemeClr val="lt1"/>
                </a:solidFill>
                <a:latin typeface="Open Sans"/>
                <a:ea typeface="Open Sans"/>
                <a:cs typeface="Open Sans"/>
                <a:sym typeface="Open Sans"/>
              </a:rPr>
              <a:t>netshoot </a:t>
            </a:r>
            <a:r>
              <a:rPr lang="en-US" sz="2200" b="0" i="0" u="none" strike="noStrike" cap="none">
                <a:solidFill>
                  <a:schemeClr val="lt1"/>
                </a:solidFill>
                <a:latin typeface="Open Sans"/>
                <a:ea typeface="Open Sans"/>
                <a:cs typeface="Open Sans"/>
                <a:sym typeface="Open Sans"/>
              </a:rPr>
              <a:t>container:</a:t>
            </a:r>
            <a:endParaRPr sz="2200" b="0" i="1" u="none" strike="noStrike" cap="none">
              <a:solidFill>
                <a:schemeClr val="lt1"/>
              </a:solidFill>
              <a:latin typeface="Open Sans"/>
              <a:ea typeface="Open Sans"/>
              <a:cs typeface="Open Sans"/>
              <a:sym typeface="Open Sans"/>
            </a:endParaRPr>
          </a:p>
        </p:txBody>
      </p:sp>
      <p:sp>
        <p:nvSpPr>
          <p:cNvPr id="2825" name="Google Shape;2825;g77ce959bdb_0_4646"/>
          <p:cNvSpPr/>
          <p:nvPr/>
        </p:nvSpPr>
        <p:spPr>
          <a:xfrm>
            <a:off x="1383378" y="4905506"/>
            <a:ext cx="13425300" cy="2795700"/>
          </a:xfrm>
          <a:prstGeom prst="roundRect">
            <a:avLst>
              <a:gd name="adj" fmla="val 47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t>
            </a:r>
            <a:r>
              <a:rPr lang="en-US" sz="2200" b="0" i="1" u="none" strike="noStrike" cap="none">
                <a:solidFill>
                  <a:srgbClr val="3F3F3F"/>
                </a:solidFill>
                <a:latin typeface="Open Sans"/>
                <a:ea typeface="Open Sans"/>
                <a:cs typeface="Open Sans"/>
                <a:sym typeface="Open Sans"/>
              </a:rPr>
              <a:t>netshoot </a:t>
            </a:r>
            <a:r>
              <a:rPr lang="en-US" sz="2200" b="0" i="0" u="none" strike="noStrike" cap="none">
                <a:solidFill>
                  <a:srgbClr val="3F3F3F"/>
                </a:solidFill>
                <a:latin typeface="Open Sans"/>
                <a:ea typeface="Open Sans"/>
                <a:cs typeface="Open Sans"/>
                <a:sym typeface="Open Sans"/>
              </a:rPr>
              <a:t>container contains network troubleshooting tools to resolve Docker networking issues.</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t>
            </a:r>
            <a:r>
              <a:rPr lang="en-US" sz="2200" b="0" i="1" u="none" strike="noStrike" cap="none">
                <a:solidFill>
                  <a:srgbClr val="3F3F3F"/>
                </a:solidFill>
                <a:latin typeface="Open Sans"/>
                <a:ea typeface="Open Sans"/>
                <a:cs typeface="Open Sans"/>
                <a:sym typeface="Open Sans"/>
              </a:rPr>
              <a:t>netshoot</a:t>
            </a:r>
            <a:r>
              <a:rPr lang="en-US" sz="2200" b="0" i="0" u="none" strike="noStrike" cap="none">
                <a:solidFill>
                  <a:srgbClr val="3F3F3F"/>
                </a:solidFill>
                <a:latin typeface="Open Sans"/>
                <a:ea typeface="Open Sans"/>
                <a:cs typeface="Open Sans"/>
                <a:sym typeface="Open Sans"/>
              </a:rPr>
              <a:t> container is able to:</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Get attached to any network</a:t>
            </a:r>
            <a:endParaRPr sz="1400" b="0" i="0" u="none" strike="noStrike" cap="none">
              <a:solidFill>
                <a:srgbClr val="000000"/>
              </a:solidFill>
              <a:latin typeface="Arial"/>
              <a:ea typeface="Arial"/>
              <a:cs typeface="Arial"/>
              <a:sym typeface="Arial"/>
            </a:endParaRPr>
          </a:p>
          <a:p>
            <a:pPr marL="342900" marR="0" lvl="0" indent="-342900" algn="l" rtl="0">
              <a:lnSpc>
                <a:spcPct val="2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Get placed in any network namespace of any container</a:t>
            </a:r>
            <a:endParaRPr sz="1400" b="0" i="0" u="none" strike="noStrike" cap="none">
              <a:solidFill>
                <a:srgbClr val="000000"/>
              </a:solidFill>
              <a:latin typeface="Arial"/>
              <a:ea typeface="Arial"/>
              <a:cs typeface="Arial"/>
              <a:sym typeface="Arial"/>
            </a:endParaRPr>
          </a:p>
        </p:txBody>
      </p:sp>
      <p:pic>
        <p:nvPicPr>
          <p:cNvPr id="2826" name="Google Shape;2826;g77ce959bdb_0_4646"/>
          <p:cNvPicPr preferRelativeResize="0"/>
          <p:nvPr/>
        </p:nvPicPr>
        <p:blipFill rotWithShape="1">
          <a:blip r:embed="rId3">
            <a:alphaModFix/>
          </a:blip>
          <a:srcRect/>
          <a:stretch/>
        </p:blipFill>
        <p:spPr>
          <a:xfrm>
            <a:off x="6564450" y="644250"/>
            <a:ext cx="3395226" cy="4817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831"/>
        <p:cNvGrpSpPr/>
        <p:nvPr/>
      </p:nvGrpSpPr>
      <p:grpSpPr>
        <a:xfrm>
          <a:off x="0" y="0"/>
          <a:ext cx="0" cy="0"/>
          <a:chOff x="0" y="0"/>
          <a:chExt cx="0" cy="0"/>
        </a:xfrm>
      </p:grpSpPr>
      <p:sp>
        <p:nvSpPr>
          <p:cNvPr id="2832" name="Google Shape;2832;g77ce959bdb_0_465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 Troubleshoot</a:t>
            </a:r>
            <a:endParaRPr/>
          </a:p>
        </p:txBody>
      </p:sp>
      <p:sp>
        <p:nvSpPr>
          <p:cNvPr id="2833" name="Google Shape;2833;g77ce959bdb_0_4656"/>
          <p:cNvSpPr/>
          <p:nvPr/>
        </p:nvSpPr>
        <p:spPr>
          <a:xfrm>
            <a:off x="1447339" y="1421863"/>
            <a:ext cx="5353500" cy="6399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Troubleshooting using </a:t>
            </a:r>
            <a:r>
              <a:rPr lang="en-US" sz="2200" b="0" i="1" u="none" strike="noStrike" cap="none">
                <a:solidFill>
                  <a:schemeClr val="lt1"/>
                </a:solidFill>
                <a:latin typeface="Open Sans"/>
                <a:ea typeface="Open Sans"/>
                <a:cs typeface="Open Sans"/>
                <a:sym typeface="Open Sans"/>
              </a:rPr>
              <a:t>netshoot</a:t>
            </a:r>
            <a:r>
              <a:rPr lang="en-US" sz="2200" b="0" i="0" u="none" strike="noStrike" cap="none">
                <a:solidFill>
                  <a:schemeClr val="lt1"/>
                </a:solidFill>
                <a:latin typeface="Open Sans"/>
                <a:ea typeface="Open Sans"/>
                <a:cs typeface="Open Sans"/>
                <a:sym typeface="Open Sans"/>
              </a:rPr>
              <a:t>:</a:t>
            </a:r>
            <a:endParaRPr sz="2200" b="0" i="0" u="none" strike="noStrike" cap="none">
              <a:solidFill>
                <a:schemeClr val="lt1"/>
              </a:solidFill>
              <a:latin typeface="Open Sans"/>
              <a:ea typeface="Open Sans"/>
              <a:cs typeface="Open Sans"/>
              <a:sym typeface="Open Sans"/>
            </a:endParaRPr>
          </a:p>
        </p:txBody>
      </p:sp>
      <p:sp>
        <p:nvSpPr>
          <p:cNvPr id="2834" name="Google Shape;2834;g77ce959bdb_0_4656"/>
          <p:cNvSpPr/>
          <p:nvPr/>
        </p:nvSpPr>
        <p:spPr>
          <a:xfrm>
            <a:off x="734359" y="3466106"/>
            <a:ext cx="4869300" cy="949200"/>
          </a:xfrm>
          <a:prstGeom prst="roundRect">
            <a:avLst>
              <a:gd name="adj" fmla="val 3573"/>
            </a:avLst>
          </a:prstGeom>
          <a:solidFill>
            <a:srgbClr val="9CC2E5"/>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Container's Network Namespace</a:t>
            </a:r>
            <a:endParaRPr sz="1400" b="0" i="0" u="none" strike="noStrike" cap="none">
              <a:solidFill>
                <a:srgbClr val="000000"/>
              </a:solidFill>
              <a:latin typeface="Arial"/>
              <a:ea typeface="Arial"/>
              <a:cs typeface="Arial"/>
              <a:sym typeface="Arial"/>
            </a:endParaRPr>
          </a:p>
        </p:txBody>
      </p:sp>
      <p:sp>
        <p:nvSpPr>
          <p:cNvPr id="2835" name="Google Shape;2835;g77ce959bdb_0_4656"/>
          <p:cNvSpPr/>
          <p:nvPr/>
        </p:nvSpPr>
        <p:spPr>
          <a:xfrm>
            <a:off x="734359" y="4791867"/>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Host’s Network Namespace</a:t>
            </a:r>
            <a:endParaRPr sz="1400" b="0" i="0" u="none" strike="noStrike" cap="none">
              <a:solidFill>
                <a:srgbClr val="000000"/>
              </a:solidFill>
              <a:latin typeface="Arial"/>
              <a:ea typeface="Arial"/>
              <a:cs typeface="Arial"/>
              <a:sym typeface="Arial"/>
            </a:endParaRPr>
          </a:p>
        </p:txBody>
      </p:sp>
      <p:sp>
        <p:nvSpPr>
          <p:cNvPr id="2836" name="Google Shape;2836;g77ce959bdb_0_4656"/>
          <p:cNvSpPr/>
          <p:nvPr/>
        </p:nvSpPr>
        <p:spPr>
          <a:xfrm>
            <a:off x="734359" y="6117628"/>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Network’s Network Namespace</a:t>
            </a:r>
            <a:endParaRPr sz="1400" b="0" i="0" u="none" strike="noStrike" cap="none">
              <a:solidFill>
                <a:srgbClr val="000000"/>
              </a:solidFill>
              <a:latin typeface="Arial"/>
              <a:ea typeface="Arial"/>
              <a:cs typeface="Arial"/>
              <a:sym typeface="Arial"/>
            </a:endParaRPr>
          </a:p>
        </p:txBody>
      </p:sp>
      <p:sp>
        <p:nvSpPr>
          <p:cNvPr id="2837" name="Google Shape;2837;g77ce959bdb_0_4656"/>
          <p:cNvSpPr/>
          <p:nvPr/>
        </p:nvSpPr>
        <p:spPr>
          <a:xfrm>
            <a:off x="5963926" y="2347336"/>
            <a:ext cx="9672000" cy="56211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Problem: Networking issues with the application's container</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Solution: Launch </a:t>
            </a:r>
            <a:r>
              <a:rPr lang="en-US" sz="2200" b="0" i="1" u="none" strike="noStrike" cap="none">
                <a:solidFill>
                  <a:srgbClr val="3F3F3F"/>
                </a:solidFill>
                <a:latin typeface="Open Sans"/>
                <a:ea typeface="Open Sans"/>
                <a:cs typeface="Open Sans"/>
                <a:sym typeface="Open Sans"/>
              </a:rPr>
              <a:t>netshoot </a:t>
            </a:r>
            <a:r>
              <a:rPr lang="en-US" sz="2200" b="0" i="0" u="none" strike="noStrike" cap="none">
                <a:solidFill>
                  <a:srgbClr val="3F3F3F"/>
                </a:solidFill>
                <a:latin typeface="Open Sans"/>
                <a:ea typeface="Open Sans"/>
                <a:cs typeface="Open Sans"/>
                <a:sym typeface="Open Sans"/>
              </a:rPr>
              <a:t>by using command</a:t>
            </a:r>
            <a:endParaRPr sz="2200" b="0" i="1" u="none" strike="noStrike" cap="none">
              <a:solidFill>
                <a:srgbClr val="3F3F3F"/>
              </a:solidFill>
              <a:latin typeface="Open Sans"/>
              <a:ea typeface="Open Sans"/>
              <a:cs typeface="Open Sans"/>
              <a:sym typeface="Open Sans"/>
            </a:endParaRPr>
          </a:p>
          <a:p>
            <a:pPr marL="0" marR="0" lvl="0" indent="0" algn="l" rtl="0">
              <a:lnSpc>
                <a:spcPct val="2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run -it --net container:&lt;container_name&gt; nicolaka/netshoot</a:t>
            </a:r>
            <a:endParaRPr sz="2200" b="0" i="1" u="none" strike="noStrike" cap="none">
              <a:solidFill>
                <a:srgbClr val="3F3F3F"/>
              </a:solidFill>
              <a:latin typeface="Open Sans"/>
              <a:ea typeface="Open Sans"/>
              <a:cs typeface="Open Sans"/>
              <a:sym typeface="Open Sans"/>
            </a:endParaRPr>
          </a:p>
        </p:txBody>
      </p:sp>
      <p:pic>
        <p:nvPicPr>
          <p:cNvPr id="2838" name="Google Shape;2838;g77ce959bdb_0_4656"/>
          <p:cNvPicPr preferRelativeResize="0"/>
          <p:nvPr/>
        </p:nvPicPr>
        <p:blipFill rotWithShape="1">
          <a:blip r:embed="rId3">
            <a:alphaModFix/>
          </a:blip>
          <a:srcRect/>
          <a:stretch/>
        </p:blipFill>
        <p:spPr>
          <a:xfrm>
            <a:off x="4743675" y="568050"/>
            <a:ext cx="6740000" cy="4817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843"/>
        <p:cNvGrpSpPr/>
        <p:nvPr/>
      </p:nvGrpSpPr>
      <p:grpSpPr>
        <a:xfrm>
          <a:off x="0" y="0"/>
          <a:ext cx="0" cy="0"/>
          <a:chOff x="0" y="0"/>
          <a:chExt cx="0" cy="0"/>
        </a:xfrm>
      </p:grpSpPr>
      <p:sp>
        <p:nvSpPr>
          <p:cNvPr id="2844" name="Google Shape;2844;g77ce959bdb_0_466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 Troubleshoot</a:t>
            </a:r>
            <a:endParaRPr/>
          </a:p>
        </p:txBody>
      </p:sp>
      <p:sp>
        <p:nvSpPr>
          <p:cNvPr id="2845" name="Google Shape;2845;g77ce959bdb_0_4667"/>
          <p:cNvSpPr/>
          <p:nvPr/>
        </p:nvSpPr>
        <p:spPr>
          <a:xfrm>
            <a:off x="1447339" y="1421863"/>
            <a:ext cx="5353500" cy="6399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Troubleshooting using </a:t>
            </a:r>
            <a:r>
              <a:rPr lang="en-US" sz="2200" b="0" i="1" u="none" strike="noStrike" cap="none">
                <a:solidFill>
                  <a:schemeClr val="lt1"/>
                </a:solidFill>
                <a:latin typeface="Open Sans"/>
                <a:ea typeface="Open Sans"/>
                <a:cs typeface="Open Sans"/>
                <a:sym typeface="Open Sans"/>
              </a:rPr>
              <a:t>netshoot</a:t>
            </a:r>
            <a:r>
              <a:rPr lang="en-US" sz="2200" b="0" i="0" u="none" strike="noStrike" cap="none">
                <a:solidFill>
                  <a:schemeClr val="lt1"/>
                </a:solidFill>
                <a:latin typeface="Open Sans"/>
                <a:ea typeface="Open Sans"/>
                <a:cs typeface="Open Sans"/>
                <a:sym typeface="Open Sans"/>
              </a:rPr>
              <a:t>:</a:t>
            </a:r>
            <a:endParaRPr sz="2200" b="0" i="0" u="none" strike="noStrike" cap="none">
              <a:solidFill>
                <a:schemeClr val="lt1"/>
              </a:solidFill>
              <a:latin typeface="Open Sans"/>
              <a:ea typeface="Open Sans"/>
              <a:cs typeface="Open Sans"/>
              <a:sym typeface="Open Sans"/>
            </a:endParaRPr>
          </a:p>
        </p:txBody>
      </p:sp>
      <p:sp>
        <p:nvSpPr>
          <p:cNvPr id="2846" name="Google Shape;2846;g77ce959bdb_0_4667"/>
          <p:cNvSpPr/>
          <p:nvPr/>
        </p:nvSpPr>
        <p:spPr>
          <a:xfrm>
            <a:off x="734359" y="3466106"/>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Container's Network Namespace</a:t>
            </a:r>
            <a:endParaRPr sz="1400" b="0" i="0" u="none" strike="noStrike" cap="none">
              <a:solidFill>
                <a:srgbClr val="000000"/>
              </a:solidFill>
              <a:latin typeface="Arial"/>
              <a:ea typeface="Arial"/>
              <a:cs typeface="Arial"/>
              <a:sym typeface="Arial"/>
            </a:endParaRPr>
          </a:p>
        </p:txBody>
      </p:sp>
      <p:sp>
        <p:nvSpPr>
          <p:cNvPr id="2847" name="Google Shape;2847;g77ce959bdb_0_4667"/>
          <p:cNvSpPr/>
          <p:nvPr/>
        </p:nvSpPr>
        <p:spPr>
          <a:xfrm>
            <a:off x="734359" y="4791867"/>
            <a:ext cx="4869300" cy="949200"/>
          </a:xfrm>
          <a:prstGeom prst="roundRect">
            <a:avLst>
              <a:gd name="adj" fmla="val 3573"/>
            </a:avLst>
          </a:prstGeom>
          <a:solidFill>
            <a:srgbClr val="9CC2E5"/>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Host’s Network Namespace</a:t>
            </a:r>
            <a:endParaRPr sz="1400" b="0" i="0" u="none" strike="noStrike" cap="none">
              <a:solidFill>
                <a:srgbClr val="000000"/>
              </a:solidFill>
              <a:latin typeface="Arial"/>
              <a:ea typeface="Arial"/>
              <a:cs typeface="Arial"/>
              <a:sym typeface="Arial"/>
            </a:endParaRPr>
          </a:p>
        </p:txBody>
      </p:sp>
      <p:sp>
        <p:nvSpPr>
          <p:cNvPr id="2848" name="Google Shape;2848;g77ce959bdb_0_4667"/>
          <p:cNvSpPr/>
          <p:nvPr/>
        </p:nvSpPr>
        <p:spPr>
          <a:xfrm>
            <a:off x="734359" y="6117628"/>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Network’s Network Namespace</a:t>
            </a:r>
            <a:endParaRPr sz="1400" b="0" i="0" u="none" strike="noStrike" cap="none">
              <a:solidFill>
                <a:srgbClr val="000000"/>
              </a:solidFill>
              <a:latin typeface="Arial"/>
              <a:ea typeface="Arial"/>
              <a:cs typeface="Arial"/>
              <a:sym typeface="Arial"/>
            </a:endParaRPr>
          </a:p>
        </p:txBody>
      </p:sp>
      <p:sp>
        <p:nvSpPr>
          <p:cNvPr id="2849" name="Google Shape;2849;g77ce959bdb_0_4667"/>
          <p:cNvSpPr/>
          <p:nvPr/>
        </p:nvSpPr>
        <p:spPr>
          <a:xfrm>
            <a:off x="5963926" y="2347336"/>
            <a:ext cx="9672000" cy="56211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Problem: Networking issues on the host</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Solution: Launch </a:t>
            </a:r>
            <a:r>
              <a:rPr lang="en-US" sz="2200" b="0" i="1" u="none" strike="noStrike" cap="none">
                <a:solidFill>
                  <a:srgbClr val="3F3F3F"/>
                </a:solidFill>
                <a:latin typeface="Open Sans"/>
                <a:ea typeface="Open Sans"/>
                <a:cs typeface="Open Sans"/>
                <a:sym typeface="Open Sans"/>
              </a:rPr>
              <a:t>netshoot </a:t>
            </a:r>
            <a:r>
              <a:rPr lang="en-US" sz="2200" b="0" i="0" u="none" strike="noStrike" cap="none">
                <a:solidFill>
                  <a:srgbClr val="3F3F3F"/>
                </a:solidFill>
                <a:latin typeface="Open Sans"/>
                <a:ea typeface="Open Sans"/>
                <a:cs typeface="Open Sans"/>
                <a:sym typeface="Open Sans"/>
              </a:rPr>
              <a:t>by using command</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run -it --net host nicolaka/netshoot</a:t>
            </a:r>
            <a:endParaRPr sz="2200" b="0" i="1" u="none" strike="noStrike" cap="none">
              <a:solidFill>
                <a:srgbClr val="3F3F3F"/>
              </a:solidFill>
              <a:latin typeface="Open Sans"/>
              <a:ea typeface="Open Sans"/>
              <a:cs typeface="Open Sans"/>
              <a:sym typeface="Open Sans"/>
            </a:endParaRPr>
          </a:p>
        </p:txBody>
      </p:sp>
      <p:pic>
        <p:nvPicPr>
          <p:cNvPr id="2850" name="Google Shape;2850;g77ce959bdb_0_4667"/>
          <p:cNvPicPr preferRelativeResize="0"/>
          <p:nvPr/>
        </p:nvPicPr>
        <p:blipFill rotWithShape="1">
          <a:blip r:embed="rId3">
            <a:alphaModFix/>
          </a:blip>
          <a:srcRect/>
          <a:stretch/>
        </p:blipFill>
        <p:spPr>
          <a:xfrm>
            <a:off x="4743675" y="568050"/>
            <a:ext cx="6740000" cy="4817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g77ce959bdb_0_467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 Troubleshoot</a:t>
            </a:r>
            <a:endParaRPr/>
          </a:p>
        </p:txBody>
      </p:sp>
      <p:sp>
        <p:nvSpPr>
          <p:cNvPr id="2857" name="Google Shape;2857;g77ce959bdb_0_4678"/>
          <p:cNvSpPr/>
          <p:nvPr/>
        </p:nvSpPr>
        <p:spPr>
          <a:xfrm>
            <a:off x="1447339" y="1421863"/>
            <a:ext cx="5353500" cy="6399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Troubleshooting using </a:t>
            </a:r>
            <a:r>
              <a:rPr lang="en-US" sz="2200" b="0" i="1" u="none" strike="noStrike" cap="none">
                <a:solidFill>
                  <a:schemeClr val="lt1"/>
                </a:solidFill>
                <a:latin typeface="Open Sans"/>
                <a:ea typeface="Open Sans"/>
                <a:cs typeface="Open Sans"/>
                <a:sym typeface="Open Sans"/>
              </a:rPr>
              <a:t>netshoot</a:t>
            </a:r>
            <a:r>
              <a:rPr lang="en-US" sz="2200" b="0" i="0" u="none" strike="noStrike" cap="none">
                <a:solidFill>
                  <a:schemeClr val="lt1"/>
                </a:solidFill>
                <a:latin typeface="Open Sans"/>
                <a:ea typeface="Open Sans"/>
                <a:cs typeface="Open Sans"/>
                <a:sym typeface="Open Sans"/>
              </a:rPr>
              <a:t>:</a:t>
            </a:r>
            <a:endParaRPr sz="2200" b="0" i="0" u="none" strike="noStrike" cap="none">
              <a:solidFill>
                <a:schemeClr val="lt1"/>
              </a:solidFill>
              <a:latin typeface="Open Sans"/>
              <a:ea typeface="Open Sans"/>
              <a:cs typeface="Open Sans"/>
              <a:sym typeface="Open Sans"/>
            </a:endParaRPr>
          </a:p>
        </p:txBody>
      </p:sp>
      <p:sp>
        <p:nvSpPr>
          <p:cNvPr id="2858" name="Google Shape;2858;g77ce959bdb_0_4678"/>
          <p:cNvSpPr/>
          <p:nvPr/>
        </p:nvSpPr>
        <p:spPr>
          <a:xfrm>
            <a:off x="734359" y="3466106"/>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Container's Network Namespace</a:t>
            </a:r>
            <a:endParaRPr sz="1400" b="0" i="0" u="none" strike="noStrike" cap="none">
              <a:solidFill>
                <a:srgbClr val="000000"/>
              </a:solidFill>
              <a:latin typeface="Arial"/>
              <a:ea typeface="Arial"/>
              <a:cs typeface="Arial"/>
              <a:sym typeface="Arial"/>
            </a:endParaRPr>
          </a:p>
        </p:txBody>
      </p:sp>
      <p:sp>
        <p:nvSpPr>
          <p:cNvPr id="2859" name="Google Shape;2859;g77ce959bdb_0_4678"/>
          <p:cNvSpPr/>
          <p:nvPr/>
        </p:nvSpPr>
        <p:spPr>
          <a:xfrm>
            <a:off x="734359" y="4791867"/>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Host’s Network Namespace</a:t>
            </a:r>
            <a:endParaRPr sz="1400" b="0" i="0" u="none" strike="noStrike" cap="none">
              <a:solidFill>
                <a:srgbClr val="000000"/>
              </a:solidFill>
              <a:latin typeface="Arial"/>
              <a:ea typeface="Arial"/>
              <a:cs typeface="Arial"/>
              <a:sym typeface="Arial"/>
            </a:endParaRPr>
          </a:p>
        </p:txBody>
      </p:sp>
      <p:sp>
        <p:nvSpPr>
          <p:cNvPr id="2860" name="Google Shape;2860;g77ce959bdb_0_4678"/>
          <p:cNvSpPr/>
          <p:nvPr/>
        </p:nvSpPr>
        <p:spPr>
          <a:xfrm>
            <a:off x="734359" y="6117628"/>
            <a:ext cx="4869300" cy="949200"/>
          </a:xfrm>
          <a:prstGeom prst="roundRect">
            <a:avLst>
              <a:gd name="adj" fmla="val 3573"/>
            </a:avLst>
          </a:prstGeom>
          <a:solidFill>
            <a:srgbClr val="9CC2E5"/>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Network’s Network Namespace</a:t>
            </a:r>
            <a:endParaRPr sz="1400" b="0" i="0" u="none" strike="noStrike" cap="none">
              <a:solidFill>
                <a:srgbClr val="000000"/>
              </a:solidFill>
              <a:latin typeface="Arial"/>
              <a:ea typeface="Arial"/>
              <a:cs typeface="Arial"/>
              <a:sym typeface="Arial"/>
            </a:endParaRPr>
          </a:p>
        </p:txBody>
      </p:sp>
      <p:sp>
        <p:nvSpPr>
          <p:cNvPr id="2861" name="Google Shape;2861;g77ce959bdb_0_4678"/>
          <p:cNvSpPr/>
          <p:nvPr/>
        </p:nvSpPr>
        <p:spPr>
          <a:xfrm>
            <a:off x="5963926" y="2347336"/>
            <a:ext cx="9672000" cy="56103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Problem: Networking issues on Docker network</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Solution: Use </a:t>
            </a:r>
            <a:r>
              <a:rPr lang="en-US" sz="2200" b="0" i="1" u="none" strike="noStrike" cap="none">
                <a:solidFill>
                  <a:srgbClr val="3F3F3F"/>
                </a:solidFill>
                <a:latin typeface="Open Sans"/>
                <a:ea typeface="Open Sans"/>
                <a:cs typeface="Open Sans"/>
                <a:sym typeface="Open Sans"/>
              </a:rPr>
              <a:t>nsenter</a:t>
            </a:r>
            <a:endParaRPr sz="2200" b="0" i="1" u="none" strike="noStrike" cap="none">
              <a:solidFill>
                <a:srgbClr val="3F3F3F"/>
              </a:solidFill>
              <a:latin typeface="Open Sans"/>
              <a:ea typeface="Open Sans"/>
              <a:cs typeface="Open Sans"/>
              <a:sym typeface="Open Sans"/>
            </a:endParaRPr>
          </a:p>
        </p:txBody>
      </p:sp>
      <p:pic>
        <p:nvPicPr>
          <p:cNvPr id="2862" name="Google Shape;2862;g77ce959bdb_0_4678"/>
          <p:cNvPicPr preferRelativeResize="0"/>
          <p:nvPr/>
        </p:nvPicPr>
        <p:blipFill rotWithShape="1">
          <a:blip r:embed="rId3">
            <a:alphaModFix/>
          </a:blip>
          <a:srcRect/>
          <a:stretch/>
        </p:blipFill>
        <p:spPr>
          <a:xfrm>
            <a:off x="4743675" y="568050"/>
            <a:ext cx="6740000" cy="481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g6bb1d49c5b_0_4"/>
          <p:cNvSpPr txBox="1">
            <a:spLocks noGrp="1"/>
          </p:cNvSpPr>
          <p:nvPr>
            <p:ph type="title"/>
          </p:nvPr>
        </p:nvSpPr>
        <p:spPr>
          <a:xfrm>
            <a:off x="-10160" y="19236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Swarm: Overview</a:t>
            </a:r>
            <a:endParaRPr>
              <a:solidFill>
                <a:srgbClr val="3F3F3F"/>
              </a:solidFill>
            </a:endParaRPr>
          </a:p>
        </p:txBody>
      </p:sp>
      <p:pic>
        <p:nvPicPr>
          <p:cNvPr id="988" name="Google Shape;988;g6bb1d49c5b_0_4"/>
          <p:cNvPicPr preferRelativeResize="0"/>
          <p:nvPr/>
        </p:nvPicPr>
        <p:blipFill rotWithShape="1">
          <a:blip r:embed="rId3">
            <a:alphaModFix/>
          </a:blip>
          <a:srcRect/>
          <a:stretch/>
        </p:blipFill>
        <p:spPr>
          <a:xfrm>
            <a:off x="5718041" y="649718"/>
            <a:ext cx="4819923" cy="365760"/>
          </a:xfrm>
          <a:prstGeom prst="rect">
            <a:avLst/>
          </a:prstGeom>
          <a:noFill/>
          <a:ln>
            <a:noFill/>
          </a:ln>
        </p:spPr>
      </p:pic>
      <p:sp>
        <p:nvSpPr>
          <p:cNvPr id="989" name="Google Shape;989;g6bb1d49c5b_0_4"/>
          <p:cNvSpPr/>
          <p:nvPr/>
        </p:nvSpPr>
        <p:spPr>
          <a:xfrm>
            <a:off x="6900275" y="3903426"/>
            <a:ext cx="2455500" cy="917400"/>
          </a:xfrm>
          <a:prstGeom prst="roundRect">
            <a:avLst>
              <a:gd name="adj" fmla="val 16667"/>
            </a:avLst>
          </a:prstGeom>
          <a:solidFill>
            <a:srgbClr val="2E75B5"/>
          </a:solidFill>
          <a:ln w="38100" cap="flat" cmpd="sng">
            <a:solidFill>
              <a:srgbClr val="9CC2E5"/>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Roles of a Docker host</a:t>
            </a:r>
            <a:endParaRPr sz="2200" b="0" i="0" u="none" strike="noStrike" cap="none">
              <a:solidFill>
                <a:schemeClr val="lt1"/>
              </a:solidFill>
              <a:latin typeface="Open Sans"/>
              <a:ea typeface="Open Sans"/>
              <a:cs typeface="Open Sans"/>
              <a:sym typeface="Open Sans"/>
            </a:endParaRPr>
          </a:p>
        </p:txBody>
      </p:sp>
      <p:cxnSp>
        <p:nvCxnSpPr>
          <p:cNvPr id="990" name="Google Shape;990;g6bb1d49c5b_0_4"/>
          <p:cNvCxnSpPr/>
          <p:nvPr/>
        </p:nvCxnSpPr>
        <p:spPr>
          <a:xfrm rot="10800000">
            <a:off x="5715719" y="4351040"/>
            <a:ext cx="1126500" cy="0"/>
          </a:xfrm>
          <a:prstGeom prst="straightConnector1">
            <a:avLst/>
          </a:prstGeom>
          <a:noFill/>
          <a:ln w="25400" cap="flat" cmpd="sng">
            <a:solidFill>
              <a:srgbClr val="222A35"/>
            </a:solidFill>
            <a:prstDash val="dash"/>
            <a:round/>
            <a:headEnd type="none" w="sm" len="sm"/>
            <a:tailEnd type="oval" w="lg" len="lg"/>
          </a:ln>
        </p:spPr>
      </p:cxnSp>
      <p:cxnSp>
        <p:nvCxnSpPr>
          <p:cNvPr id="991" name="Google Shape;991;g6bb1d49c5b_0_4"/>
          <p:cNvCxnSpPr/>
          <p:nvPr/>
        </p:nvCxnSpPr>
        <p:spPr>
          <a:xfrm>
            <a:off x="9433136" y="4351040"/>
            <a:ext cx="1126500" cy="0"/>
          </a:xfrm>
          <a:prstGeom prst="straightConnector1">
            <a:avLst/>
          </a:prstGeom>
          <a:noFill/>
          <a:ln w="25400" cap="flat" cmpd="sng">
            <a:solidFill>
              <a:srgbClr val="595959"/>
            </a:solidFill>
            <a:prstDash val="dash"/>
            <a:round/>
            <a:headEnd type="none" w="sm" len="sm"/>
            <a:tailEnd type="oval" w="lg" len="lg"/>
          </a:ln>
        </p:spPr>
      </p:cxnSp>
      <p:sp>
        <p:nvSpPr>
          <p:cNvPr id="992" name="Google Shape;992;g6bb1d49c5b_0_4"/>
          <p:cNvSpPr/>
          <p:nvPr/>
        </p:nvSpPr>
        <p:spPr>
          <a:xfrm>
            <a:off x="3199821" y="4093836"/>
            <a:ext cx="2361300" cy="536400"/>
          </a:xfrm>
          <a:prstGeom prst="roundRect">
            <a:avLst>
              <a:gd name="adj" fmla="val 16667"/>
            </a:avLst>
          </a:prstGeom>
          <a:solidFill>
            <a:srgbClr val="DDEAF6"/>
          </a:solidFill>
          <a:ln w="381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a:t>
            </a:r>
            <a:endParaRPr sz="2200" b="0" i="0" u="none" strike="noStrike" cap="none">
              <a:solidFill>
                <a:srgbClr val="3F3F3F"/>
              </a:solidFill>
              <a:latin typeface="Open Sans"/>
              <a:ea typeface="Open Sans"/>
              <a:cs typeface="Open Sans"/>
              <a:sym typeface="Open Sans"/>
            </a:endParaRPr>
          </a:p>
        </p:txBody>
      </p:sp>
      <p:sp>
        <p:nvSpPr>
          <p:cNvPr id="993" name="Google Shape;993;g6bb1d49c5b_0_4"/>
          <p:cNvSpPr/>
          <p:nvPr/>
        </p:nvSpPr>
        <p:spPr>
          <a:xfrm>
            <a:off x="10714334" y="4104996"/>
            <a:ext cx="2361300" cy="525300"/>
          </a:xfrm>
          <a:prstGeom prst="roundRect">
            <a:avLst>
              <a:gd name="adj" fmla="val 16667"/>
            </a:avLst>
          </a:prstGeom>
          <a:solidFill>
            <a:srgbClr val="DDEAF6"/>
          </a:solidFill>
          <a:ln w="381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Worker</a:t>
            </a:r>
            <a:endParaRPr sz="2200" b="0" i="0" u="none" strike="noStrike" cap="none">
              <a:solidFill>
                <a:srgbClr val="3F3F3F"/>
              </a:solidFill>
              <a:latin typeface="Open Sans"/>
              <a:ea typeface="Open Sans"/>
              <a:cs typeface="Open Sans"/>
              <a:sym typeface="Open Sans"/>
            </a:endParaRPr>
          </a:p>
        </p:txBody>
      </p:sp>
      <p:cxnSp>
        <p:nvCxnSpPr>
          <p:cNvPr id="994" name="Google Shape;994;g6bb1d49c5b_0_4"/>
          <p:cNvCxnSpPr/>
          <p:nvPr/>
        </p:nvCxnSpPr>
        <p:spPr>
          <a:xfrm>
            <a:off x="8127997" y="4904764"/>
            <a:ext cx="0" cy="855000"/>
          </a:xfrm>
          <a:prstGeom prst="straightConnector1">
            <a:avLst/>
          </a:prstGeom>
          <a:noFill/>
          <a:ln w="25400" cap="flat" cmpd="sng">
            <a:solidFill>
              <a:srgbClr val="595959"/>
            </a:solidFill>
            <a:prstDash val="dash"/>
            <a:round/>
            <a:headEnd type="none" w="sm" len="sm"/>
            <a:tailEnd type="oval" w="lg" len="lg"/>
          </a:ln>
        </p:spPr>
      </p:cxnSp>
      <p:sp>
        <p:nvSpPr>
          <p:cNvPr id="995" name="Google Shape;995;g6bb1d49c5b_0_4"/>
          <p:cNvSpPr/>
          <p:nvPr/>
        </p:nvSpPr>
        <p:spPr>
          <a:xfrm>
            <a:off x="6556620" y="5921449"/>
            <a:ext cx="3142800" cy="577800"/>
          </a:xfrm>
          <a:prstGeom prst="roundRect">
            <a:avLst>
              <a:gd name="adj" fmla="val 16667"/>
            </a:avLst>
          </a:prstGeom>
          <a:solidFill>
            <a:srgbClr val="DDEAF6"/>
          </a:solidFill>
          <a:ln w="381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and Worker</a:t>
            </a:r>
            <a:endParaRPr sz="2200" b="0" i="0" u="none" strike="noStrike" cap="none">
              <a:solidFill>
                <a:srgbClr val="3F3F3F"/>
              </a:solidFill>
              <a:latin typeface="Open Sans"/>
              <a:ea typeface="Open Sans"/>
              <a:cs typeface="Open Sans"/>
              <a:sym typeface="Open Sans"/>
            </a:endParaRPr>
          </a:p>
        </p:txBody>
      </p:sp>
      <p:sp>
        <p:nvSpPr>
          <p:cNvPr id="996" name="Google Shape;996;g6bb1d49c5b_0_4"/>
          <p:cNvSpPr/>
          <p:nvPr/>
        </p:nvSpPr>
        <p:spPr>
          <a:xfrm>
            <a:off x="1776897" y="1610480"/>
            <a:ext cx="12702300" cy="575100"/>
          </a:xfrm>
          <a:prstGeom prst="roundRect">
            <a:avLst>
              <a:gd name="adj" fmla="val 16667"/>
            </a:avLst>
          </a:prstGeom>
          <a:solidFill>
            <a:srgbClr val="DDEAF6"/>
          </a:solidFill>
          <a:ln w="9525" cap="flat" cmpd="sng">
            <a:solidFill>
              <a:srgbClr val="2E75B5"/>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cluster of one or more Docker Engines running in swarm mode is called a Swarm.</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g77ce959bdb_0_468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 Troubleshoot</a:t>
            </a:r>
            <a:endParaRPr/>
          </a:p>
        </p:txBody>
      </p:sp>
      <p:sp>
        <p:nvSpPr>
          <p:cNvPr id="2869" name="Google Shape;2869;g77ce959bdb_0_4689"/>
          <p:cNvSpPr/>
          <p:nvPr/>
        </p:nvSpPr>
        <p:spPr>
          <a:xfrm>
            <a:off x="1447339" y="1421863"/>
            <a:ext cx="5353500" cy="6399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Troubleshooting using </a:t>
            </a:r>
            <a:r>
              <a:rPr lang="en-US" sz="2200" b="0" i="1" u="none" strike="noStrike" cap="none">
                <a:solidFill>
                  <a:schemeClr val="lt1"/>
                </a:solidFill>
                <a:latin typeface="Open Sans"/>
                <a:ea typeface="Open Sans"/>
                <a:cs typeface="Open Sans"/>
                <a:sym typeface="Open Sans"/>
              </a:rPr>
              <a:t>netshoot</a:t>
            </a:r>
            <a:r>
              <a:rPr lang="en-US" sz="2200" b="0" i="0" u="none" strike="noStrike" cap="none">
                <a:solidFill>
                  <a:schemeClr val="lt1"/>
                </a:solidFill>
                <a:latin typeface="Open Sans"/>
                <a:ea typeface="Open Sans"/>
                <a:cs typeface="Open Sans"/>
                <a:sym typeface="Open Sans"/>
              </a:rPr>
              <a:t>:</a:t>
            </a:r>
            <a:endParaRPr sz="2200" b="0" i="0" u="none" strike="noStrike" cap="none">
              <a:solidFill>
                <a:schemeClr val="lt1"/>
              </a:solidFill>
              <a:latin typeface="Open Sans"/>
              <a:ea typeface="Open Sans"/>
              <a:cs typeface="Open Sans"/>
              <a:sym typeface="Open Sans"/>
            </a:endParaRPr>
          </a:p>
        </p:txBody>
      </p:sp>
      <p:sp>
        <p:nvSpPr>
          <p:cNvPr id="2870" name="Google Shape;2870;g77ce959bdb_0_4689"/>
          <p:cNvSpPr/>
          <p:nvPr/>
        </p:nvSpPr>
        <p:spPr>
          <a:xfrm>
            <a:off x="734359" y="3466106"/>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Container's Network Namespace</a:t>
            </a:r>
            <a:endParaRPr sz="1400" b="0" i="0" u="none" strike="noStrike" cap="none">
              <a:solidFill>
                <a:srgbClr val="000000"/>
              </a:solidFill>
              <a:latin typeface="Arial"/>
              <a:ea typeface="Arial"/>
              <a:cs typeface="Arial"/>
              <a:sym typeface="Arial"/>
            </a:endParaRPr>
          </a:p>
        </p:txBody>
      </p:sp>
      <p:sp>
        <p:nvSpPr>
          <p:cNvPr id="2871" name="Google Shape;2871;g77ce959bdb_0_4689"/>
          <p:cNvSpPr/>
          <p:nvPr/>
        </p:nvSpPr>
        <p:spPr>
          <a:xfrm>
            <a:off x="734359" y="4791867"/>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Host’s Network Namespace</a:t>
            </a:r>
            <a:endParaRPr sz="1400" b="0" i="0" u="none" strike="noStrike" cap="none">
              <a:solidFill>
                <a:srgbClr val="000000"/>
              </a:solidFill>
              <a:latin typeface="Arial"/>
              <a:ea typeface="Arial"/>
              <a:cs typeface="Arial"/>
              <a:sym typeface="Arial"/>
            </a:endParaRPr>
          </a:p>
        </p:txBody>
      </p:sp>
      <p:sp>
        <p:nvSpPr>
          <p:cNvPr id="2872" name="Google Shape;2872;g77ce959bdb_0_4689"/>
          <p:cNvSpPr/>
          <p:nvPr/>
        </p:nvSpPr>
        <p:spPr>
          <a:xfrm>
            <a:off x="734359" y="6117628"/>
            <a:ext cx="4869300" cy="949200"/>
          </a:xfrm>
          <a:prstGeom prst="roundRect">
            <a:avLst>
              <a:gd name="adj" fmla="val 3573"/>
            </a:avLst>
          </a:prstGeom>
          <a:solidFill>
            <a:srgbClr val="9CC2E5"/>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Network’s Network Namespace</a:t>
            </a:r>
            <a:endParaRPr sz="1400" b="0" i="0" u="none" strike="noStrike" cap="none">
              <a:solidFill>
                <a:srgbClr val="000000"/>
              </a:solidFill>
              <a:latin typeface="Arial"/>
              <a:ea typeface="Arial"/>
              <a:cs typeface="Arial"/>
              <a:sym typeface="Arial"/>
            </a:endParaRPr>
          </a:p>
        </p:txBody>
      </p:sp>
      <p:sp>
        <p:nvSpPr>
          <p:cNvPr id="2873" name="Google Shape;2873;g77ce959bdb_0_4689"/>
          <p:cNvSpPr/>
          <p:nvPr/>
        </p:nvSpPr>
        <p:spPr>
          <a:xfrm>
            <a:off x="5963926" y="2347336"/>
            <a:ext cx="9672000" cy="56103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 for launching </a:t>
            </a:r>
            <a:r>
              <a:rPr lang="en-US" sz="2200" b="0" i="1" u="none" strike="noStrike" cap="none">
                <a:solidFill>
                  <a:srgbClr val="3F3F3F"/>
                </a:solidFill>
                <a:latin typeface="Open Sans"/>
                <a:ea typeface="Open Sans"/>
                <a:cs typeface="Open Sans"/>
                <a:sym typeface="Open Sans"/>
              </a:rPr>
              <a:t>netshoot</a:t>
            </a:r>
            <a:r>
              <a:rPr lang="en-US" sz="2200" b="0" i="0" u="none" strike="noStrike" cap="none">
                <a:solidFill>
                  <a:srgbClr val="3F3F3F"/>
                </a:solidFill>
                <a:latin typeface="Open Sans"/>
                <a:ea typeface="Open Sans"/>
                <a:cs typeface="Open Sans"/>
                <a:sym typeface="Open Sans"/>
              </a:rPr>
              <a:t> in privileged mode:</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run -it --rm -v /var/run/docker/netns:/var/run/docker/netns --privileged=true nicolaka/netshoot</a:t>
            </a:r>
            <a:endParaRPr sz="2200" b="0" i="1" u="none" strike="noStrike" cap="none">
              <a:solidFill>
                <a:srgbClr val="3F3F3F"/>
              </a:solidFill>
              <a:latin typeface="Open Sans"/>
              <a:ea typeface="Open Sans"/>
              <a:cs typeface="Open Sans"/>
              <a:sym typeface="Open Sans"/>
            </a:endParaRPr>
          </a:p>
        </p:txBody>
      </p:sp>
      <p:pic>
        <p:nvPicPr>
          <p:cNvPr id="2874" name="Google Shape;2874;g77ce959bdb_0_4689"/>
          <p:cNvPicPr preferRelativeResize="0"/>
          <p:nvPr/>
        </p:nvPicPr>
        <p:blipFill rotWithShape="1">
          <a:blip r:embed="rId3">
            <a:alphaModFix/>
          </a:blip>
          <a:srcRect/>
          <a:stretch/>
        </p:blipFill>
        <p:spPr>
          <a:xfrm>
            <a:off x="4743675" y="568050"/>
            <a:ext cx="6740000" cy="4817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g77ce959bdb_0_470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 Troubleshoot</a:t>
            </a:r>
            <a:endParaRPr/>
          </a:p>
        </p:txBody>
      </p:sp>
      <p:sp>
        <p:nvSpPr>
          <p:cNvPr id="2881" name="Google Shape;2881;g77ce959bdb_0_4700"/>
          <p:cNvSpPr/>
          <p:nvPr/>
        </p:nvSpPr>
        <p:spPr>
          <a:xfrm>
            <a:off x="1447339" y="1421863"/>
            <a:ext cx="5353500" cy="6399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Troubleshooting using </a:t>
            </a:r>
            <a:r>
              <a:rPr lang="en-US" sz="2200" b="0" i="1" u="none" strike="noStrike" cap="none">
                <a:solidFill>
                  <a:schemeClr val="lt1"/>
                </a:solidFill>
                <a:latin typeface="Open Sans"/>
                <a:ea typeface="Open Sans"/>
                <a:cs typeface="Open Sans"/>
                <a:sym typeface="Open Sans"/>
              </a:rPr>
              <a:t>netshoot</a:t>
            </a:r>
            <a:r>
              <a:rPr lang="en-US" sz="2200" b="0" i="0" u="none" strike="noStrike" cap="none">
                <a:solidFill>
                  <a:schemeClr val="lt1"/>
                </a:solidFill>
                <a:latin typeface="Open Sans"/>
                <a:ea typeface="Open Sans"/>
                <a:cs typeface="Open Sans"/>
                <a:sym typeface="Open Sans"/>
              </a:rPr>
              <a:t>:</a:t>
            </a:r>
            <a:endParaRPr sz="2200" b="0" i="0" u="none" strike="noStrike" cap="none">
              <a:solidFill>
                <a:schemeClr val="lt1"/>
              </a:solidFill>
              <a:latin typeface="Open Sans"/>
              <a:ea typeface="Open Sans"/>
              <a:cs typeface="Open Sans"/>
              <a:sym typeface="Open Sans"/>
            </a:endParaRPr>
          </a:p>
        </p:txBody>
      </p:sp>
      <p:sp>
        <p:nvSpPr>
          <p:cNvPr id="2882" name="Google Shape;2882;g77ce959bdb_0_4700"/>
          <p:cNvSpPr/>
          <p:nvPr/>
        </p:nvSpPr>
        <p:spPr>
          <a:xfrm>
            <a:off x="734359" y="3466106"/>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Container's Network Namespace</a:t>
            </a:r>
            <a:endParaRPr sz="1400" b="0" i="0" u="none" strike="noStrike" cap="none">
              <a:solidFill>
                <a:srgbClr val="000000"/>
              </a:solidFill>
              <a:latin typeface="Arial"/>
              <a:ea typeface="Arial"/>
              <a:cs typeface="Arial"/>
              <a:sym typeface="Arial"/>
            </a:endParaRPr>
          </a:p>
        </p:txBody>
      </p:sp>
      <p:sp>
        <p:nvSpPr>
          <p:cNvPr id="2883" name="Google Shape;2883;g77ce959bdb_0_4700"/>
          <p:cNvSpPr/>
          <p:nvPr/>
        </p:nvSpPr>
        <p:spPr>
          <a:xfrm>
            <a:off x="734359" y="4791867"/>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Host’s Network Namespace</a:t>
            </a:r>
            <a:endParaRPr sz="1400" b="0" i="0" u="none" strike="noStrike" cap="none">
              <a:solidFill>
                <a:srgbClr val="000000"/>
              </a:solidFill>
              <a:latin typeface="Arial"/>
              <a:ea typeface="Arial"/>
              <a:cs typeface="Arial"/>
              <a:sym typeface="Arial"/>
            </a:endParaRPr>
          </a:p>
        </p:txBody>
      </p:sp>
      <p:sp>
        <p:nvSpPr>
          <p:cNvPr id="2884" name="Google Shape;2884;g77ce959bdb_0_4700"/>
          <p:cNvSpPr/>
          <p:nvPr/>
        </p:nvSpPr>
        <p:spPr>
          <a:xfrm>
            <a:off x="734359" y="6117628"/>
            <a:ext cx="4869300" cy="949200"/>
          </a:xfrm>
          <a:prstGeom prst="roundRect">
            <a:avLst>
              <a:gd name="adj" fmla="val 3573"/>
            </a:avLst>
          </a:prstGeom>
          <a:solidFill>
            <a:srgbClr val="9CC2E5"/>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Network’s Network Namespace</a:t>
            </a:r>
            <a:endParaRPr sz="1400" b="0" i="0" u="none" strike="noStrike" cap="none">
              <a:solidFill>
                <a:srgbClr val="000000"/>
              </a:solidFill>
              <a:latin typeface="Arial"/>
              <a:ea typeface="Arial"/>
              <a:cs typeface="Arial"/>
              <a:sym typeface="Arial"/>
            </a:endParaRPr>
          </a:p>
        </p:txBody>
      </p:sp>
      <p:sp>
        <p:nvSpPr>
          <p:cNvPr id="2885" name="Google Shape;2885;g77ce959bdb_0_4700"/>
          <p:cNvSpPr/>
          <p:nvPr/>
        </p:nvSpPr>
        <p:spPr>
          <a:xfrm>
            <a:off x="5963926" y="2347336"/>
            <a:ext cx="9672000" cy="56103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 for getting inside the network namespace:</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nsenter –net /var/run/docker/netns/&lt;networkid&gt; sh</a:t>
            </a:r>
            <a:endParaRPr sz="2200" b="0" i="1" u="none" strike="noStrike" cap="none">
              <a:solidFill>
                <a:srgbClr val="3F3F3F"/>
              </a:solidFill>
              <a:latin typeface="Open Sans"/>
              <a:ea typeface="Open Sans"/>
              <a:cs typeface="Open Sans"/>
              <a:sym typeface="Open Sans"/>
            </a:endParaRPr>
          </a:p>
        </p:txBody>
      </p:sp>
      <p:pic>
        <p:nvPicPr>
          <p:cNvPr id="2886" name="Google Shape;2886;g77ce959bdb_0_4700"/>
          <p:cNvPicPr preferRelativeResize="0"/>
          <p:nvPr/>
        </p:nvPicPr>
        <p:blipFill rotWithShape="1">
          <a:blip r:embed="rId3">
            <a:alphaModFix/>
          </a:blip>
          <a:srcRect/>
          <a:stretch/>
        </p:blipFill>
        <p:spPr>
          <a:xfrm>
            <a:off x="4743675" y="568050"/>
            <a:ext cx="6740000" cy="4817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891"/>
        <p:cNvGrpSpPr/>
        <p:nvPr/>
      </p:nvGrpSpPr>
      <p:grpSpPr>
        <a:xfrm>
          <a:off x="0" y="0"/>
          <a:ext cx="0" cy="0"/>
          <a:chOff x="0" y="0"/>
          <a:chExt cx="0" cy="0"/>
        </a:xfrm>
      </p:grpSpPr>
      <p:sp>
        <p:nvSpPr>
          <p:cNvPr id="2892" name="Google Shape;2892;g77ce959bdb_0_471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Network Troubleshoot</a:t>
            </a:r>
            <a:endParaRPr/>
          </a:p>
        </p:txBody>
      </p:sp>
      <p:sp>
        <p:nvSpPr>
          <p:cNvPr id="2893" name="Google Shape;2893;g77ce959bdb_0_4711"/>
          <p:cNvSpPr/>
          <p:nvPr/>
        </p:nvSpPr>
        <p:spPr>
          <a:xfrm>
            <a:off x="1447339" y="1421863"/>
            <a:ext cx="5353500" cy="639900"/>
          </a:xfrm>
          <a:prstGeom prst="roundRect">
            <a:avLst>
              <a:gd name="adj" fmla="val 16667"/>
            </a:avLst>
          </a:prstGeom>
          <a:solidFill>
            <a:schemeClr val="accent1"/>
          </a:solidFill>
          <a:ln w="762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Troubleshooting using </a:t>
            </a:r>
            <a:r>
              <a:rPr lang="en-US" sz="2200" b="0" i="1" u="none" strike="noStrike" cap="none">
                <a:solidFill>
                  <a:schemeClr val="lt1"/>
                </a:solidFill>
                <a:latin typeface="Open Sans"/>
                <a:ea typeface="Open Sans"/>
                <a:cs typeface="Open Sans"/>
                <a:sym typeface="Open Sans"/>
              </a:rPr>
              <a:t>netshoot</a:t>
            </a:r>
            <a:r>
              <a:rPr lang="en-US" sz="2200" b="0" i="0" u="none" strike="noStrike" cap="none">
                <a:solidFill>
                  <a:schemeClr val="lt1"/>
                </a:solidFill>
                <a:latin typeface="Open Sans"/>
                <a:ea typeface="Open Sans"/>
                <a:cs typeface="Open Sans"/>
                <a:sym typeface="Open Sans"/>
              </a:rPr>
              <a:t>:</a:t>
            </a:r>
            <a:endParaRPr sz="2200" b="0" i="0" u="none" strike="noStrike" cap="none">
              <a:solidFill>
                <a:schemeClr val="lt1"/>
              </a:solidFill>
              <a:latin typeface="Open Sans"/>
              <a:ea typeface="Open Sans"/>
              <a:cs typeface="Open Sans"/>
              <a:sym typeface="Open Sans"/>
            </a:endParaRPr>
          </a:p>
        </p:txBody>
      </p:sp>
      <p:sp>
        <p:nvSpPr>
          <p:cNvPr id="2894" name="Google Shape;2894;g77ce959bdb_0_4711"/>
          <p:cNvSpPr/>
          <p:nvPr/>
        </p:nvSpPr>
        <p:spPr>
          <a:xfrm>
            <a:off x="734359" y="3466106"/>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Container's Network Namespace</a:t>
            </a:r>
            <a:endParaRPr sz="1400" b="0" i="0" u="none" strike="noStrike" cap="none">
              <a:solidFill>
                <a:srgbClr val="000000"/>
              </a:solidFill>
              <a:latin typeface="Arial"/>
              <a:ea typeface="Arial"/>
              <a:cs typeface="Arial"/>
              <a:sym typeface="Arial"/>
            </a:endParaRPr>
          </a:p>
        </p:txBody>
      </p:sp>
      <p:sp>
        <p:nvSpPr>
          <p:cNvPr id="2895" name="Google Shape;2895;g77ce959bdb_0_4711"/>
          <p:cNvSpPr/>
          <p:nvPr/>
        </p:nvSpPr>
        <p:spPr>
          <a:xfrm>
            <a:off x="734359" y="4791867"/>
            <a:ext cx="4869300" cy="9492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Host’s Network Namespace</a:t>
            </a:r>
            <a:endParaRPr sz="1400" b="0" i="0" u="none" strike="noStrike" cap="none">
              <a:solidFill>
                <a:srgbClr val="000000"/>
              </a:solidFill>
              <a:latin typeface="Arial"/>
              <a:ea typeface="Arial"/>
              <a:cs typeface="Arial"/>
              <a:sym typeface="Arial"/>
            </a:endParaRPr>
          </a:p>
        </p:txBody>
      </p:sp>
      <p:sp>
        <p:nvSpPr>
          <p:cNvPr id="2896" name="Google Shape;2896;g77ce959bdb_0_4711"/>
          <p:cNvSpPr/>
          <p:nvPr/>
        </p:nvSpPr>
        <p:spPr>
          <a:xfrm>
            <a:off x="734359" y="6117628"/>
            <a:ext cx="4869300" cy="949200"/>
          </a:xfrm>
          <a:prstGeom prst="roundRect">
            <a:avLst>
              <a:gd name="adj" fmla="val 3573"/>
            </a:avLst>
          </a:prstGeom>
          <a:solidFill>
            <a:srgbClr val="9CC2E5"/>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Network’s Network Namespace</a:t>
            </a:r>
            <a:endParaRPr sz="1400" b="0" i="0" u="none" strike="noStrike" cap="none">
              <a:solidFill>
                <a:srgbClr val="000000"/>
              </a:solidFill>
              <a:latin typeface="Arial"/>
              <a:ea typeface="Arial"/>
              <a:cs typeface="Arial"/>
              <a:sym typeface="Arial"/>
            </a:endParaRPr>
          </a:p>
        </p:txBody>
      </p:sp>
      <p:sp>
        <p:nvSpPr>
          <p:cNvPr id="2897" name="Google Shape;2897;g77ce959bdb_0_4711"/>
          <p:cNvSpPr/>
          <p:nvPr/>
        </p:nvSpPr>
        <p:spPr>
          <a:xfrm>
            <a:off x="5963926" y="2347336"/>
            <a:ext cx="9672000" cy="5610300"/>
          </a:xfrm>
          <a:prstGeom prst="roundRect">
            <a:avLst>
              <a:gd name="adj" fmla="val 357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Commands for assessing network after getting inside the network namespace:</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ipconfig</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brctl show</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ip route show</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ip –s neighbor show</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ip –d link show</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bridge fdb show</a:t>
            </a:r>
            <a:endParaRPr sz="1400" b="0" i="0" u="none" strike="noStrike" cap="none">
              <a:solidFill>
                <a:srgbClr val="000000"/>
              </a:solidFill>
              <a:latin typeface="Arial"/>
              <a:ea typeface="Arial"/>
              <a:cs typeface="Arial"/>
              <a:sym typeface="Arial"/>
            </a:endParaRPr>
          </a:p>
        </p:txBody>
      </p:sp>
      <p:pic>
        <p:nvPicPr>
          <p:cNvPr id="2898" name="Google Shape;2898;g77ce959bdb_0_4711"/>
          <p:cNvPicPr preferRelativeResize="0"/>
          <p:nvPr/>
        </p:nvPicPr>
        <p:blipFill rotWithShape="1">
          <a:blip r:embed="rId3">
            <a:alphaModFix/>
          </a:blip>
          <a:srcRect/>
          <a:stretch/>
        </p:blipFill>
        <p:spPr>
          <a:xfrm>
            <a:off x="4743675" y="568050"/>
            <a:ext cx="6740000" cy="4817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902"/>
        <p:cNvGrpSpPr/>
        <p:nvPr/>
      </p:nvGrpSpPr>
      <p:grpSpPr>
        <a:xfrm>
          <a:off x="0" y="0"/>
          <a:ext cx="0" cy="0"/>
          <a:chOff x="0" y="0"/>
          <a:chExt cx="0" cy="0"/>
        </a:xfrm>
      </p:grpSpPr>
      <p:sp>
        <p:nvSpPr>
          <p:cNvPr id="2903" name="Google Shape;2903;g77ce959bdb_0_4722"/>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Troubleshooting Container Networking</a:t>
            </a:r>
            <a:endParaRPr/>
          </a:p>
        </p:txBody>
      </p:sp>
      <p:sp>
        <p:nvSpPr>
          <p:cNvPr id="2904" name="Google Shape;2904;g77ce959bdb_0_4722"/>
          <p:cNvSpPr txBox="1">
            <a:spLocks noGrp="1"/>
          </p:cNvSpPr>
          <p:nvPr>
            <p:ph type="body" idx="1"/>
          </p:nvPr>
        </p:nvSpPr>
        <p:spPr>
          <a:xfrm>
            <a:off x="1902100" y="2363475"/>
            <a:ext cx="12451800" cy="54192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b="1"/>
              <a:t>Problem Statement:</a:t>
            </a:r>
            <a:r>
              <a:rPr lang="en-US"/>
              <a:t> Your team lead wants you to troubleshoot containers and networks for issues by debugging containers and inspecting networks.</a:t>
            </a:r>
            <a:endParaRPr/>
          </a:p>
          <a:p>
            <a:pPr marL="0" lvl="0" indent="0" algn="l" rtl="0">
              <a:lnSpc>
                <a:spcPct val="100000"/>
              </a:lnSpc>
              <a:spcBef>
                <a:spcPts val="1000"/>
              </a:spcBef>
              <a:spcAft>
                <a:spcPts val="0"/>
              </a:spcAft>
              <a:buSzPts val="1100"/>
              <a:buNone/>
            </a:pPr>
            <a:endParaRPr/>
          </a:p>
          <a:p>
            <a:pPr marL="0" lvl="0" indent="0" algn="l" rtl="0">
              <a:lnSpc>
                <a:spcPct val="100000"/>
              </a:lnSpc>
              <a:spcBef>
                <a:spcPts val="1000"/>
              </a:spcBef>
              <a:spcAft>
                <a:spcPts val="0"/>
              </a:spcAft>
              <a:buSzPts val="11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Inspect a container and fetch the logs.</a:t>
            </a:r>
            <a:endParaRPr/>
          </a:p>
          <a:p>
            <a:pPr marL="457200" lvl="0" indent="-368300" algn="l" rtl="0">
              <a:lnSpc>
                <a:spcPct val="150000"/>
              </a:lnSpc>
              <a:spcBef>
                <a:spcPts val="0"/>
              </a:spcBef>
              <a:spcAft>
                <a:spcPts val="0"/>
              </a:spcAft>
              <a:buSzPts val="2200"/>
              <a:buFont typeface="Open Sans"/>
              <a:buAutoNum type="arabicPeriod"/>
            </a:pPr>
            <a:r>
              <a:rPr lang="en-US"/>
              <a:t>Inspect a network and perform container Debugging.</a:t>
            </a:r>
            <a:endParaRPr/>
          </a:p>
          <a:p>
            <a:pPr marL="457200" lvl="0" indent="-368300" algn="l" rtl="0">
              <a:lnSpc>
                <a:spcPct val="150000"/>
              </a:lnSpc>
              <a:spcBef>
                <a:spcPts val="0"/>
              </a:spcBef>
              <a:spcAft>
                <a:spcPts val="0"/>
              </a:spcAft>
              <a:buSzPts val="2200"/>
              <a:buFont typeface="Open Sans"/>
              <a:buAutoNum type="arabicPeriod"/>
            </a:pPr>
            <a:r>
              <a:rPr lang="en-US"/>
              <a:t>Use </a:t>
            </a:r>
            <a:r>
              <a:rPr lang="en-US" i="1"/>
              <a:t>nicolaka/netshoot</a:t>
            </a:r>
            <a:r>
              <a:rPr lang="en-US"/>
              <a:t> that contains all linux networking tools for container debugging.</a:t>
            </a:r>
            <a:endParaRPr/>
          </a:p>
          <a:p>
            <a:pPr marL="457200" lvl="0" indent="-368300" algn="l" rtl="0">
              <a:lnSpc>
                <a:spcPct val="150000"/>
              </a:lnSpc>
              <a:spcBef>
                <a:spcPts val="0"/>
              </a:spcBef>
              <a:spcAft>
                <a:spcPts val="0"/>
              </a:spcAft>
              <a:buSzPts val="2200"/>
              <a:buFont typeface="Open Sans"/>
              <a:buAutoNum type="arabicPeriod"/>
            </a:pPr>
            <a:r>
              <a:rPr lang="en-US"/>
              <a:t>Use </a:t>
            </a:r>
            <a:r>
              <a:rPr lang="en-US" i="1"/>
              <a:t>nsenter</a:t>
            </a:r>
            <a:r>
              <a:rPr lang="en-US"/>
              <a:t> to enter any namespace with netshoot running as a privileged container.</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909"/>
        <p:cNvGrpSpPr/>
        <p:nvPr/>
      </p:nvGrpSpPr>
      <p:grpSpPr>
        <a:xfrm>
          <a:off x="0" y="0"/>
          <a:ext cx="0" cy="0"/>
          <a:chOff x="0" y="0"/>
          <a:chExt cx="0" cy="0"/>
        </a:xfrm>
      </p:grpSpPr>
      <p:sp>
        <p:nvSpPr>
          <p:cNvPr id="2910" name="Google Shape;2910;g77ce959bdb_0_820"/>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Swarm: Backup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g77ce959bdb_0_84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Swarm: Backup</a:t>
            </a:r>
            <a:endParaRPr/>
          </a:p>
        </p:txBody>
      </p:sp>
      <p:pic>
        <p:nvPicPr>
          <p:cNvPr id="2917" name="Google Shape;2917;g77ce959bdb_0_847"/>
          <p:cNvPicPr preferRelativeResize="0"/>
          <p:nvPr/>
        </p:nvPicPr>
        <p:blipFill rotWithShape="1">
          <a:blip r:embed="rId3">
            <a:alphaModFix/>
          </a:blip>
          <a:srcRect/>
          <a:stretch/>
        </p:blipFill>
        <p:spPr>
          <a:xfrm>
            <a:off x="5794600" y="716425"/>
            <a:ext cx="4780026" cy="318300"/>
          </a:xfrm>
          <a:prstGeom prst="rect">
            <a:avLst/>
          </a:prstGeom>
          <a:noFill/>
          <a:ln>
            <a:noFill/>
          </a:ln>
        </p:spPr>
      </p:pic>
      <p:sp>
        <p:nvSpPr>
          <p:cNvPr id="2918" name="Google Shape;2918;g77ce959bdb_0_847"/>
          <p:cNvSpPr/>
          <p:nvPr/>
        </p:nvSpPr>
        <p:spPr>
          <a:xfrm>
            <a:off x="3362525" y="3075275"/>
            <a:ext cx="2026500" cy="12960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Swarm state</a:t>
            </a:r>
            <a:endParaRPr sz="2200" b="0" i="0" u="none" strike="noStrike" cap="none">
              <a:solidFill>
                <a:srgbClr val="3F3F3F"/>
              </a:solidFill>
              <a:latin typeface="Open Sans"/>
              <a:ea typeface="Open Sans"/>
              <a:cs typeface="Open Sans"/>
              <a:sym typeface="Open Sans"/>
            </a:endParaRPr>
          </a:p>
        </p:txBody>
      </p:sp>
      <p:sp>
        <p:nvSpPr>
          <p:cNvPr id="2919" name="Google Shape;2919;g77ce959bdb_0_847"/>
          <p:cNvSpPr/>
          <p:nvPr/>
        </p:nvSpPr>
        <p:spPr>
          <a:xfrm>
            <a:off x="3362525" y="5237125"/>
            <a:ext cx="2026500" cy="12960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logs</a:t>
            </a:r>
            <a:endParaRPr sz="2200" b="0" i="0" u="none" strike="noStrike" cap="none">
              <a:solidFill>
                <a:srgbClr val="3F3F3F"/>
              </a:solidFill>
              <a:latin typeface="Open Sans"/>
              <a:ea typeface="Open Sans"/>
              <a:cs typeface="Open Sans"/>
              <a:sym typeface="Open Sans"/>
            </a:endParaRPr>
          </a:p>
        </p:txBody>
      </p:sp>
      <p:sp>
        <p:nvSpPr>
          <p:cNvPr id="2920" name="Google Shape;2920;g77ce959bdb_0_847"/>
          <p:cNvSpPr/>
          <p:nvPr/>
        </p:nvSpPr>
        <p:spPr>
          <a:xfrm>
            <a:off x="9481175" y="4159585"/>
            <a:ext cx="3477300" cy="1296000"/>
          </a:xfrm>
          <a:prstGeom prst="roundRect">
            <a:avLst>
              <a:gd name="adj" fmla="val 449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Directory</a:t>
            </a:r>
            <a:endParaRPr sz="2200" b="0" i="0" u="none" strike="noStrike" cap="none">
              <a:solidFill>
                <a:srgbClr val="3F3F3F"/>
              </a:solidFill>
              <a:latin typeface="Open Sans"/>
              <a:ea typeface="Open Sans"/>
              <a:cs typeface="Open Sans"/>
              <a:sym typeface="Open Sans"/>
            </a:endParaRPr>
          </a:p>
        </p:txBody>
      </p:sp>
      <p:sp>
        <p:nvSpPr>
          <p:cNvPr id="2921" name="Google Shape;2921;g77ce959bdb_0_847"/>
          <p:cNvSpPr txBox="1"/>
          <p:nvPr/>
        </p:nvSpPr>
        <p:spPr>
          <a:xfrm>
            <a:off x="7432175" y="4273279"/>
            <a:ext cx="1820400" cy="91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33444C"/>
                </a:solidFill>
                <a:latin typeface="Open Sans"/>
                <a:ea typeface="Open Sans"/>
                <a:cs typeface="Open Sans"/>
                <a:sym typeface="Open Sans"/>
              </a:rPr>
              <a:t>Get stored in</a:t>
            </a:r>
            <a:endParaRPr sz="2200" b="0" i="0" u="none" strike="noStrike" cap="none">
              <a:solidFill>
                <a:srgbClr val="000000"/>
              </a:solidFill>
              <a:latin typeface="Open Sans"/>
              <a:ea typeface="Open Sans"/>
              <a:cs typeface="Open Sans"/>
              <a:sym typeface="Open Sans"/>
            </a:endParaRPr>
          </a:p>
        </p:txBody>
      </p:sp>
      <p:cxnSp>
        <p:nvCxnSpPr>
          <p:cNvPr id="2922" name="Google Shape;2922;g77ce959bdb_0_847"/>
          <p:cNvCxnSpPr>
            <a:stCxn id="2918" idx="3"/>
            <a:endCxn id="2920" idx="1"/>
          </p:cNvCxnSpPr>
          <p:nvPr/>
        </p:nvCxnSpPr>
        <p:spPr>
          <a:xfrm>
            <a:off x="5389025" y="3723275"/>
            <a:ext cx="4092300" cy="1084200"/>
          </a:xfrm>
          <a:prstGeom prst="bentConnector3">
            <a:avLst>
              <a:gd name="adj1" fmla="val 50002"/>
            </a:avLst>
          </a:prstGeom>
          <a:noFill/>
          <a:ln w="9525" cap="flat" cmpd="sng">
            <a:solidFill>
              <a:srgbClr val="5597D3"/>
            </a:solidFill>
            <a:prstDash val="solid"/>
            <a:round/>
            <a:headEnd type="none" w="sm" len="sm"/>
            <a:tailEnd type="triangle" w="med" len="med"/>
          </a:ln>
        </p:spPr>
      </p:cxnSp>
      <p:cxnSp>
        <p:nvCxnSpPr>
          <p:cNvPr id="2923" name="Google Shape;2923;g77ce959bdb_0_847"/>
          <p:cNvCxnSpPr>
            <a:stCxn id="2919" idx="3"/>
            <a:endCxn id="2920" idx="1"/>
          </p:cNvCxnSpPr>
          <p:nvPr/>
        </p:nvCxnSpPr>
        <p:spPr>
          <a:xfrm rot="10800000" flipH="1">
            <a:off x="5389025" y="4807525"/>
            <a:ext cx="4092300" cy="1077600"/>
          </a:xfrm>
          <a:prstGeom prst="bentConnector3">
            <a:avLst>
              <a:gd name="adj1" fmla="val 50002"/>
            </a:avLst>
          </a:prstGeom>
          <a:noFill/>
          <a:ln w="9525" cap="flat" cmpd="sng">
            <a:solidFill>
              <a:srgbClr val="5597D3"/>
            </a:solidFill>
            <a:prstDash val="solid"/>
            <a:round/>
            <a:headEnd type="none" w="sm" len="sm"/>
            <a:tailEnd type="triangle" w="med" len="med"/>
          </a:ln>
        </p:spPr>
      </p:cxn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2929" name="Google Shape;2929;g77ce959bdb_0_859"/>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Swarm: Backup</a:t>
            </a:r>
            <a:endParaRPr/>
          </a:p>
        </p:txBody>
      </p:sp>
      <p:pic>
        <p:nvPicPr>
          <p:cNvPr id="2930" name="Google Shape;2930;g77ce959bdb_0_859"/>
          <p:cNvPicPr preferRelativeResize="0"/>
          <p:nvPr/>
        </p:nvPicPr>
        <p:blipFill rotWithShape="1">
          <a:blip r:embed="rId3">
            <a:alphaModFix/>
          </a:blip>
          <a:srcRect/>
          <a:stretch/>
        </p:blipFill>
        <p:spPr>
          <a:xfrm>
            <a:off x="5794600" y="716425"/>
            <a:ext cx="4780026" cy="318300"/>
          </a:xfrm>
          <a:prstGeom prst="rect">
            <a:avLst/>
          </a:prstGeom>
          <a:noFill/>
          <a:ln>
            <a:noFill/>
          </a:ln>
        </p:spPr>
      </p:pic>
      <p:sp>
        <p:nvSpPr>
          <p:cNvPr id="2931" name="Google Shape;2931;g77ce959bdb_0_859"/>
          <p:cNvSpPr/>
          <p:nvPr/>
        </p:nvSpPr>
        <p:spPr>
          <a:xfrm>
            <a:off x="1330600" y="1616700"/>
            <a:ext cx="44640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F3F3F3"/>
                </a:solidFill>
                <a:latin typeface="Open Sans"/>
                <a:ea typeface="Open Sans"/>
                <a:cs typeface="Open Sans"/>
                <a:sym typeface="Open Sans"/>
              </a:rPr>
              <a:t>Procedure for swarm backup:</a:t>
            </a:r>
            <a:endParaRPr sz="2200" b="0" i="0" u="none" strike="noStrike" cap="none">
              <a:solidFill>
                <a:srgbClr val="F3F3F3"/>
              </a:solidFill>
              <a:latin typeface="Open Sans"/>
              <a:ea typeface="Open Sans"/>
              <a:cs typeface="Open Sans"/>
              <a:sym typeface="Open Sans"/>
            </a:endParaRPr>
          </a:p>
        </p:txBody>
      </p:sp>
      <p:sp>
        <p:nvSpPr>
          <p:cNvPr id="2932" name="Google Shape;2932;g77ce959bdb_0_859"/>
          <p:cNvSpPr/>
          <p:nvPr/>
        </p:nvSpPr>
        <p:spPr>
          <a:xfrm>
            <a:off x="7635733" y="61202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2933" name="Google Shape;2933;g77ce959bdb_0_859"/>
          <p:cNvCxnSpPr>
            <a:endCxn id="2932" idx="0"/>
          </p:cNvCxnSpPr>
          <p:nvPr/>
        </p:nvCxnSpPr>
        <p:spPr>
          <a:xfrm>
            <a:off x="7864333" y="5801946"/>
            <a:ext cx="0" cy="318300"/>
          </a:xfrm>
          <a:prstGeom prst="straightConnector1">
            <a:avLst/>
          </a:prstGeom>
          <a:noFill/>
          <a:ln w="19050" cap="flat" cmpd="sng">
            <a:solidFill>
              <a:srgbClr val="5B5B5B"/>
            </a:solidFill>
            <a:prstDash val="dot"/>
            <a:round/>
            <a:headEnd type="none" w="sm" len="sm"/>
            <a:tailEnd type="none" w="sm" len="sm"/>
          </a:ln>
        </p:spPr>
      </p:cxnSp>
      <p:sp>
        <p:nvSpPr>
          <p:cNvPr id="2934" name="Google Shape;2934;g77ce959bdb_0_859"/>
          <p:cNvSpPr/>
          <p:nvPr/>
        </p:nvSpPr>
        <p:spPr>
          <a:xfrm>
            <a:off x="7635733" y="37937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935" name="Google Shape;2935;g77ce959bdb_0_859"/>
          <p:cNvSpPr/>
          <p:nvPr/>
        </p:nvSpPr>
        <p:spPr>
          <a:xfrm>
            <a:off x="7635733" y="45692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936" name="Google Shape;2936;g77ce959bdb_0_859"/>
          <p:cNvSpPr/>
          <p:nvPr/>
        </p:nvSpPr>
        <p:spPr>
          <a:xfrm>
            <a:off x="7635733" y="53447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2937" name="Google Shape;2937;g77ce959bdb_0_859"/>
          <p:cNvCxnSpPr>
            <a:stCxn id="2934" idx="4"/>
            <a:endCxn id="2935" idx="0"/>
          </p:cNvCxnSpPr>
          <p:nvPr/>
        </p:nvCxnSpPr>
        <p:spPr>
          <a:xfrm>
            <a:off x="7864333" y="4250961"/>
            <a:ext cx="0" cy="318300"/>
          </a:xfrm>
          <a:prstGeom prst="straightConnector1">
            <a:avLst/>
          </a:prstGeom>
          <a:noFill/>
          <a:ln w="19050" cap="flat" cmpd="sng">
            <a:solidFill>
              <a:srgbClr val="5B5B5B"/>
            </a:solidFill>
            <a:prstDash val="dot"/>
            <a:round/>
            <a:headEnd type="none" w="sm" len="sm"/>
            <a:tailEnd type="none" w="sm" len="sm"/>
          </a:ln>
        </p:spPr>
      </p:cxnSp>
      <p:cxnSp>
        <p:nvCxnSpPr>
          <p:cNvPr id="2938" name="Google Shape;2938;g77ce959bdb_0_859"/>
          <p:cNvCxnSpPr>
            <a:stCxn id="2935" idx="4"/>
            <a:endCxn id="2936" idx="0"/>
          </p:cNvCxnSpPr>
          <p:nvPr/>
        </p:nvCxnSpPr>
        <p:spPr>
          <a:xfrm>
            <a:off x="7864333" y="5026456"/>
            <a:ext cx="0" cy="318300"/>
          </a:xfrm>
          <a:prstGeom prst="straightConnector1">
            <a:avLst/>
          </a:prstGeom>
          <a:noFill/>
          <a:ln w="19050" cap="flat" cmpd="sng">
            <a:solidFill>
              <a:srgbClr val="5B5B5B"/>
            </a:solidFill>
            <a:prstDash val="dot"/>
            <a:round/>
            <a:headEnd type="none" w="sm" len="sm"/>
            <a:tailEnd type="none" w="sm" len="sm"/>
          </a:ln>
        </p:spPr>
      </p:cxnSp>
      <p:sp>
        <p:nvSpPr>
          <p:cNvPr id="2939" name="Google Shape;2939;g77ce959bdb_0_859"/>
          <p:cNvSpPr txBox="1"/>
          <p:nvPr/>
        </p:nvSpPr>
        <p:spPr>
          <a:xfrm>
            <a:off x="3815275" y="3793750"/>
            <a:ext cx="3307800" cy="45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Retrieve the unlock key</a:t>
            </a:r>
            <a:endParaRPr sz="1400" b="0" i="0" u="none" strike="noStrike" cap="none">
              <a:solidFill>
                <a:srgbClr val="000000"/>
              </a:solidFill>
              <a:latin typeface="Arial"/>
              <a:ea typeface="Arial"/>
              <a:cs typeface="Arial"/>
              <a:sym typeface="Arial"/>
            </a:endParaRPr>
          </a:p>
        </p:txBody>
      </p:sp>
      <p:sp>
        <p:nvSpPr>
          <p:cNvPr id="2940" name="Google Shape;2940;g77ce959bdb_0_859"/>
          <p:cNvSpPr txBox="1"/>
          <p:nvPr/>
        </p:nvSpPr>
        <p:spPr>
          <a:xfrm>
            <a:off x="8672400" y="4569250"/>
            <a:ext cx="4277100" cy="45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Cease Docker on the manager</a:t>
            </a:r>
            <a:endParaRPr sz="1400" b="0" i="0" u="none" strike="noStrike" cap="none">
              <a:solidFill>
                <a:srgbClr val="000000"/>
              </a:solidFill>
              <a:latin typeface="Arial"/>
              <a:ea typeface="Arial"/>
              <a:cs typeface="Arial"/>
              <a:sym typeface="Arial"/>
            </a:endParaRPr>
          </a:p>
        </p:txBody>
      </p:sp>
      <p:sp>
        <p:nvSpPr>
          <p:cNvPr id="2941" name="Google Shape;2941;g77ce959bdb_0_859"/>
          <p:cNvSpPr txBox="1"/>
          <p:nvPr/>
        </p:nvSpPr>
        <p:spPr>
          <a:xfrm>
            <a:off x="4049312" y="5247844"/>
            <a:ext cx="3253500" cy="553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Back up the directory</a:t>
            </a:r>
            <a:endParaRPr sz="1400" b="0" i="0" u="none" strike="noStrike" cap="none">
              <a:solidFill>
                <a:srgbClr val="000000"/>
              </a:solidFill>
              <a:latin typeface="Arial"/>
              <a:ea typeface="Arial"/>
              <a:cs typeface="Arial"/>
              <a:sym typeface="Arial"/>
            </a:endParaRPr>
          </a:p>
        </p:txBody>
      </p:sp>
      <p:sp>
        <p:nvSpPr>
          <p:cNvPr id="2942" name="Google Shape;2942;g77ce959bdb_0_859"/>
          <p:cNvSpPr txBox="1"/>
          <p:nvPr/>
        </p:nvSpPr>
        <p:spPr>
          <a:xfrm>
            <a:off x="8672400" y="6062650"/>
            <a:ext cx="29577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Restart the manager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g77ce959bdb_0_87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Swarm: Restore</a:t>
            </a:r>
            <a:endParaRPr/>
          </a:p>
        </p:txBody>
      </p:sp>
      <p:sp>
        <p:nvSpPr>
          <p:cNvPr id="2949" name="Google Shape;2949;g77ce959bdb_0_877"/>
          <p:cNvSpPr/>
          <p:nvPr/>
        </p:nvSpPr>
        <p:spPr>
          <a:xfrm>
            <a:off x="1192950" y="1341400"/>
            <a:ext cx="4464000" cy="7122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F3F3F3"/>
                </a:solidFill>
                <a:latin typeface="Open Sans"/>
                <a:ea typeface="Open Sans"/>
                <a:cs typeface="Open Sans"/>
                <a:sym typeface="Open Sans"/>
              </a:rPr>
              <a:t>Restoring the swarm backup:</a:t>
            </a:r>
            <a:endParaRPr sz="2200" b="0" i="0" u="none" strike="noStrike" cap="none">
              <a:solidFill>
                <a:srgbClr val="F3F3F3"/>
              </a:solidFill>
              <a:latin typeface="Open Sans"/>
              <a:ea typeface="Open Sans"/>
              <a:cs typeface="Open Sans"/>
              <a:sym typeface="Open Sans"/>
            </a:endParaRPr>
          </a:p>
        </p:txBody>
      </p:sp>
      <p:sp>
        <p:nvSpPr>
          <p:cNvPr id="2950" name="Google Shape;2950;g77ce959bdb_0_877"/>
          <p:cNvSpPr/>
          <p:nvPr/>
        </p:nvSpPr>
        <p:spPr>
          <a:xfrm>
            <a:off x="7899400" y="2461163"/>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951" name="Google Shape;2951;g77ce959bdb_0_877"/>
          <p:cNvSpPr/>
          <p:nvPr/>
        </p:nvSpPr>
        <p:spPr>
          <a:xfrm>
            <a:off x="7899400" y="3236658"/>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952" name="Google Shape;2952;g77ce959bdb_0_877"/>
          <p:cNvSpPr/>
          <p:nvPr/>
        </p:nvSpPr>
        <p:spPr>
          <a:xfrm>
            <a:off x="7899400" y="4012153"/>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2953" name="Google Shape;2953;g77ce959bdb_0_877"/>
          <p:cNvSpPr/>
          <p:nvPr/>
        </p:nvSpPr>
        <p:spPr>
          <a:xfrm>
            <a:off x="7899400" y="4787648"/>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sp>
        <p:nvSpPr>
          <p:cNvPr id="2954" name="Google Shape;2954;g77ce959bdb_0_877"/>
          <p:cNvSpPr/>
          <p:nvPr/>
        </p:nvSpPr>
        <p:spPr>
          <a:xfrm>
            <a:off x="7899400" y="5563143"/>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sp>
        <p:nvSpPr>
          <p:cNvPr id="2955" name="Google Shape;2955;g77ce959bdb_0_877"/>
          <p:cNvSpPr/>
          <p:nvPr/>
        </p:nvSpPr>
        <p:spPr>
          <a:xfrm>
            <a:off x="7899400" y="6338638"/>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000000"/>
              </a:solidFill>
              <a:latin typeface="Arial"/>
              <a:ea typeface="Arial"/>
              <a:cs typeface="Arial"/>
              <a:sym typeface="Arial"/>
            </a:endParaRPr>
          </a:p>
        </p:txBody>
      </p:sp>
      <p:cxnSp>
        <p:nvCxnSpPr>
          <p:cNvPr id="2956" name="Google Shape;2956;g77ce959bdb_0_877"/>
          <p:cNvCxnSpPr>
            <a:stCxn id="2950" idx="4"/>
            <a:endCxn id="2951" idx="0"/>
          </p:cNvCxnSpPr>
          <p:nvPr/>
        </p:nvCxnSpPr>
        <p:spPr>
          <a:xfrm>
            <a:off x="8128000" y="2918363"/>
            <a:ext cx="0" cy="318300"/>
          </a:xfrm>
          <a:prstGeom prst="straightConnector1">
            <a:avLst/>
          </a:prstGeom>
          <a:noFill/>
          <a:ln w="19050" cap="flat" cmpd="sng">
            <a:solidFill>
              <a:srgbClr val="5B5B5B"/>
            </a:solidFill>
            <a:prstDash val="dot"/>
            <a:round/>
            <a:headEnd type="none" w="sm" len="sm"/>
            <a:tailEnd type="none" w="sm" len="sm"/>
          </a:ln>
        </p:spPr>
      </p:cxnSp>
      <p:cxnSp>
        <p:nvCxnSpPr>
          <p:cNvPr id="2957" name="Google Shape;2957;g77ce959bdb_0_877"/>
          <p:cNvCxnSpPr>
            <a:stCxn id="2951" idx="4"/>
            <a:endCxn id="2952" idx="0"/>
          </p:cNvCxnSpPr>
          <p:nvPr/>
        </p:nvCxnSpPr>
        <p:spPr>
          <a:xfrm>
            <a:off x="8128000" y="3693858"/>
            <a:ext cx="0" cy="318300"/>
          </a:xfrm>
          <a:prstGeom prst="straightConnector1">
            <a:avLst/>
          </a:prstGeom>
          <a:noFill/>
          <a:ln w="19050" cap="flat" cmpd="sng">
            <a:solidFill>
              <a:srgbClr val="5B5B5B"/>
            </a:solidFill>
            <a:prstDash val="dot"/>
            <a:round/>
            <a:headEnd type="none" w="sm" len="sm"/>
            <a:tailEnd type="none" w="sm" len="sm"/>
          </a:ln>
        </p:spPr>
      </p:cxnSp>
      <p:cxnSp>
        <p:nvCxnSpPr>
          <p:cNvPr id="2958" name="Google Shape;2958;g77ce959bdb_0_877"/>
          <p:cNvCxnSpPr>
            <a:stCxn id="2952" idx="4"/>
            <a:endCxn id="2953" idx="0"/>
          </p:cNvCxnSpPr>
          <p:nvPr/>
        </p:nvCxnSpPr>
        <p:spPr>
          <a:xfrm>
            <a:off x="8128000" y="4469353"/>
            <a:ext cx="0" cy="318300"/>
          </a:xfrm>
          <a:prstGeom prst="straightConnector1">
            <a:avLst/>
          </a:prstGeom>
          <a:noFill/>
          <a:ln w="19050" cap="flat" cmpd="sng">
            <a:solidFill>
              <a:srgbClr val="5B5B5B"/>
            </a:solidFill>
            <a:prstDash val="dot"/>
            <a:round/>
            <a:headEnd type="none" w="sm" len="sm"/>
            <a:tailEnd type="none" w="sm" len="sm"/>
          </a:ln>
        </p:spPr>
      </p:cxnSp>
      <p:cxnSp>
        <p:nvCxnSpPr>
          <p:cNvPr id="2959" name="Google Shape;2959;g77ce959bdb_0_877"/>
          <p:cNvCxnSpPr>
            <a:stCxn id="2953" idx="4"/>
            <a:endCxn id="2954" idx="0"/>
          </p:cNvCxnSpPr>
          <p:nvPr/>
        </p:nvCxnSpPr>
        <p:spPr>
          <a:xfrm>
            <a:off x="8128000" y="5244848"/>
            <a:ext cx="0" cy="318300"/>
          </a:xfrm>
          <a:prstGeom prst="straightConnector1">
            <a:avLst/>
          </a:prstGeom>
          <a:noFill/>
          <a:ln w="19050" cap="flat" cmpd="sng">
            <a:solidFill>
              <a:srgbClr val="5B5B5B"/>
            </a:solidFill>
            <a:prstDash val="dot"/>
            <a:round/>
            <a:headEnd type="none" w="sm" len="sm"/>
            <a:tailEnd type="none" w="sm" len="sm"/>
          </a:ln>
        </p:spPr>
      </p:cxnSp>
      <p:cxnSp>
        <p:nvCxnSpPr>
          <p:cNvPr id="2960" name="Google Shape;2960;g77ce959bdb_0_877"/>
          <p:cNvCxnSpPr>
            <a:stCxn id="2954" idx="4"/>
            <a:endCxn id="2955" idx="0"/>
          </p:cNvCxnSpPr>
          <p:nvPr/>
        </p:nvCxnSpPr>
        <p:spPr>
          <a:xfrm>
            <a:off x="8128000" y="6020343"/>
            <a:ext cx="0" cy="318300"/>
          </a:xfrm>
          <a:prstGeom prst="straightConnector1">
            <a:avLst/>
          </a:prstGeom>
          <a:noFill/>
          <a:ln w="19050" cap="flat" cmpd="sng">
            <a:solidFill>
              <a:srgbClr val="5B5B5B"/>
            </a:solidFill>
            <a:prstDash val="dot"/>
            <a:round/>
            <a:headEnd type="none" w="sm" len="sm"/>
            <a:tailEnd type="none" w="sm" len="sm"/>
          </a:ln>
        </p:spPr>
      </p:cxnSp>
      <p:sp>
        <p:nvSpPr>
          <p:cNvPr id="2961" name="Google Shape;2961;g77ce959bdb_0_877"/>
          <p:cNvSpPr/>
          <p:nvPr/>
        </p:nvSpPr>
        <p:spPr>
          <a:xfrm>
            <a:off x="7899400" y="7114133"/>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7</a:t>
            </a:r>
            <a:endParaRPr sz="1400" b="0" i="0" u="none" strike="noStrike" cap="none">
              <a:solidFill>
                <a:srgbClr val="000000"/>
              </a:solidFill>
              <a:latin typeface="Arial"/>
              <a:ea typeface="Arial"/>
              <a:cs typeface="Arial"/>
              <a:sym typeface="Arial"/>
            </a:endParaRPr>
          </a:p>
        </p:txBody>
      </p:sp>
      <p:cxnSp>
        <p:nvCxnSpPr>
          <p:cNvPr id="2962" name="Google Shape;2962;g77ce959bdb_0_877"/>
          <p:cNvCxnSpPr/>
          <p:nvPr/>
        </p:nvCxnSpPr>
        <p:spPr>
          <a:xfrm>
            <a:off x="8156830" y="6777793"/>
            <a:ext cx="0" cy="318300"/>
          </a:xfrm>
          <a:prstGeom prst="straightConnector1">
            <a:avLst/>
          </a:prstGeom>
          <a:noFill/>
          <a:ln w="19050" cap="flat" cmpd="sng">
            <a:solidFill>
              <a:srgbClr val="5B5B5B"/>
            </a:solidFill>
            <a:prstDash val="dot"/>
            <a:round/>
            <a:headEnd type="none" w="sm" len="sm"/>
            <a:tailEnd type="none" w="sm" len="sm"/>
          </a:ln>
        </p:spPr>
      </p:cxnSp>
      <p:cxnSp>
        <p:nvCxnSpPr>
          <p:cNvPr id="2963" name="Google Shape;2963;g77ce959bdb_0_877"/>
          <p:cNvCxnSpPr/>
          <p:nvPr/>
        </p:nvCxnSpPr>
        <p:spPr>
          <a:xfrm>
            <a:off x="8136233" y="7597466"/>
            <a:ext cx="0" cy="318300"/>
          </a:xfrm>
          <a:prstGeom prst="straightConnector1">
            <a:avLst/>
          </a:prstGeom>
          <a:noFill/>
          <a:ln w="19050" cap="flat" cmpd="sng">
            <a:solidFill>
              <a:srgbClr val="5B5B5B"/>
            </a:solidFill>
            <a:prstDash val="dot"/>
            <a:round/>
            <a:headEnd type="none" w="sm" len="sm"/>
            <a:tailEnd type="none" w="sm" len="sm"/>
          </a:ln>
        </p:spPr>
      </p:cxnSp>
      <p:sp>
        <p:nvSpPr>
          <p:cNvPr id="2964" name="Google Shape;2964;g77ce959bdb_0_877"/>
          <p:cNvSpPr/>
          <p:nvPr/>
        </p:nvSpPr>
        <p:spPr>
          <a:xfrm>
            <a:off x="7928230" y="7889628"/>
            <a:ext cx="457200" cy="457200"/>
          </a:xfrm>
          <a:prstGeom prst="ellipse">
            <a:avLst/>
          </a:prstGeom>
          <a:solidFill>
            <a:srgbClr val="0FCFE8"/>
          </a:solidFill>
          <a:ln w="25400" cap="flat" cmpd="sng">
            <a:solidFill>
              <a:srgbClr val="45D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8</a:t>
            </a:r>
            <a:endParaRPr sz="1400" b="0" i="0" u="none" strike="noStrike" cap="none">
              <a:solidFill>
                <a:srgbClr val="000000"/>
              </a:solidFill>
              <a:latin typeface="Arial"/>
              <a:ea typeface="Arial"/>
              <a:cs typeface="Arial"/>
              <a:sym typeface="Arial"/>
            </a:endParaRPr>
          </a:p>
        </p:txBody>
      </p:sp>
      <p:sp>
        <p:nvSpPr>
          <p:cNvPr id="2965" name="Google Shape;2965;g77ce959bdb_0_877"/>
          <p:cNvSpPr txBox="1"/>
          <p:nvPr/>
        </p:nvSpPr>
        <p:spPr>
          <a:xfrm>
            <a:off x="4872925" y="2432350"/>
            <a:ext cx="2632800" cy="530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Shutdown Docker </a:t>
            </a:r>
            <a:endParaRPr sz="2200" b="0" i="0" u="none" strike="noStrike" cap="none">
              <a:solidFill>
                <a:srgbClr val="434343"/>
              </a:solidFill>
              <a:latin typeface="Open Sans"/>
              <a:ea typeface="Open Sans"/>
              <a:cs typeface="Open Sans"/>
              <a:sym typeface="Open Sans"/>
            </a:endParaRPr>
          </a:p>
        </p:txBody>
      </p:sp>
      <p:sp>
        <p:nvSpPr>
          <p:cNvPr id="2966" name="Google Shape;2966;g77ce959bdb_0_877"/>
          <p:cNvSpPr txBox="1"/>
          <p:nvPr/>
        </p:nvSpPr>
        <p:spPr>
          <a:xfrm>
            <a:off x="8811825" y="3160475"/>
            <a:ext cx="68295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Remove the contents of the directory</a:t>
            </a:r>
            <a:endParaRPr sz="2200" b="0" i="0" u="none" strike="noStrike" cap="none">
              <a:solidFill>
                <a:srgbClr val="434343"/>
              </a:solidFill>
              <a:latin typeface="Open Sans"/>
              <a:ea typeface="Open Sans"/>
              <a:cs typeface="Open Sans"/>
              <a:sym typeface="Open Sans"/>
            </a:endParaRPr>
          </a:p>
        </p:txBody>
      </p:sp>
      <p:sp>
        <p:nvSpPr>
          <p:cNvPr id="2967" name="Google Shape;2967;g77ce959bdb_0_877"/>
          <p:cNvSpPr txBox="1"/>
          <p:nvPr/>
        </p:nvSpPr>
        <p:spPr>
          <a:xfrm>
            <a:off x="2840729" y="3961725"/>
            <a:ext cx="4721100" cy="457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Restore the directory along with the content</a:t>
            </a:r>
            <a:endParaRPr sz="2200" b="0" i="0" u="none" strike="noStrike" cap="none">
              <a:solidFill>
                <a:srgbClr val="434343"/>
              </a:solidFill>
              <a:latin typeface="Open Sans"/>
              <a:ea typeface="Open Sans"/>
              <a:cs typeface="Open Sans"/>
              <a:sym typeface="Open Sans"/>
            </a:endParaRPr>
          </a:p>
        </p:txBody>
      </p:sp>
      <p:sp>
        <p:nvSpPr>
          <p:cNvPr id="2968" name="Google Shape;2968;g77ce959bdb_0_877"/>
          <p:cNvSpPr txBox="1"/>
          <p:nvPr/>
        </p:nvSpPr>
        <p:spPr>
          <a:xfrm>
            <a:off x="8858717" y="4704700"/>
            <a:ext cx="43527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Start Docker on the new node</a:t>
            </a:r>
            <a:endParaRPr sz="2200" b="0" i="0" u="none" strike="noStrike" cap="none">
              <a:solidFill>
                <a:srgbClr val="434343"/>
              </a:solidFill>
              <a:latin typeface="Open Sans"/>
              <a:ea typeface="Open Sans"/>
              <a:cs typeface="Open Sans"/>
              <a:sym typeface="Open Sans"/>
            </a:endParaRPr>
          </a:p>
        </p:txBody>
      </p:sp>
      <p:sp>
        <p:nvSpPr>
          <p:cNvPr id="2969" name="Google Shape;2969;g77ce959bdb_0_877"/>
          <p:cNvSpPr txBox="1"/>
          <p:nvPr/>
        </p:nvSpPr>
        <p:spPr>
          <a:xfrm>
            <a:off x="1477300" y="5570000"/>
            <a:ext cx="6104700" cy="457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Check whether the swarm is in desired state by using </a:t>
            </a:r>
            <a:r>
              <a:rPr lang="en-US" sz="2200" b="0" i="1" u="none" strike="noStrike" cap="none">
                <a:solidFill>
                  <a:srgbClr val="434343"/>
                </a:solidFill>
                <a:latin typeface="Open Sans"/>
                <a:ea typeface="Open Sans"/>
                <a:cs typeface="Open Sans"/>
                <a:sym typeface="Open Sans"/>
              </a:rPr>
              <a:t>docker service ls</a:t>
            </a:r>
            <a:endParaRPr sz="2200" b="0" i="1" u="none" strike="noStrike" cap="none">
              <a:solidFill>
                <a:srgbClr val="434343"/>
              </a:solidFill>
              <a:latin typeface="Open Sans"/>
              <a:ea typeface="Open Sans"/>
              <a:cs typeface="Open Sans"/>
              <a:sym typeface="Open Sans"/>
            </a:endParaRPr>
          </a:p>
        </p:txBody>
      </p:sp>
      <p:sp>
        <p:nvSpPr>
          <p:cNvPr id="2970" name="Google Shape;2970;g77ce959bdb_0_877"/>
          <p:cNvSpPr txBox="1"/>
          <p:nvPr/>
        </p:nvSpPr>
        <p:spPr>
          <a:xfrm>
            <a:off x="8811825" y="6278809"/>
            <a:ext cx="34857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Rotate the unlock key</a:t>
            </a:r>
            <a:endParaRPr sz="2200" b="0" i="0" u="none" strike="noStrike" cap="none">
              <a:solidFill>
                <a:srgbClr val="3F3F3F"/>
              </a:solidFill>
              <a:latin typeface="Open Sans"/>
              <a:ea typeface="Open Sans"/>
              <a:cs typeface="Open Sans"/>
              <a:sym typeface="Open Sans"/>
            </a:endParaRPr>
          </a:p>
        </p:txBody>
      </p:sp>
      <p:sp>
        <p:nvSpPr>
          <p:cNvPr id="2971" name="Google Shape;2971;g77ce959bdb_0_877"/>
          <p:cNvSpPr txBox="1"/>
          <p:nvPr/>
        </p:nvSpPr>
        <p:spPr>
          <a:xfrm>
            <a:off x="3052317" y="7107375"/>
            <a:ext cx="4477800" cy="3015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Add manager and worker nodes</a:t>
            </a:r>
            <a:endParaRPr sz="2200" b="0" i="0" u="none" strike="noStrike" cap="none">
              <a:solidFill>
                <a:srgbClr val="434343"/>
              </a:solidFill>
              <a:latin typeface="Open Sans"/>
              <a:ea typeface="Open Sans"/>
              <a:cs typeface="Open Sans"/>
              <a:sym typeface="Open Sans"/>
            </a:endParaRPr>
          </a:p>
        </p:txBody>
      </p:sp>
      <p:sp>
        <p:nvSpPr>
          <p:cNvPr id="2972" name="Google Shape;2972;g77ce959bdb_0_877"/>
          <p:cNvSpPr txBox="1"/>
          <p:nvPr/>
        </p:nvSpPr>
        <p:spPr>
          <a:xfrm>
            <a:off x="8814975" y="7852875"/>
            <a:ext cx="50922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Restore the previous backup regimen</a:t>
            </a:r>
            <a:endParaRPr sz="2200" b="0" i="0" u="none" strike="noStrike" cap="none">
              <a:solidFill>
                <a:srgbClr val="434343"/>
              </a:solidFill>
              <a:latin typeface="Open Sans"/>
              <a:ea typeface="Open Sans"/>
              <a:cs typeface="Open Sans"/>
              <a:sym typeface="Open Sans"/>
            </a:endParaRPr>
          </a:p>
        </p:txBody>
      </p:sp>
      <p:pic>
        <p:nvPicPr>
          <p:cNvPr id="2973" name="Google Shape;2973;g77ce959bdb_0_877"/>
          <p:cNvPicPr preferRelativeResize="0"/>
          <p:nvPr/>
        </p:nvPicPr>
        <p:blipFill rotWithShape="1">
          <a:blip r:embed="rId3">
            <a:alphaModFix/>
          </a:blip>
          <a:srcRect/>
          <a:stretch/>
        </p:blipFill>
        <p:spPr>
          <a:xfrm>
            <a:off x="5794600" y="716425"/>
            <a:ext cx="4780026" cy="3183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g858307fe77_0_0"/>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endParaRPr/>
          </a:p>
          <a:p>
            <a:pPr marL="0" lvl="0" indent="0" algn="l" rtl="0">
              <a:lnSpc>
                <a:spcPct val="90000"/>
              </a:lnSpc>
              <a:spcBef>
                <a:spcPts val="0"/>
              </a:spcBef>
              <a:spcAft>
                <a:spcPts val="0"/>
              </a:spcAft>
              <a:buClr>
                <a:schemeClr val="dk1"/>
              </a:buClr>
              <a:buSzPts val="1100"/>
              <a:buFont typeface="Arial"/>
              <a:buNone/>
            </a:pPr>
            <a:r>
              <a:rPr lang="en-US"/>
              <a:t>Set up a Backup Schedule</a:t>
            </a:r>
            <a:endParaRPr/>
          </a:p>
          <a:p>
            <a:pPr marL="0" lvl="0" indent="0" algn="l" rtl="0">
              <a:lnSpc>
                <a:spcPct val="90000"/>
              </a:lnSpc>
              <a:spcBef>
                <a:spcPts val="0"/>
              </a:spcBef>
              <a:spcAft>
                <a:spcPts val="0"/>
              </a:spcAft>
              <a:buSzPts val="4400"/>
              <a:buNone/>
            </a:pPr>
            <a:endParaRPr/>
          </a:p>
        </p:txBody>
      </p:sp>
      <p:sp>
        <p:nvSpPr>
          <p:cNvPr id="2979" name="Google Shape;2979;g858307fe77_0_0"/>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2800"/>
              <a:buFont typeface="Arial"/>
              <a:buNone/>
            </a:pPr>
            <a:r>
              <a:rPr lang="en-US" b="1"/>
              <a:t>Problem Statement: </a:t>
            </a:r>
            <a:r>
              <a:rPr lang="en-US"/>
              <a:t>Your manager wants you to set up a backup schedule so that the swarm data can be restored in case of an emergency.</a:t>
            </a:r>
            <a:endParaRPr/>
          </a:p>
          <a:p>
            <a:pPr marL="0" lvl="0" indent="0" algn="l" rtl="0">
              <a:lnSpc>
                <a:spcPct val="90000"/>
              </a:lnSpc>
              <a:spcBef>
                <a:spcPts val="1000"/>
              </a:spcBef>
              <a:spcAft>
                <a:spcPts val="0"/>
              </a:spcAft>
              <a:buClr>
                <a:schemeClr val="dk1"/>
              </a:buClr>
              <a:buSzPts val="2800"/>
              <a:buFont typeface="Arial"/>
              <a:buNone/>
            </a:pPr>
            <a:endParaRPr/>
          </a:p>
          <a:p>
            <a:pPr marL="0" lvl="0" indent="0" algn="l" rtl="0">
              <a:lnSpc>
                <a:spcPct val="150000"/>
              </a:lnSpc>
              <a:spcBef>
                <a:spcPts val="1000"/>
              </a:spcBef>
              <a:spcAft>
                <a:spcPts val="0"/>
              </a:spcAft>
              <a:buClr>
                <a:schemeClr val="dk1"/>
              </a:buClr>
              <a:buSzPts val="2800"/>
              <a:buFont typeface="Arial"/>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Stop the docker daemon on the manager node.</a:t>
            </a:r>
            <a:endParaRPr/>
          </a:p>
          <a:p>
            <a:pPr marL="457200" lvl="0" indent="-368300" algn="l" rtl="0">
              <a:lnSpc>
                <a:spcPct val="150000"/>
              </a:lnSpc>
              <a:spcBef>
                <a:spcPts val="0"/>
              </a:spcBef>
              <a:spcAft>
                <a:spcPts val="0"/>
              </a:spcAft>
              <a:buSzPts val="2200"/>
              <a:buFont typeface="Open Sans"/>
              <a:buAutoNum type="arabicPeriod"/>
            </a:pPr>
            <a:r>
              <a:rPr lang="en-US"/>
              <a:t>Create a backup by compressing the swarm folder.</a:t>
            </a:r>
            <a:endParaRPr/>
          </a:p>
          <a:p>
            <a:pPr marL="457200" lvl="0" indent="-368300" algn="l" rtl="0">
              <a:lnSpc>
                <a:spcPct val="150000"/>
              </a:lnSpc>
              <a:spcBef>
                <a:spcPts val="0"/>
              </a:spcBef>
              <a:spcAft>
                <a:spcPts val="0"/>
              </a:spcAft>
              <a:buSzPts val="2200"/>
              <a:buFont typeface="Open Sans"/>
              <a:buAutoNum type="arabicPeriod"/>
            </a:pPr>
            <a:r>
              <a:rPr lang="en-US"/>
              <a:t>Restore the backup in case of an emergency.</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g77ce959bdb_0_606"/>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Disaster Recovery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g6bb1d49c5b_0_18"/>
          <p:cNvSpPr txBox="1">
            <a:spLocks noGrp="1"/>
          </p:cNvSpPr>
          <p:nvPr>
            <p:ph type="title"/>
          </p:nvPr>
        </p:nvSpPr>
        <p:spPr>
          <a:xfrm>
            <a:off x="3951839" y="192369"/>
            <a:ext cx="83523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Swarm: Advantage</a:t>
            </a:r>
            <a:endParaRPr>
              <a:solidFill>
                <a:srgbClr val="3F3F3F"/>
              </a:solidFill>
            </a:endParaRPr>
          </a:p>
        </p:txBody>
      </p:sp>
      <p:pic>
        <p:nvPicPr>
          <p:cNvPr id="1003" name="Google Shape;1003;g6bb1d49c5b_0_18"/>
          <p:cNvPicPr preferRelativeResize="0"/>
          <p:nvPr/>
        </p:nvPicPr>
        <p:blipFill rotWithShape="1">
          <a:blip r:embed="rId3">
            <a:alphaModFix/>
          </a:blip>
          <a:srcRect/>
          <a:stretch/>
        </p:blipFill>
        <p:spPr>
          <a:xfrm>
            <a:off x="5718039" y="649718"/>
            <a:ext cx="4819923" cy="365760"/>
          </a:xfrm>
          <a:prstGeom prst="rect">
            <a:avLst/>
          </a:prstGeom>
          <a:noFill/>
          <a:ln>
            <a:noFill/>
          </a:ln>
        </p:spPr>
      </p:pic>
      <p:sp>
        <p:nvSpPr>
          <p:cNvPr id="1004" name="Google Shape;1004;g6bb1d49c5b_0_18"/>
          <p:cNvSpPr/>
          <p:nvPr/>
        </p:nvSpPr>
        <p:spPr>
          <a:xfrm>
            <a:off x="2454812" y="4859487"/>
            <a:ext cx="2256900" cy="838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Configuration</a:t>
            </a:r>
            <a:endParaRPr sz="2200" b="0" i="0" u="none" strike="noStrike" cap="none">
              <a:solidFill>
                <a:srgbClr val="3F3F3F"/>
              </a:solidFill>
              <a:latin typeface="Open Sans"/>
              <a:ea typeface="Open Sans"/>
              <a:cs typeface="Open Sans"/>
              <a:sym typeface="Open Sans"/>
            </a:endParaRPr>
          </a:p>
        </p:txBody>
      </p:sp>
      <p:sp>
        <p:nvSpPr>
          <p:cNvPr id="1005" name="Google Shape;1005;g6bb1d49c5b_0_18"/>
          <p:cNvSpPr/>
          <p:nvPr/>
        </p:nvSpPr>
        <p:spPr>
          <a:xfrm>
            <a:off x="7447427" y="2155287"/>
            <a:ext cx="14430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Networks</a:t>
            </a:r>
            <a:endParaRPr sz="2200" b="0" i="0" u="none" strike="noStrike" cap="none">
              <a:solidFill>
                <a:srgbClr val="3F3F3F"/>
              </a:solidFill>
              <a:latin typeface="Open Sans"/>
              <a:ea typeface="Open Sans"/>
              <a:cs typeface="Open Sans"/>
              <a:sym typeface="Open Sans"/>
            </a:endParaRPr>
          </a:p>
        </p:txBody>
      </p:sp>
      <p:sp>
        <p:nvSpPr>
          <p:cNvPr id="1006" name="Google Shape;1006;g6bb1d49c5b_0_18"/>
          <p:cNvSpPr/>
          <p:nvPr/>
        </p:nvSpPr>
        <p:spPr>
          <a:xfrm>
            <a:off x="11620609" y="5063186"/>
            <a:ext cx="13188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a:t>
            </a:r>
            <a:endParaRPr sz="2200" b="0" i="0" u="none" strike="noStrike" cap="none">
              <a:solidFill>
                <a:srgbClr val="3F3F3F"/>
              </a:solidFill>
              <a:latin typeface="Open Sans"/>
              <a:ea typeface="Open Sans"/>
              <a:cs typeface="Open Sans"/>
              <a:sym typeface="Open Sans"/>
            </a:endParaRPr>
          </a:p>
        </p:txBody>
      </p:sp>
      <p:sp>
        <p:nvSpPr>
          <p:cNvPr id="1007" name="Google Shape;1007;g6bb1d49c5b_0_18"/>
          <p:cNvSpPr txBox="1"/>
          <p:nvPr/>
        </p:nvSpPr>
        <p:spPr>
          <a:xfrm>
            <a:off x="6613650" y="4859487"/>
            <a:ext cx="3028800" cy="975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Modifies these points without restarting the service</a:t>
            </a:r>
            <a:endParaRPr sz="2200" b="0" i="0" u="none" strike="noStrike" cap="none">
              <a:solidFill>
                <a:srgbClr val="3F3F3F"/>
              </a:solidFill>
              <a:latin typeface="Open Sans"/>
              <a:ea typeface="Open Sans"/>
              <a:cs typeface="Open Sans"/>
              <a:sym typeface="Open Sans"/>
            </a:endParaRPr>
          </a:p>
        </p:txBody>
      </p:sp>
      <p:sp>
        <p:nvSpPr>
          <p:cNvPr id="1008" name="Google Shape;1008;g6bb1d49c5b_0_18"/>
          <p:cNvSpPr/>
          <p:nvPr/>
        </p:nvSpPr>
        <p:spPr>
          <a:xfrm>
            <a:off x="7708403" y="2754587"/>
            <a:ext cx="921072" cy="1965294"/>
          </a:xfrm>
          <a:custGeom>
            <a:avLst/>
            <a:gdLst/>
            <a:ahLst/>
            <a:cxnLst/>
            <a:rect l="l" t="t" r="r" b="b"/>
            <a:pathLst>
              <a:path w="272" h="581" extrusionOk="0">
                <a:moveTo>
                  <a:pt x="272" y="581"/>
                </a:moveTo>
                <a:cubicBezTo>
                  <a:pt x="272" y="234"/>
                  <a:pt x="272" y="234"/>
                  <a:pt x="272" y="234"/>
                </a:cubicBezTo>
                <a:cubicBezTo>
                  <a:pt x="272" y="234"/>
                  <a:pt x="272" y="234"/>
                  <a:pt x="272" y="234"/>
                </a:cubicBezTo>
                <a:cubicBezTo>
                  <a:pt x="272" y="232"/>
                  <a:pt x="272" y="232"/>
                  <a:pt x="272" y="232"/>
                </a:cubicBezTo>
                <a:cubicBezTo>
                  <a:pt x="272" y="230"/>
                  <a:pt x="271" y="229"/>
                  <a:pt x="270" y="227"/>
                </a:cubicBezTo>
                <a:cubicBezTo>
                  <a:pt x="225" y="155"/>
                  <a:pt x="185" y="79"/>
                  <a:pt x="143" y="5"/>
                </a:cubicBezTo>
                <a:cubicBezTo>
                  <a:pt x="142" y="2"/>
                  <a:pt x="139" y="0"/>
                  <a:pt x="136" y="0"/>
                </a:cubicBezTo>
                <a:cubicBezTo>
                  <a:pt x="133" y="0"/>
                  <a:pt x="130" y="2"/>
                  <a:pt x="128" y="5"/>
                </a:cubicBezTo>
                <a:cubicBezTo>
                  <a:pt x="1" y="227"/>
                  <a:pt x="1" y="227"/>
                  <a:pt x="1" y="227"/>
                </a:cubicBezTo>
                <a:cubicBezTo>
                  <a:pt x="0" y="229"/>
                  <a:pt x="0" y="230"/>
                  <a:pt x="0" y="232"/>
                </a:cubicBezTo>
                <a:cubicBezTo>
                  <a:pt x="0" y="581"/>
                  <a:pt x="0" y="581"/>
                  <a:pt x="0" y="581"/>
                </a:cubicBezTo>
                <a:cubicBezTo>
                  <a:pt x="17" y="581"/>
                  <a:pt x="17" y="581"/>
                  <a:pt x="17" y="581"/>
                </a:cubicBezTo>
                <a:cubicBezTo>
                  <a:pt x="17" y="234"/>
                  <a:pt x="17" y="234"/>
                  <a:pt x="17" y="234"/>
                </a:cubicBezTo>
                <a:cubicBezTo>
                  <a:pt x="22" y="227"/>
                  <a:pt x="28" y="221"/>
                  <a:pt x="35" y="217"/>
                </a:cubicBezTo>
                <a:cubicBezTo>
                  <a:pt x="45" y="211"/>
                  <a:pt x="57" y="211"/>
                  <a:pt x="67" y="217"/>
                </a:cubicBezTo>
                <a:cubicBezTo>
                  <a:pt x="74" y="221"/>
                  <a:pt x="80" y="228"/>
                  <a:pt x="84" y="234"/>
                </a:cubicBezTo>
                <a:cubicBezTo>
                  <a:pt x="84" y="581"/>
                  <a:pt x="84" y="581"/>
                  <a:pt x="84" y="581"/>
                </a:cubicBezTo>
                <a:cubicBezTo>
                  <a:pt x="102" y="581"/>
                  <a:pt x="102" y="581"/>
                  <a:pt x="102" y="581"/>
                </a:cubicBezTo>
                <a:cubicBezTo>
                  <a:pt x="102" y="234"/>
                  <a:pt x="102" y="234"/>
                  <a:pt x="102" y="234"/>
                </a:cubicBezTo>
                <a:cubicBezTo>
                  <a:pt x="107" y="228"/>
                  <a:pt x="112" y="221"/>
                  <a:pt x="119" y="217"/>
                </a:cubicBezTo>
                <a:cubicBezTo>
                  <a:pt x="125" y="214"/>
                  <a:pt x="130" y="213"/>
                  <a:pt x="136" y="213"/>
                </a:cubicBezTo>
                <a:cubicBezTo>
                  <a:pt x="141" y="213"/>
                  <a:pt x="147" y="214"/>
                  <a:pt x="152" y="217"/>
                </a:cubicBezTo>
                <a:cubicBezTo>
                  <a:pt x="159" y="221"/>
                  <a:pt x="165" y="228"/>
                  <a:pt x="169" y="234"/>
                </a:cubicBezTo>
                <a:cubicBezTo>
                  <a:pt x="169" y="581"/>
                  <a:pt x="169" y="581"/>
                  <a:pt x="169" y="581"/>
                </a:cubicBezTo>
                <a:cubicBezTo>
                  <a:pt x="187" y="581"/>
                  <a:pt x="187" y="581"/>
                  <a:pt x="187" y="581"/>
                </a:cubicBezTo>
                <a:cubicBezTo>
                  <a:pt x="187" y="234"/>
                  <a:pt x="187" y="234"/>
                  <a:pt x="187" y="234"/>
                </a:cubicBezTo>
                <a:cubicBezTo>
                  <a:pt x="191" y="228"/>
                  <a:pt x="197" y="221"/>
                  <a:pt x="204" y="217"/>
                </a:cubicBezTo>
                <a:cubicBezTo>
                  <a:pt x="215" y="211"/>
                  <a:pt x="226" y="211"/>
                  <a:pt x="237" y="217"/>
                </a:cubicBezTo>
                <a:cubicBezTo>
                  <a:pt x="244" y="221"/>
                  <a:pt x="249" y="227"/>
                  <a:pt x="254" y="234"/>
                </a:cubicBezTo>
                <a:cubicBezTo>
                  <a:pt x="254" y="235"/>
                  <a:pt x="254" y="235"/>
                  <a:pt x="254" y="235"/>
                </a:cubicBezTo>
                <a:cubicBezTo>
                  <a:pt x="254" y="581"/>
                  <a:pt x="254" y="581"/>
                  <a:pt x="254" y="581"/>
                </a:cubicBezTo>
                <a:lnTo>
                  <a:pt x="272" y="581"/>
                </a:lnTo>
                <a:close/>
                <a:moveTo>
                  <a:pt x="160" y="69"/>
                </a:moveTo>
                <a:cubicBezTo>
                  <a:pt x="157" y="70"/>
                  <a:pt x="157" y="70"/>
                  <a:pt x="157" y="70"/>
                </a:cubicBezTo>
                <a:cubicBezTo>
                  <a:pt x="150" y="71"/>
                  <a:pt x="143" y="72"/>
                  <a:pt x="136" y="72"/>
                </a:cubicBezTo>
                <a:cubicBezTo>
                  <a:pt x="129" y="72"/>
                  <a:pt x="122" y="71"/>
                  <a:pt x="116" y="70"/>
                </a:cubicBezTo>
                <a:cubicBezTo>
                  <a:pt x="111" y="69"/>
                  <a:pt x="111" y="69"/>
                  <a:pt x="111" y="69"/>
                </a:cubicBezTo>
                <a:cubicBezTo>
                  <a:pt x="136" y="27"/>
                  <a:pt x="136" y="27"/>
                  <a:pt x="136" y="27"/>
                </a:cubicBezTo>
                <a:cubicBezTo>
                  <a:pt x="136" y="27"/>
                  <a:pt x="136" y="27"/>
                  <a:pt x="136" y="27"/>
                </a:cubicBezTo>
                <a:lnTo>
                  <a:pt x="160" y="69"/>
                </a:lnTo>
                <a:close/>
                <a:moveTo>
                  <a:pt x="232" y="196"/>
                </a:moveTo>
                <a:cubicBezTo>
                  <a:pt x="228" y="195"/>
                  <a:pt x="228" y="195"/>
                  <a:pt x="228" y="195"/>
                </a:cubicBezTo>
                <a:cubicBezTo>
                  <a:pt x="209" y="193"/>
                  <a:pt x="192" y="201"/>
                  <a:pt x="180" y="215"/>
                </a:cubicBezTo>
                <a:cubicBezTo>
                  <a:pt x="178" y="217"/>
                  <a:pt x="178" y="217"/>
                  <a:pt x="178" y="217"/>
                </a:cubicBezTo>
                <a:cubicBezTo>
                  <a:pt x="176" y="215"/>
                  <a:pt x="176" y="215"/>
                  <a:pt x="176" y="215"/>
                </a:cubicBezTo>
                <a:cubicBezTo>
                  <a:pt x="165" y="201"/>
                  <a:pt x="150" y="195"/>
                  <a:pt x="136" y="195"/>
                </a:cubicBezTo>
                <a:cubicBezTo>
                  <a:pt x="121" y="195"/>
                  <a:pt x="107" y="201"/>
                  <a:pt x="95" y="215"/>
                </a:cubicBezTo>
                <a:cubicBezTo>
                  <a:pt x="93" y="217"/>
                  <a:pt x="93" y="217"/>
                  <a:pt x="93" y="217"/>
                </a:cubicBezTo>
                <a:cubicBezTo>
                  <a:pt x="92" y="215"/>
                  <a:pt x="92" y="215"/>
                  <a:pt x="92" y="215"/>
                </a:cubicBezTo>
                <a:cubicBezTo>
                  <a:pt x="79" y="201"/>
                  <a:pt x="62" y="193"/>
                  <a:pt x="44" y="195"/>
                </a:cubicBezTo>
                <a:cubicBezTo>
                  <a:pt x="39" y="196"/>
                  <a:pt x="39" y="196"/>
                  <a:pt x="39" y="196"/>
                </a:cubicBezTo>
                <a:cubicBezTo>
                  <a:pt x="102" y="85"/>
                  <a:pt x="102" y="85"/>
                  <a:pt x="102" y="85"/>
                </a:cubicBezTo>
                <a:cubicBezTo>
                  <a:pt x="107" y="86"/>
                  <a:pt x="107" y="86"/>
                  <a:pt x="107" y="86"/>
                </a:cubicBezTo>
                <a:cubicBezTo>
                  <a:pt x="116" y="88"/>
                  <a:pt x="126" y="89"/>
                  <a:pt x="136" y="89"/>
                </a:cubicBezTo>
                <a:cubicBezTo>
                  <a:pt x="146" y="89"/>
                  <a:pt x="157" y="88"/>
                  <a:pt x="167" y="86"/>
                </a:cubicBezTo>
                <a:cubicBezTo>
                  <a:pt x="169" y="85"/>
                  <a:pt x="169" y="85"/>
                  <a:pt x="169" y="85"/>
                </a:cubicBezTo>
                <a:lnTo>
                  <a:pt x="232" y="196"/>
                </a:lnTo>
                <a:close/>
              </a:path>
            </a:pathLst>
          </a:cu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9" name="Google Shape;1009;g6bb1d49c5b_0_18"/>
          <p:cNvSpPr/>
          <p:nvPr/>
        </p:nvSpPr>
        <p:spPr>
          <a:xfrm>
            <a:off x="9595209" y="4859487"/>
            <a:ext cx="1965294" cy="921072"/>
          </a:xfrm>
          <a:custGeom>
            <a:avLst/>
            <a:gdLst/>
            <a:ahLst/>
            <a:cxnLst/>
            <a:rect l="l" t="t" r="r" b="b"/>
            <a:pathLst>
              <a:path w="581" h="272" extrusionOk="0">
                <a:moveTo>
                  <a:pt x="0" y="17"/>
                </a:moveTo>
                <a:cubicBezTo>
                  <a:pt x="346" y="17"/>
                  <a:pt x="346" y="17"/>
                  <a:pt x="346" y="17"/>
                </a:cubicBezTo>
                <a:cubicBezTo>
                  <a:pt x="347" y="18"/>
                  <a:pt x="347" y="18"/>
                  <a:pt x="347" y="18"/>
                </a:cubicBezTo>
                <a:cubicBezTo>
                  <a:pt x="354" y="22"/>
                  <a:pt x="360" y="28"/>
                  <a:pt x="364" y="35"/>
                </a:cubicBezTo>
                <a:cubicBezTo>
                  <a:pt x="370" y="45"/>
                  <a:pt x="370" y="57"/>
                  <a:pt x="364" y="67"/>
                </a:cubicBezTo>
                <a:cubicBezTo>
                  <a:pt x="360" y="74"/>
                  <a:pt x="353" y="80"/>
                  <a:pt x="347" y="84"/>
                </a:cubicBezTo>
                <a:cubicBezTo>
                  <a:pt x="0" y="84"/>
                  <a:pt x="0" y="84"/>
                  <a:pt x="0" y="84"/>
                </a:cubicBezTo>
                <a:cubicBezTo>
                  <a:pt x="0" y="102"/>
                  <a:pt x="0" y="102"/>
                  <a:pt x="0" y="102"/>
                </a:cubicBezTo>
                <a:cubicBezTo>
                  <a:pt x="347" y="102"/>
                  <a:pt x="347" y="102"/>
                  <a:pt x="347" y="102"/>
                </a:cubicBezTo>
                <a:cubicBezTo>
                  <a:pt x="353" y="107"/>
                  <a:pt x="360" y="112"/>
                  <a:pt x="364" y="119"/>
                </a:cubicBezTo>
                <a:cubicBezTo>
                  <a:pt x="367" y="125"/>
                  <a:pt x="368" y="130"/>
                  <a:pt x="368" y="136"/>
                </a:cubicBezTo>
                <a:cubicBezTo>
                  <a:pt x="368" y="141"/>
                  <a:pt x="367" y="147"/>
                  <a:pt x="364" y="152"/>
                </a:cubicBezTo>
                <a:cubicBezTo>
                  <a:pt x="360" y="159"/>
                  <a:pt x="353" y="165"/>
                  <a:pt x="347" y="169"/>
                </a:cubicBezTo>
                <a:cubicBezTo>
                  <a:pt x="0" y="169"/>
                  <a:pt x="0" y="169"/>
                  <a:pt x="0" y="169"/>
                </a:cubicBezTo>
                <a:cubicBezTo>
                  <a:pt x="0" y="187"/>
                  <a:pt x="0" y="187"/>
                  <a:pt x="0" y="187"/>
                </a:cubicBezTo>
                <a:cubicBezTo>
                  <a:pt x="347" y="187"/>
                  <a:pt x="347" y="187"/>
                  <a:pt x="347" y="187"/>
                </a:cubicBezTo>
                <a:cubicBezTo>
                  <a:pt x="353" y="192"/>
                  <a:pt x="360" y="197"/>
                  <a:pt x="364" y="204"/>
                </a:cubicBezTo>
                <a:cubicBezTo>
                  <a:pt x="370" y="215"/>
                  <a:pt x="370" y="226"/>
                  <a:pt x="364" y="237"/>
                </a:cubicBezTo>
                <a:cubicBezTo>
                  <a:pt x="360" y="244"/>
                  <a:pt x="354" y="250"/>
                  <a:pt x="347" y="254"/>
                </a:cubicBezTo>
                <a:cubicBezTo>
                  <a:pt x="0" y="254"/>
                  <a:pt x="0" y="254"/>
                  <a:pt x="0" y="254"/>
                </a:cubicBezTo>
                <a:cubicBezTo>
                  <a:pt x="0" y="272"/>
                  <a:pt x="0" y="272"/>
                  <a:pt x="0" y="272"/>
                </a:cubicBezTo>
                <a:cubicBezTo>
                  <a:pt x="349" y="272"/>
                  <a:pt x="349" y="272"/>
                  <a:pt x="349" y="272"/>
                </a:cubicBezTo>
                <a:cubicBezTo>
                  <a:pt x="351" y="272"/>
                  <a:pt x="352" y="271"/>
                  <a:pt x="354" y="270"/>
                </a:cubicBezTo>
                <a:cubicBezTo>
                  <a:pt x="576" y="143"/>
                  <a:pt x="576" y="143"/>
                  <a:pt x="576" y="143"/>
                </a:cubicBezTo>
                <a:cubicBezTo>
                  <a:pt x="579" y="142"/>
                  <a:pt x="581" y="139"/>
                  <a:pt x="581" y="136"/>
                </a:cubicBezTo>
                <a:cubicBezTo>
                  <a:pt x="581" y="133"/>
                  <a:pt x="579" y="130"/>
                  <a:pt x="576" y="128"/>
                </a:cubicBezTo>
                <a:cubicBezTo>
                  <a:pt x="502" y="86"/>
                  <a:pt x="426" y="46"/>
                  <a:pt x="354" y="1"/>
                </a:cubicBezTo>
                <a:cubicBezTo>
                  <a:pt x="352" y="0"/>
                  <a:pt x="351" y="0"/>
                  <a:pt x="349" y="0"/>
                </a:cubicBezTo>
                <a:cubicBezTo>
                  <a:pt x="347" y="0"/>
                  <a:pt x="347" y="0"/>
                  <a:pt x="347" y="0"/>
                </a:cubicBezTo>
                <a:cubicBezTo>
                  <a:pt x="347" y="0"/>
                  <a:pt x="347" y="0"/>
                  <a:pt x="347" y="0"/>
                </a:cubicBezTo>
                <a:cubicBezTo>
                  <a:pt x="0" y="0"/>
                  <a:pt x="0" y="0"/>
                  <a:pt x="0" y="0"/>
                </a:cubicBezTo>
                <a:lnTo>
                  <a:pt x="0" y="17"/>
                </a:lnTo>
                <a:close/>
                <a:moveTo>
                  <a:pt x="554" y="136"/>
                </a:moveTo>
                <a:cubicBezTo>
                  <a:pt x="554" y="136"/>
                  <a:pt x="554" y="136"/>
                  <a:pt x="554" y="136"/>
                </a:cubicBezTo>
                <a:cubicBezTo>
                  <a:pt x="512" y="160"/>
                  <a:pt x="512" y="160"/>
                  <a:pt x="512" y="160"/>
                </a:cubicBezTo>
                <a:cubicBezTo>
                  <a:pt x="511" y="155"/>
                  <a:pt x="511" y="155"/>
                  <a:pt x="511" y="155"/>
                </a:cubicBezTo>
                <a:cubicBezTo>
                  <a:pt x="510" y="149"/>
                  <a:pt x="509" y="142"/>
                  <a:pt x="509" y="136"/>
                </a:cubicBezTo>
                <a:cubicBezTo>
                  <a:pt x="509" y="129"/>
                  <a:pt x="510" y="121"/>
                  <a:pt x="511" y="115"/>
                </a:cubicBezTo>
                <a:cubicBezTo>
                  <a:pt x="512" y="112"/>
                  <a:pt x="512" y="112"/>
                  <a:pt x="512" y="112"/>
                </a:cubicBezTo>
                <a:lnTo>
                  <a:pt x="554" y="136"/>
                </a:lnTo>
                <a:close/>
                <a:moveTo>
                  <a:pt x="496" y="103"/>
                </a:moveTo>
                <a:cubicBezTo>
                  <a:pt x="496" y="104"/>
                  <a:pt x="496" y="104"/>
                  <a:pt x="496" y="104"/>
                </a:cubicBezTo>
                <a:cubicBezTo>
                  <a:pt x="493" y="114"/>
                  <a:pt x="492" y="125"/>
                  <a:pt x="492" y="136"/>
                </a:cubicBezTo>
                <a:cubicBezTo>
                  <a:pt x="492" y="145"/>
                  <a:pt x="493" y="155"/>
                  <a:pt x="495" y="165"/>
                </a:cubicBezTo>
                <a:cubicBezTo>
                  <a:pt x="496" y="169"/>
                  <a:pt x="496" y="169"/>
                  <a:pt x="496" y="169"/>
                </a:cubicBezTo>
                <a:cubicBezTo>
                  <a:pt x="385" y="232"/>
                  <a:pt x="385" y="232"/>
                  <a:pt x="385" y="232"/>
                </a:cubicBezTo>
                <a:cubicBezTo>
                  <a:pt x="386" y="228"/>
                  <a:pt x="386" y="228"/>
                  <a:pt x="386" y="228"/>
                </a:cubicBezTo>
                <a:cubicBezTo>
                  <a:pt x="388" y="209"/>
                  <a:pt x="380" y="192"/>
                  <a:pt x="366" y="180"/>
                </a:cubicBezTo>
                <a:cubicBezTo>
                  <a:pt x="365" y="178"/>
                  <a:pt x="365" y="178"/>
                  <a:pt x="365" y="178"/>
                </a:cubicBezTo>
                <a:cubicBezTo>
                  <a:pt x="366" y="177"/>
                  <a:pt x="366" y="177"/>
                  <a:pt x="366" y="177"/>
                </a:cubicBezTo>
                <a:cubicBezTo>
                  <a:pt x="380" y="165"/>
                  <a:pt x="386" y="150"/>
                  <a:pt x="386" y="136"/>
                </a:cubicBezTo>
                <a:cubicBezTo>
                  <a:pt x="386" y="121"/>
                  <a:pt x="380" y="107"/>
                  <a:pt x="366" y="95"/>
                </a:cubicBezTo>
                <a:cubicBezTo>
                  <a:pt x="365" y="93"/>
                  <a:pt x="365" y="93"/>
                  <a:pt x="365" y="93"/>
                </a:cubicBezTo>
                <a:cubicBezTo>
                  <a:pt x="366" y="92"/>
                  <a:pt x="366" y="92"/>
                  <a:pt x="366" y="92"/>
                </a:cubicBezTo>
                <a:cubicBezTo>
                  <a:pt x="380" y="80"/>
                  <a:pt x="388" y="62"/>
                  <a:pt x="386" y="44"/>
                </a:cubicBezTo>
                <a:cubicBezTo>
                  <a:pt x="385" y="39"/>
                  <a:pt x="385" y="39"/>
                  <a:pt x="385" y="39"/>
                </a:cubicBezTo>
                <a:lnTo>
                  <a:pt x="496" y="103"/>
                </a:lnTo>
                <a:close/>
              </a:path>
            </a:pathLst>
          </a:cu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0" name="Google Shape;1010;g6bb1d49c5b_0_18"/>
          <p:cNvSpPr/>
          <p:nvPr/>
        </p:nvSpPr>
        <p:spPr>
          <a:xfrm>
            <a:off x="4698064" y="4859487"/>
            <a:ext cx="1962729" cy="921072"/>
          </a:xfrm>
          <a:custGeom>
            <a:avLst/>
            <a:gdLst/>
            <a:ahLst/>
            <a:cxnLst/>
            <a:rect l="l" t="t" r="r" b="b"/>
            <a:pathLst>
              <a:path w="580" h="272" extrusionOk="0">
                <a:moveTo>
                  <a:pt x="580" y="0"/>
                </a:moveTo>
                <a:cubicBezTo>
                  <a:pt x="233" y="0"/>
                  <a:pt x="233" y="0"/>
                  <a:pt x="233" y="0"/>
                </a:cubicBezTo>
                <a:cubicBezTo>
                  <a:pt x="233" y="0"/>
                  <a:pt x="233" y="0"/>
                  <a:pt x="233" y="0"/>
                </a:cubicBezTo>
                <a:cubicBezTo>
                  <a:pt x="232" y="0"/>
                  <a:pt x="232" y="0"/>
                  <a:pt x="232" y="0"/>
                </a:cubicBezTo>
                <a:cubicBezTo>
                  <a:pt x="230" y="0"/>
                  <a:pt x="228" y="1"/>
                  <a:pt x="227" y="2"/>
                </a:cubicBezTo>
                <a:cubicBezTo>
                  <a:pt x="154" y="47"/>
                  <a:pt x="78" y="86"/>
                  <a:pt x="4" y="128"/>
                </a:cubicBezTo>
                <a:cubicBezTo>
                  <a:pt x="1" y="130"/>
                  <a:pt x="0" y="133"/>
                  <a:pt x="0" y="136"/>
                </a:cubicBezTo>
                <a:cubicBezTo>
                  <a:pt x="0" y="139"/>
                  <a:pt x="1" y="142"/>
                  <a:pt x="4" y="144"/>
                </a:cubicBezTo>
                <a:cubicBezTo>
                  <a:pt x="226" y="271"/>
                  <a:pt x="226" y="271"/>
                  <a:pt x="226" y="271"/>
                </a:cubicBezTo>
                <a:cubicBezTo>
                  <a:pt x="228" y="272"/>
                  <a:pt x="230" y="272"/>
                  <a:pt x="232" y="272"/>
                </a:cubicBezTo>
                <a:cubicBezTo>
                  <a:pt x="580" y="272"/>
                  <a:pt x="580" y="272"/>
                  <a:pt x="580" y="272"/>
                </a:cubicBezTo>
                <a:cubicBezTo>
                  <a:pt x="580" y="254"/>
                  <a:pt x="580" y="254"/>
                  <a:pt x="580" y="254"/>
                </a:cubicBezTo>
                <a:cubicBezTo>
                  <a:pt x="234" y="254"/>
                  <a:pt x="234" y="254"/>
                  <a:pt x="234" y="254"/>
                </a:cubicBezTo>
                <a:cubicBezTo>
                  <a:pt x="227" y="250"/>
                  <a:pt x="221" y="244"/>
                  <a:pt x="217" y="237"/>
                </a:cubicBezTo>
                <a:cubicBezTo>
                  <a:pt x="210" y="227"/>
                  <a:pt x="210" y="215"/>
                  <a:pt x="217" y="205"/>
                </a:cubicBezTo>
                <a:cubicBezTo>
                  <a:pt x="221" y="198"/>
                  <a:pt x="227" y="192"/>
                  <a:pt x="234" y="188"/>
                </a:cubicBezTo>
                <a:cubicBezTo>
                  <a:pt x="580" y="188"/>
                  <a:pt x="580" y="188"/>
                  <a:pt x="580" y="188"/>
                </a:cubicBezTo>
                <a:cubicBezTo>
                  <a:pt x="580" y="170"/>
                  <a:pt x="580" y="170"/>
                  <a:pt x="580" y="170"/>
                </a:cubicBezTo>
                <a:cubicBezTo>
                  <a:pt x="234" y="170"/>
                  <a:pt x="234" y="170"/>
                  <a:pt x="234" y="170"/>
                </a:cubicBezTo>
                <a:cubicBezTo>
                  <a:pt x="227" y="165"/>
                  <a:pt x="221" y="159"/>
                  <a:pt x="217" y="152"/>
                </a:cubicBezTo>
                <a:cubicBezTo>
                  <a:pt x="214" y="147"/>
                  <a:pt x="212" y="142"/>
                  <a:pt x="212" y="136"/>
                </a:cubicBezTo>
                <a:cubicBezTo>
                  <a:pt x="212" y="131"/>
                  <a:pt x="213" y="125"/>
                  <a:pt x="217" y="120"/>
                </a:cubicBezTo>
                <a:cubicBezTo>
                  <a:pt x="221" y="113"/>
                  <a:pt x="227" y="107"/>
                  <a:pt x="234" y="103"/>
                </a:cubicBezTo>
                <a:cubicBezTo>
                  <a:pt x="580" y="103"/>
                  <a:pt x="580" y="103"/>
                  <a:pt x="580" y="103"/>
                </a:cubicBezTo>
                <a:cubicBezTo>
                  <a:pt x="580" y="85"/>
                  <a:pt x="580" y="85"/>
                  <a:pt x="580" y="85"/>
                </a:cubicBezTo>
                <a:cubicBezTo>
                  <a:pt x="234" y="85"/>
                  <a:pt x="234" y="85"/>
                  <a:pt x="234" y="85"/>
                </a:cubicBezTo>
                <a:cubicBezTo>
                  <a:pt x="227" y="80"/>
                  <a:pt x="221" y="75"/>
                  <a:pt x="217" y="68"/>
                </a:cubicBezTo>
                <a:cubicBezTo>
                  <a:pt x="210" y="57"/>
                  <a:pt x="210" y="46"/>
                  <a:pt x="217" y="35"/>
                </a:cubicBezTo>
                <a:cubicBezTo>
                  <a:pt x="221" y="28"/>
                  <a:pt x="227" y="22"/>
                  <a:pt x="233" y="18"/>
                </a:cubicBezTo>
                <a:cubicBezTo>
                  <a:pt x="234" y="18"/>
                  <a:pt x="234" y="18"/>
                  <a:pt x="234" y="18"/>
                </a:cubicBezTo>
                <a:cubicBezTo>
                  <a:pt x="580" y="18"/>
                  <a:pt x="580" y="18"/>
                  <a:pt x="580" y="18"/>
                </a:cubicBezTo>
                <a:lnTo>
                  <a:pt x="580" y="0"/>
                </a:lnTo>
                <a:close/>
                <a:moveTo>
                  <a:pt x="69" y="112"/>
                </a:moveTo>
                <a:cubicBezTo>
                  <a:pt x="69" y="115"/>
                  <a:pt x="69" y="115"/>
                  <a:pt x="69" y="115"/>
                </a:cubicBezTo>
                <a:cubicBezTo>
                  <a:pt x="70" y="122"/>
                  <a:pt x="71" y="129"/>
                  <a:pt x="71" y="136"/>
                </a:cubicBezTo>
                <a:cubicBezTo>
                  <a:pt x="71" y="143"/>
                  <a:pt x="70" y="149"/>
                  <a:pt x="69" y="156"/>
                </a:cubicBezTo>
                <a:cubicBezTo>
                  <a:pt x="69" y="160"/>
                  <a:pt x="69" y="160"/>
                  <a:pt x="69" y="160"/>
                </a:cubicBezTo>
                <a:cubicBezTo>
                  <a:pt x="26" y="136"/>
                  <a:pt x="26" y="136"/>
                  <a:pt x="26" y="136"/>
                </a:cubicBezTo>
                <a:cubicBezTo>
                  <a:pt x="26" y="136"/>
                  <a:pt x="26" y="136"/>
                  <a:pt x="26" y="136"/>
                </a:cubicBezTo>
                <a:lnTo>
                  <a:pt x="69" y="112"/>
                </a:lnTo>
                <a:close/>
                <a:moveTo>
                  <a:pt x="195" y="40"/>
                </a:moveTo>
                <a:cubicBezTo>
                  <a:pt x="195" y="44"/>
                  <a:pt x="195" y="44"/>
                  <a:pt x="195" y="44"/>
                </a:cubicBezTo>
                <a:cubicBezTo>
                  <a:pt x="192" y="63"/>
                  <a:pt x="200" y="80"/>
                  <a:pt x="214" y="92"/>
                </a:cubicBezTo>
                <a:cubicBezTo>
                  <a:pt x="216" y="94"/>
                  <a:pt x="216" y="94"/>
                  <a:pt x="216" y="94"/>
                </a:cubicBezTo>
                <a:cubicBezTo>
                  <a:pt x="214" y="95"/>
                  <a:pt x="214" y="95"/>
                  <a:pt x="214" y="95"/>
                </a:cubicBezTo>
                <a:cubicBezTo>
                  <a:pt x="201" y="107"/>
                  <a:pt x="194" y="122"/>
                  <a:pt x="194" y="136"/>
                </a:cubicBezTo>
                <a:cubicBezTo>
                  <a:pt x="194" y="151"/>
                  <a:pt x="201" y="165"/>
                  <a:pt x="214" y="177"/>
                </a:cubicBezTo>
                <a:cubicBezTo>
                  <a:pt x="216" y="179"/>
                  <a:pt x="216" y="179"/>
                  <a:pt x="216" y="179"/>
                </a:cubicBezTo>
                <a:cubicBezTo>
                  <a:pt x="214" y="180"/>
                  <a:pt x="214" y="180"/>
                  <a:pt x="214" y="180"/>
                </a:cubicBezTo>
                <a:cubicBezTo>
                  <a:pt x="200" y="192"/>
                  <a:pt x="192" y="210"/>
                  <a:pt x="195" y="228"/>
                </a:cubicBezTo>
                <a:cubicBezTo>
                  <a:pt x="195" y="233"/>
                  <a:pt x="195" y="233"/>
                  <a:pt x="195" y="233"/>
                </a:cubicBezTo>
                <a:cubicBezTo>
                  <a:pt x="85" y="169"/>
                  <a:pt x="85" y="169"/>
                  <a:pt x="85" y="169"/>
                </a:cubicBezTo>
                <a:cubicBezTo>
                  <a:pt x="86" y="165"/>
                  <a:pt x="86" y="165"/>
                  <a:pt x="86" y="165"/>
                </a:cubicBezTo>
                <a:cubicBezTo>
                  <a:pt x="88" y="156"/>
                  <a:pt x="89" y="146"/>
                  <a:pt x="89" y="136"/>
                </a:cubicBezTo>
                <a:cubicBezTo>
                  <a:pt x="89" y="125"/>
                  <a:pt x="88" y="115"/>
                  <a:pt x="85" y="105"/>
                </a:cubicBezTo>
                <a:cubicBezTo>
                  <a:pt x="85" y="103"/>
                  <a:pt x="85" y="103"/>
                  <a:pt x="85" y="103"/>
                </a:cubicBezTo>
                <a:lnTo>
                  <a:pt x="195" y="40"/>
                </a:lnTo>
                <a:close/>
              </a:path>
            </a:pathLst>
          </a:cu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sp>
        <p:nvSpPr>
          <p:cNvPr id="2990" name="Google Shape;2990;g77ce959bdb_0_61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Swarm Disaster Recovery</a:t>
            </a:r>
            <a:endParaRPr/>
          </a:p>
        </p:txBody>
      </p:sp>
      <p:pic>
        <p:nvPicPr>
          <p:cNvPr id="2991" name="Google Shape;2991;g77ce959bdb_0_610"/>
          <p:cNvPicPr preferRelativeResize="0"/>
          <p:nvPr/>
        </p:nvPicPr>
        <p:blipFill rotWithShape="1">
          <a:blip r:embed="rId3">
            <a:alphaModFix/>
          </a:blip>
          <a:srcRect/>
          <a:stretch/>
        </p:blipFill>
        <p:spPr>
          <a:xfrm>
            <a:off x="4855869" y="588841"/>
            <a:ext cx="6544269" cy="481699"/>
          </a:xfrm>
          <a:prstGeom prst="rect">
            <a:avLst/>
          </a:prstGeom>
          <a:noFill/>
          <a:ln>
            <a:noFill/>
          </a:ln>
        </p:spPr>
      </p:pic>
      <p:sp>
        <p:nvSpPr>
          <p:cNvPr id="2992" name="Google Shape;2992;g77ce959bdb_0_610"/>
          <p:cNvSpPr/>
          <p:nvPr/>
        </p:nvSpPr>
        <p:spPr>
          <a:xfrm>
            <a:off x="1989950" y="2462039"/>
            <a:ext cx="12276000" cy="1091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Swarm is resilient to failures and can recover from any number of temporary node failures (machine reboots or crash with restart) or other transient errors. </a:t>
            </a:r>
            <a:endParaRPr sz="1400" b="0" i="0" u="none" strike="noStrike" cap="none">
              <a:solidFill>
                <a:srgbClr val="000000"/>
              </a:solidFill>
              <a:latin typeface="Arial"/>
              <a:ea typeface="Arial"/>
              <a:cs typeface="Arial"/>
              <a:sym typeface="Arial"/>
            </a:endParaRPr>
          </a:p>
        </p:txBody>
      </p:sp>
      <p:sp>
        <p:nvSpPr>
          <p:cNvPr id="2993" name="Google Shape;2993;g77ce959bdb_0_610"/>
          <p:cNvSpPr/>
          <p:nvPr/>
        </p:nvSpPr>
        <p:spPr>
          <a:xfrm>
            <a:off x="1989950" y="4411850"/>
            <a:ext cx="12276000" cy="33636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200" b="0" i="0" u="none" strike="noStrike" cap="none">
                <a:solidFill>
                  <a:srgbClr val="3F3F3F"/>
                </a:solidFill>
                <a:latin typeface="Open Sans"/>
                <a:ea typeface="Open Sans"/>
                <a:cs typeface="Open Sans"/>
                <a:sym typeface="Open Sans"/>
              </a:rPr>
              <a:t>These types of failures include data corruption, which are:</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If the user loses the quorum of managers, the user cannot administer the swarm. </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If the user has lost the quorum and attempts to perform any management operation on the swarm, an error occurs: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2994" name="Google Shape;2994;g77ce959bdb_0_610"/>
          <p:cNvSpPr/>
          <p:nvPr/>
        </p:nvSpPr>
        <p:spPr>
          <a:xfrm>
            <a:off x="2099950" y="1622200"/>
            <a:ext cx="5619900" cy="564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r>
              <a:rPr lang="en-US" sz="2200" b="0" i="0" u="none" strike="noStrike" cap="none">
                <a:solidFill>
                  <a:schemeClr val="lt1"/>
                </a:solidFill>
                <a:latin typeface="Open Sans"/>
                <a:ea typeface="Open Sans"/>
                <a:cs typeface="Open Sans"/>
                <a:sym typeface="Open Sans"/>
              </a:rPr>
              <a:t>Recover swarm from losing the quorum  </a:t>
            </a:r>
            <a:endParaRPr sz="2200" b="0" i="0" u="none" strike="noStrike" cap="none">
              <a:solidFill>
                <a:schemeClr val="lt1"/>
              </a:solidFill>
              <a:latin typeface="Open Sans"/>
              <a:ea typeface="Open Sans"/>
              <a:cs typeface="Open Sans"/>
              <a:sym typeface="Open Sans"/>
            </a:endParaRPr>
          </a:p>
        </p:txBody>
      </p:sp>
      <p:sp>
        <p:nvSpPr>
          <p:cNvPr id="2995" name="Google Shape;2995;g77ce959bdb_0_610"/>
          <p:cNvSpPr/>
          <p:nvPr/>
        </p:nvSpPr>
        <p:spPr>
          <a:xfrm>
            <a:off x="2421075" y="6863300"/>
            <a:ext cx="11469900" cy="6873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Error response from daemon: rpc error: code = 4 desc = context deadline exceeded</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000"/>
        <p:cNvGrpSpPr/>
        <p:nvPr/>
      </p:nvGrpSpPr>
      <p:grpSpPr>
        <a:xfrm>
          <a:off x="0" y="0"/>
          <a:ext cx="0" cy="0"/>
          <a:chOff x="0" y="0"/>
          <a:chExt cx="0" cy="0"/>
        </a:xfrm>
      </p:grpSpPr>
      <p:sp>
        <p:nvSpPr>
          <p:cNvPr id="3001" name="Google Shape;3001;g77ce959bdb_0_62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Swarm Disaster Recovery</a:t>
            </a:r>
            <a:endParaRPr/>
          </a:p>
        </p:txBody>
      </p:sp>
      <p:pic>
        <p:nvPicPr>
          <p:cNvPr id="3002" name="Google Shape;3002;g77ce959bdb_0_620"/>
          <p:cNvPicPr preferRelativeResize="0"/>
          <p:nvPr/>
        </p:nvPicPr>
        <p:blipFill rotWithShape="1">
          <a:blip r:embed="rId3">
            <a:alphaModFix/>
          </a:blip>
          <a:srcRect/>
          <a:stretch/>
        </p:blipFill>
        <p:spPr>
          <a:xfrm>
            <a:off x="4855869" y="588841"/>
            <a:ext cx="6544269" cy="481699"/>
          </a:xfrm>
          <a:prstGeom prst="rect">
            <a:avLst/>
          </a:prstGeom>
          <a:noFill/>
          <a:ln>
            <a:noFill/>
          </a:ln>
        </p:spPr>
      </p:pic>
      <p:sp>
        <p:nvSpPr>
          <p:cNvPr id="3003" name="Google Shape;3003;g77ce959bdb_0_620"/>
          <p:cNvSpPr/>
          <p:nvPr/>
        </p:nvSpPr>
        <p:spPr>
          <a:xfrm>
            <a:off x="1989950" y="2462061"/>
            <a:ext cx="12276000" cy="21849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best way to recover from losing the quorum is to bring the failed nodes back online. If the user can’t do that, the only way to recover from this state is to use the </a:t>
            </a:r>
            <a:r>
              <a:rPr lang="en-US" sz="2200" b="1" i="0" u="none" strike="noStrike" cap="none">
                <a:solidFill>
                  <a:srgbClr val="3F3F3F"/>
                </a:solidFill>
                <a:latin typeface="Open Sans"/>
                <a:ea typeface="Open Sans"/>
                <a:cs typeface="Open Sans"/>
                <a:sym typeface="Open Sans"/>
              </a:rPr>
              <a:t>--force-new-cluster</a:t>
            </a:r>
            <a:r>
              <a:rPr lang="en-US" sz="2200" b="0" i="0" u="none" strike="noStrike" cap="none">
                <a:solidFill>
                  <a:srgbClr val="3F3F3F"/>
                </a:solidFill>
                <a:latin typeface="Open Sans"/>
                <a:ea typeface="Open Sans"/>
                <a:cs typeface="Open Sans"/>
                <a:sym typeface="Open Sans"/>
              </a:rPr>
              <a:t> action from a manager node. This removes all managers except the manager the command was run from.</a:t>
            </a:r>
            <a:endParaRPr sz="1400" b="0" i="0" u="none" strike="noStrike" cap="none">
              <a:solidFill>
                <a:srgbClr val="000000"/>
              </a:solidFill>
              <a:latin typeface="Arial"/>
              <a:ea typeface="Arial"/>
              <a:cs typeface="Arial"/>
              <a:sym typeface="Arial"/>
            </a:endParaRPr>
          </a:p>
        </p:txBody>
      </p:sp>
      <p:sp>
        <p:nvSpPr>
          <p:cNvPr id="3004" name="Google Shape;3004;g77ce959bdb_0_620"/>
          <p:cNvSpPr/>
          <p:nvPr/>
        </p:nvSpPr>
        <p:spPr>
          <a:xfrm>
            <a:off x="2099950" y="1622200"/>
            <a:ext cx="5619900" cy="564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Recover swarm from losing the quorum  </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09" name="Google Shape;3009;g73def3fcd8_0_0"/>
          <p:cNvSpPr txBox="1">
            <a:spLocks noGrp="1"/>
          </p:cNvSpPr>
          <p:nvPr>
            <p:ph type="body" idx="1"/>
          </p:nvPr>
        </p:nvSpPr>
        <p:spPr>
          <a:xfrm>
            <a:off x="1470650" y="2432975"/>
            <a:ext cx="9726900" cy="1102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200"/>
              <a:buNone/>
            </a:pPr>
            <a:r>
              <a:rPr lang="en-US">
                <a:solidFill>
                  <a:srgbClr val="434343"/>
                </a:solidFill>
              </a:rPr>
              <a:t>One or more Docker Engines running together in a swarm mode forms a cluster. Swarm consists of multiple Docker hosts that act as either a manager or worker.</a:t>
            </a:r>
            <a:endParaRPr>
              <a:solidFill>
                <a:srgbClr val="434343"/>
              </a:solidFill>
            </a:endParaRPr>
          </a:p>
        </p:txBody>
      </p:sp>
      <p:sp>
        <p:nvSpPr>
          <p:cNvPr id="3010" name="Google Shape;3010;g73def3fcd8_0_0"/>
          <p:cNvSpPr txBox="1">
            <a:spLocks noGrp="1"/>
          </p:cNvSpPr>
          <p:nvPr>
            <p:ph type="body" idx="2"/>
          </p:nvPr>
        </p:nvSpPr>
        <p:spPr>
          <a:xfrm>
            <a:off x="1411400" y="3867563"/>
            <a:ext cx="9242700" cy="1003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2800"/>
              <a:buNone/>
            </a:pPr>
            <a:r>
              <a:rPr lang="en-US">
                <a:solidFill>
                  <a:srgbClr val="434343"/>
                </a:solidFill>
              </a:rPr>
              <a:t>A runtime instance of a docker image is known as a container. The way in which an application container runs in a swarm depends on the services.</a:t>
            </a:r>
            <a:endParaRPr>
              <a:solidFill>
                <a:srgbClr val="434343"/>
              </a:solidFill>
            </a:endParaRPr>
          </a:p>
        </p:txBody>
      </p:sp>
      <p:sp>
        <p:nvSpPr>
          <p:cNvPr id="3011" name="Google Shape;3011;g73def3fcd8_0_0"/>
          <p:cNvSpPr txBox="1">
            <a:spLocks noGrp="1"/>
          </p:cNvSpPr>
          <p:nvPr>
            <p:ph type="body" idx="4"/>
          </p:nvPr>
        </p:nvSpPr>
        <p:spPr>
          <a:xfrm>
            <a:off x="1470650" y="5203150"/>
            <a:ext cx="9124200" cy="1102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2800"/>
              <a:buNone/>
            </a:pPr>
            <a:r>
              <a:rPr lang="en-US">
                <a:solidFill>
                  <a:srgbClr val="434343"/>
                </a:solidFill>
              </a:rPr>
              <a:t>Volumes are not automatically deleted by Docker when the container is removed.</a:t>
            </a:r>
            <a:endParaRPr>
              <a:solidFill>
                <a:srgbClr val="434343"/>
              </a:solidFill>
            </a:endParaRPr>
          </a:p>
        </p:txBody>
      </p:sp>
      <p:pic>
        <p:nvPicPr>
          <p:cNvPr id="3012" name="Google Shape;3012;g73def3fcd8_0_0"/>
          <p:cNvPicPr preferRelativeResize="0"/>
          <p:nvPr/>
        </p:nvPicPr>
        <p:blipFill rotWithShape="1">
          <a:blip r:embed="rId3">
            <a:alphaModFix/>
          </a:blip>
          <a:srcRect/>
          <a:stretch/>
        </p:blipFill>
        <p:spPr>
          <a:xfrm>
            <a:off x="718944" y="2402498"/>
            <a:ext cx="457200" cy="457200"/>
          </a:xfrm>
          <a:prstGeom prst="rect">
            <a:avLst/>
          </a:prstGeom>
          <a:noFill/>
          <a:ln>
            <a:noFill/>
          </a:ln>
        </p:spPr>
      </p:pic>
      <p:pic>
        <p:nvPicPr>
          <p:cNvPr id="3013" name="Google Shape;3013;g73def3fcd8_0_0"/>
          <p:cNvPicPr preferRelativeResize="0"/>
          <p:nvPr/>
        </p:nvPicPr>
        <p:blipFill rotWithShape="1">
          <a:blip r:embed="rId3">
            <a:alphaModFix/>
          </a:blip>
          <a:srcRect/>
          <a:stretch/>
        </p:blipFill>
        <p:spPr>
          <a:xfrm>
            <a:off x="718943" y="3840927"/>
            <a:ext cx="457200" cy="457200"/>
          </a:xfrm>
          <a:prstGeom prst="rect">
            <a:avLst/>
          </a:prstGeom>
          <a:noFill/>
          <a:ln>
            <a:noFill/>
          </a:ln>
        </p:spPr>
      </p:pic>
      <p:pic>
        <p:nvPicPr>
          <p:cNvPr id="3014" name="Google Shape;3014;g73def3fcd8_0_0"/>
          <p:cNvPicPr preferRelativeResize="0"/>
          <p:nvPr/>
        </p:nvPicPr>
        <p:blipFill rotWithShape="1">
          <a:blip r:embed="rId3">
            <a:alphaModFix/>
          </a:blip>
          <a:srcRect/>
          <a:stretch/>
        </p:blipFill>
        <p:spPr>
          <a:xfrm>
            <a:off x="718941" y="5229708"/>
            <a:ext cx="457200" cy="457200"/>
          </a:xfrm>
          <a:prstGeom prst="rect">
            <a:avLst/>
          </a:prstGeom>
          <a:noFill/>
          <a:ln>
            <a:noFill/>
          </a:ln>
        </p:spPr>
      </p:pic>
      <p:sp>
        <p:nvSpPr>
          <p:cNvPr id="3015" name="Google Shape;3015;g73def3fcd8_0_0"/>
          <p:cNvSpPr txBox="1"/>
          <p:nvPr/>
        </p:nvSpPr>
        <p:spPr>
          <a:xfrm>
            <a:off x="1470650" y="6229446"/>
            <a:ext cx="8664000" cy="11025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containers running on different Docker hosts communicate using the overlay network.</a:t>
            </a:r>
            <a:endParaRPr sz="2200" b="0" i="0" u="none" strike="noStrike" cap="none">
              <a:solidFill>
                <a:srgbClr val="434343"/>
              </a:solidFill>
              <a:latin typeface="Open Sans"/>
              <a:ea typeface="Open Sans"/>
              <a:cs typeface="Open Sans"/>
              <a:sym typeface="Open Sans"/>
            </a:endParaRPr>
          </a:p>
        </p:txBody>
      </p:sp>
      <p:pic>
        <p:nvPicPr>
          <p:cNvPr id="3016" name="Google Shape;3016;g73def3fcd8_0_0"/>
          <p:cNvPicPr preferRelativeResize="0"/>
          <p:nvPr/>
        </p:nvPicPr>
        <p:blipFill rotWithShape="1">
          <a:blip r:embed="rId3">
            <a:alphaModFix/>
          </a:blip>
          <a:srcRect/>
          <a:stretch/>
        </p:blipFill>
        <p:spPr>
          <a:xfrm>
            <a:off x="718941" y="6275174"/>
            <a:ext cx="457200" cy="4572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024"/>
        <p:cNvGrpSpPr/>
        <p:nvPr/>
      </p:nvGrpSpPr>
      <p:grpSpPr>
        <a:xfrm>
          <a:off x="0" y="0"/>
          <a:ext cx="0" cy="0"/>
          <a:chOff x="0" y="0"/>
          <a:chExt cx="0" cy="0"/>
        </a:xfrm>
      </p:grpSpPr>
      <p:sp>
        <p:nvSpPr>
          <p:cNvPr id="3025" name="Google Shape;3025;g73def3fcd8_0_19"/>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3026" name="Google Shape;3026;g73def3fcd8_0_19"/>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0"/>
              </a:spcBef>
              <a:spcAft>
                <a:spcPts val="0"/>
              </a:spcAft>
              <a:buClr>
                <a:schemeClr val="dk1"/>
              </a:buClr>
              <a:buSzPts val="2800"/>
              <a:buFont typeface="Arial"/>
              <a:buNone/>
            </a:pPr>
            <a:r>
              <a:rPr lang="en-US">
                <a:solidFill>
                  <a:schemeClr val="dk1"/>
                </a:solidFill>
                <a:highlight>
                  <a:schemeClr val="lt1"/>
                </a:highlight>
              </a:rPr>
              <a:t>Which of the following cluster management tasks are handled by Manager Node?</a:t>
            </a:r>
            <a:endParaRPr>
              <a:solidFill>
                <a:schemeClr val="dk1"/>
              </a:solidFill>
              <a:highlight>
                <a:schemeClr val="lt1"/>
              </a:highlight>
            </a:endParaRPr>
          </a:p>
          <a:p>
            <a:pPr marL="457200" lvl="0" indent="-228600" algn="l" rtl="0">
              <a:lnSpc>
                <a:spcPct val="90000"/>
              </a:lnSpc>
              <a:spcBef>
                <a:spcPts val="0"/>
              </a:spcBef>
              <a:spcAft>
                <a:spcPts val="0"/>
              </a:spcAft>
              <a:buSzPts val="2800"/>
              <a:buNone/>
            </a:pPr>
            <a:r>
              <a:rPr lang="en-US">
                <a:solidFill>
                  <a:schemeClr val="dk1"/>
                </a:solidFill>
                <a:highlight>
                  <a:schemeClr val="lt1"/>
                </a:highlight>
              </a:rPr>
              <a:t>(Select all that apply.)</a:t>
            </a:r>
            <a:endParaRPr>
              <a:solidFill>
                <a:schemeClr val="dk1"/>
              </a:solidFill>
              <a:highlight>
                <a:srgbClr val="FFFFFF"/>
              </a:highlight>
            </a:endParaRPr>
          </a:p>
        </p:txBody>
      </p:sp>
      <p:sp>
        <p:nvSpPr>
          <p:cNvPr id="3027" name="Google Shape;3027;g73def3fcd8_0_19"/>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Maintaining cluster state</a:t>
            </a:r>
            <a:endParaRPr>
              <a:solidFill>
                <a:srgbClr val="434343"/>
              </a:solidFill>
            </a:endParaRPr>
          </a:p>
        </p:txBody>
      </p:sp>
      <p:sp>
        <p:nvSpPr>
          <p:cNvPr id="3028" name="Google Shape;3028;g73def3fcd8_0_19"/>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rPr>
              <a:t>Service discovery</a:t>
            </a:r>
            <a:endParaRPr>
              <a:solidFill>
                <a:srgbClr val="434343"/>
              </a:solidFill>
            </a:endParaRPr>
          </a:p>
        </p:txBody>
      </p:sp>
      <p:sp>
        <p:nvSpPr>
          <p:cNvPr id="3029" name="Google Shape;3029;g73def3fcd8_0_19"/>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rPr>
              <a:t>Rolling updates</a:t>
            </a:r>
            <a:endParaRPr>
              <a:solidFill>
                <a:srgbClr val="434343"/>
              </a:solidFill>
            </a:endParaRPr>
          </a:p>
        </p:txBody>
      </p:sp>
      <p:sp>
        <p:nvSpPr>
          <p:cNvPr id="3030" name="Google Shape;3030;g73def3fcd8_0_19"/>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rPr>
              <a:t>Scheduling services</a:t>
            </a:r>
            <a:endParaRPr>
              <a:solidFill>
                <a:srgbClr val="434343"/>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sp>
        <p:nvSpPr>
          <p:cNvPr id="3035" name="Google Shape;3035;g73def3fcd8_0_2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3036" name="Google Shape;3036;g73def3fcd8_0_28"/>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0"/>
              </a:spcBef>
              <a:spcAft>
                <a:spcPts val="0"/>
              </a:spcAft>
              <a:buSzPts val="2800"/>
              <a:buNone/>
            </a:pPr>
            <a:r>
              <a:rPr lang="en-US">
                <a:solidFill>
                  <a:schemeClr val="dk1"/>
                </a:solidFill>
                <a:highlight>
                  <a:srgbClr val="FFFFFF"/>
                </a:highlight>
              </a:rPr>
              <a:t>Which of the following cluster management tasks are handled by Manager Node?</a:t>
            </a:r>
            <a:endParaRPr>
              <a:solidFill>
                <a:schemeClr val="dk1"/>
              </a:solidFill>
              <a:highlight>
                <a:srgbClr val="FFFFFF"/>
              </a:highlight>
            </a:endParaRPr>
          </a:p>
          <a:p>
            <a:pPr marL="457200" lvl="0" indent="-228600" algn="l" rtl="0">
              <a:lnSpc>
                <a:spcPct val="90000"/>
              </a:lnSpc>
              <a:spcBef>
                <a:spcPts val="0"/>
              </a:spcBef>
              <a:spcAft>
                <a:spcPts val="0"/>
              </a:spcAft>
              <a:buSzPts val="2800"/>
              <a:buNone/>
            </a:pPr>
            <a:r>
              <a:rPr lang="en-US">
                <a:solidFill>
                  <a:schemeClr val="dk1"/>
                </a:solidFill>
                <a:highlight>
                  <a:schemeClr val="lt1"/>
                </a:highlight>
              </a:rPr>
              <a:t>(Select all that apply.)</a:t>
            </a:r>
            <a:endParaRPr/>
          </a:p>
        </p:txBody>
      </p:sp>
      <p:sp>
        <p:nvSpPr>
          <p:cNvPr id="3037" name="Google Shape;3037;g73def3fcd8_0_28"/>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Maintaining cluster state and scheduling services are cluster management tasks handled by Manager Node.</a:t>
            </a:r>
            <a:endParaRPr/>
          </a:p>
        </p:txBody>
      </p:sp>
      <p:sp>
        <p:nvSpPr>
          <p:cNvPr id="3038" name="Google Shape;3038;g73def3fcd8_0_28"/>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a and d.</a:t>
            </a:r>
            <a:endParaRPr/>
          </a:p>
        </p:txBody>
      </p:sp>
      <p:sp>
        <p:nvSpPr>
          <p:cNvPr id="3039" name="Google Shape;3039;g73def3fcd8_0_28"/>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b="0">
                <a:solidFill>
                  <a:srgbClr val="434343"/>
                </a:solidFill>
                <a:highlight>
                  <a:srgbClr val="FFFFFF"/>
                </a:highlight>
              </a:rPr>
              <a:t>Maintaining cluster state</a:t>
            </a:r>
            <a:endParaRPr b="0">
              <a:solidFill>
                <a:srgbClr val="434343"/>
              </a:solidFill>
            </a:endParaRPr>
          </a:p>
        </p:txBody>
      </p:sp>
      <p:sp>
        <p:nvSpPr>
          <p:cNvPr id="3040" name="Google Shape;3040;g73def3fcd8_0_28"/>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b="0">
                <a:solidFill>
                  <a:srgbClr val="434343"/>
                </a:solidFill>
              </a:rPr>
              <a:t>Service discovery</a:t>
            </a:r>
            <a:endParaRPr sz="2000" b="0">
              <a:solidFill>
                <a:srgbClr val="434343"/>
              </a:solidFill>
            </a:endParaRPr>
          </a:p>
        </p:txBody>
      </p:sp>
      <p:sp>
        <p:nvSpPr>
          <p:cNvPr id="3041" name="Google Shape;3041;g73def3fcd8_0_28"/>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rPr>
              <a:t>Rolling updates</a:t>
            </a:r>
            <a:endParaRPr>
              <a:solidFill>
                <a:srgbClr val="434343"/>
              </a:solidFill>
            </a:endParaRPr>
          </a:p>
        </p:txBody>
      </p:sp>
      <p:sp>
        <p:nvSpPr>
          <p:cNvPr id="3042" name="Google Shape;3042;g73def3fcd8_0_28"/>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rPr>
              <a:t>Scheduling services</a:t>
            </a:r>
            <a:endParaRPr>
              <a:solidFill>
                <a:srgbClr val="434343"/>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046"/>
        <p:cNvGrpSpPr/>
        <p:nvPr/>
      </p:nvGrpSpPr>
      <p:grpSpPr>
        <a:xfrm>
          <a:off x="0" y="0"/>
          <a:ext cx="0" cy="0"/>
          <a:chOff x="0" y="0"/>
          <a:chExt cx="0" cy="0"/>
        </a:xfrm>
      </p:grpSpPr>
      <p:sp>
        <p:nvSpPr>
          <p:cNvPr id="3047" name="Google Shape;3047;g73def3fcd8_0_39"/>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2</a:t>
            </a:r>
            <a:endParaRPr/>
          </a:p>
        </p:txBody>
      </p:sp>
      <p:sp>
        <p:nvSpPr>
          <p:cNvPr id="3048" name="Google Shape;3048;g73def3fcd8_0_39"/>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of the following is NOT true about Raft (docker consensus algorithm)?</a:t>
            </a:r>
            <a:endParaRPr/>
          </a:p>
        </p:txBody>
      </p:sp>
      <p:sp>
        <p:nvSpPr>
          <p:cNvPr id="3049" name="Google Shape;3049;g73def3fcd8_0_39"/>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If a quorum is not reached, the existing tasks will keep running.</a:t>
            </a:r>
            <a:endParaRPr>
              <a:solidFill>
                <a:srgbClr val="434343"/>
              </a:solidFill>
            </a:endParaRPr>
          </a:p>
        </p:txBody>
      </p:sp>
      <p:sp>
        <p:nvSpPr>
          <p:cNvPr id="3050" name="Google Shape;3050;g73def3fcd8_0_39"/>
          <p:cNvSpPr txBox="1">
            <a:spLocks noGrp="1"/>
          </p:cNvSpPr>
          <p:nvPr>
            <p:ph type="body" idx="4"/>
          </p:nvPr>
        </p:nvSpPr>
        <p:spPr>
          <a:xfrm>
            <a:off x="2329750" y="3609025"/>
            <a:ext cx="136008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If a quorum is not reached, the system will not process any more requests to schedule additional tasks.</a:t>
            </a:r>
            <a:endParaRPr>
              <a:solidFill>
                <a:srgbClr val="434343"/>
              </a:solidFill>
            </a:endParaRPr>
          </a:p>
        </p:txBody>
      </p:sp>
      <p:sp>
        <p:nvSpPr>
          <p:cNvPr id="3051" name="Google Shape;3051;g73def3fcd8_0_39"/>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Raft tolerates up to (N-2)/2 failures.</a:t>
            </a:r>
            <a:endParaRPr>
              <a:solidFill>
                <a:srgbClr val="434343"/>
              </a:solidFill>
            </a:endParaRPr>
          </a:p>
        </p:txBody>
      </p:sp>
      <p:sp>
        <p:nvSpPr>
          <p:cNvPr id="3052" name="Google Shape;3052;g73def3fcd8_0_39"/>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Raft requires a majority or quorum of (N/2) + 1 members.</a:t>
            </a:r>
            <a:endParaRPr>
              <a:solidFill>
                <a:srgbClr val="434343"/>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3056"/>
        <p:cNvGrpSpPr/>
        <p:nvPr/>
      </p:nvGrpSpPr>
      <p:grpSpPr>
        <a:xfrm>
          <a:off x="0" y="0"/>
          <a:ext cx="0" cy="0"/>
          <a:chOff x="0" y="0"/>
          <a:chExt cx="0" cy="0"/>
        </a:xfrm>
      </p:grpSpPr>
      <p:sp>
        <p:nvSpPr>
          <p:cNvPr id="3057" name="Google Shape;3057;g73def3fcd8_0_4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2</a:t>
            </a:r>
            <a:endParaRPr/>
          </a:p>
        </p:txBody>
      </p:sp>
      <p:sp>
        <p:nvSpPr>
          <p:cNvPr id="3058" name="Google Shape;3058;g73def3fcd8_0_48"/>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Which of the following is NOT true about Raft (docker consensus algorithm)?</a:t>
            </a:r>
            <a:endParaRPr/>
          </a:p>
        </p:txBody>
      </p:sp>
      <p:sp>
        <p:nvSpPr>
          <p:cNvPr id="3059" name="Google Shape;3059;g73def3fcd8_0_48"/>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Raft tolerates up to (N-1)/2 failures.</a:t>
            </a:r>
            <a:endParaRPr/>
          </a:p>
        </p:txBody>
      </p:sp>
      <p:sp>
        <p:nvSpPr>
          <p:cNvPr id="3060" name="Google Shape;3060;g73def3fcd8_0_48"/>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c.</a:t>
            </a:r>
            <a:endParaRPr/>
          </a:p>
        </p:txBody>
      </p:sp>
      <p:sp>
        <p:nvSpPr>
          <p:cNvPr id="3061" name="Google Shape;3061;g73def3fcd8_0_48"/>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b="0">
                <a:solidFill>
                  <a:srgbClr val="434343"/>
                </a:solidFill>
                <a:highlight>
                  <a:srgbClr val="FFFFFF"/>
                </a:highlight>
              </a:rPr>
              <a:t>If a quorum is not reached, the existing tasks will keep running.</a:t>
            </a:r>
            <a:endParaRPr b="0">
              <a:solidFill>
                <a:srgbClr val="434343"/>
              </a:solidFill>
            </a:endParaRPr>
          </a:p>
        </p:txBody>
      </p:sp>
      <p:sp>
        <p:nvSpPr>
          <p:cNvPr id="3062" name="Google Shape;3062;g73def3fcd8_0_48"/>
          <p:cNvSpPr txBox="1">
            <a:spLocks noGrp="1"/>
          </p:cNvSpPr>
          <p:nvPr>
            <p:ph type="body" idx="4"/>
          </p:nvPr>
        </p:nvSpPr>
        <p:spPr>
          <a:xfrm>
            <a:off x="2329750" y="3609025"/>
            <a:ext cx="136008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b="0">
                <a:solidFill>
                  <a:srgbClr val="434343"/>
                </a:solidFill>
                <a:highlight>
                  <a:srgbClr val="FFFFFF"/>
                </a:highlight>
              </a:rPr>
              <a:t>If a quorum is not reached, the system will not process any more requests to schedule additional tasks.</a:t>
            </a:r>
            <a:endParaRPr sz="2000" b="0">
              <a:solidFill>
                <a:srgbClr val="434343"/>
              </a:solidFill>
            </a:endParaRPr>
          </a:p>
        </p:txBody>
      </p:sp>
      <p:sp>
        <p:nvSpPr>
          <p:cNvPr id="3063" name="Google Shape;3063;g73def3fcd8_0_48"/>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Raft tolerates up to (N-2)/2 failures.</a:t>
            </a:r>
            <a:endParaRPr>
              <a:solidFill>
                <a:srgbClr val="434343"/>
              </a:solidFill>
            </a:endParaRPr>
          </a:p>
        </p:txBody>
      </p:sp>
      <p:sp>
        <p:nvSpPr>
          <p:cNvPr id="3064" name="Google Shape;3064;g73def3fcd8_0_48"/>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Raft requires a majority or quorum of (N/2) + 1 members.</a:t>
            </a:r>
            <a:endParaRPr>
              <a:solidFill>
                <a:srgbClr val="434343"/>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3068"/>
        <p:cNvGrpSpPr/>
        <p:nvPr/>
      </p:nvGrpSpPr>
      <p:grpSpPr>
        <a:xfrm>
          <a:off x="0" y="0"/>
          <a:ext cx="0" cy="0"/>
          <a:chOff x="0" y="0"/>
          <a:chExt cx="0" cy="0"/>
        </a:xfrm>
      </p:grpSpPr>
      <p:sp>
        <p:nvSpPr>
          <p:cNvPr id="3069" name="Google Shape;3069;g73def3fcd8_0_59"/>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3</a:t>
            </a:r>
            <a:endParaRPr/>
          </a:p>
        </p:txBody>
      </p:sp>
      <p:sp>
        <p:nvSpPr>
          <p:cNvPr id="3070" name="Google Shape;3070;g73def3fcd8_0_59"/>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What are the features of swarm? </a:t>
            </a:r>
            <a:r>
              <a:rPr lang="en-US">
                <a:solidFill>
                  <a:schemeClr val="dk1"/>
                </a:solidFill>
                <a:highlight>
                  <a:schemeClr val="lt1"/>
                </a:highlight>
              </a:rPr>
              <a:t>(Select all that apply.)</a:t>
            </a:r>
            <a:endParaRPr>
              <a:solidFill>
                <a:schemeClr val="dk1"/>
              </a:solidFill>
              <a:highlight>
                <a:srgbClr val="FFFFFF"/>
              </a:highlight>
            </a:endParaRPr>
          </a:p>
        </p:txBody>
      </p:sp>
      <p:sp>
        <p:nvSpPr>
          <p:cNvPr id="3071" name="Google Shape;3071;g73def3fcd8_0_59"/>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rPr>
              <a:t>Scaling</a:t>
            </a:r>
            <a:endParaRPr>
              <a:solidFill>
                <a:srgbClr val="434343"/>
              </a:solidFill>
            </a:endParaRPr>
          </a:p>
        </p:txBody>
      </p:sp>
      <p:sp>
        <p:nvSpPr>
          <p:cNvPr id="3072" name="Google Shape;3072;g73def3fcd8_0_59"/>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Load balancing</a:t>
            </a:r>
            <a:endParaRPr>
              <a:solidFill>
                <a:srgbClr val="434343"/>
              </a:solidFill>
            </a:endParaRPr>
          </a:p>
        </p:txBody>
      </p:sp>
      <p:sp>
        <p:nvSpPr>
          <p:cNvPr id="3073" name="Google Shape;3073;g73def3fcd8_0_59"/>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Serving HTTP API endpoints </a:t>
            </a:r>
            <a:endParaRPr sz="2000">
              <a:solidFill>
                <a:srgbClr val="434343"/>
              </a:solidFill>
              <a:latin typeface="Open Sans"/>
              <a:ea typeface="Open Sans"/>
              <a:cs typeface="Open Sans"/>
              <a:sym typeface="Open Sans"/>
            </a:endParaRPr>
          </a:p>
        </p:txBody>
      </p:sp>
      <p:sp>
        <p:nvSpPr>
          <p:cNvPr id="3074" name="Google Shape;3074;g73def3fcd8_0_59"/>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Decentralized design</a:t>
            </a:r>
            <a:endParaRPr sz="2000">
              <a:solidFill>
                <a:srgbClr val="434343"/>
              </a:solidFill>
              <a:latin typeface="Open Sans"/>
              <a:ea typeface="Open Sans"/>
              <a:cs typeface="Open Sans"/>
              <a:sym typeface="Open San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3078"/>
        <p:cNvGrpSpPr/>
        <p:nvPr/>
      </p:nvGrpSpPr>
      <p:grpSpPr>
        <a:xfrm>
          <a:off x="0" y="0"/>
          <a:ext cx="0" cy="0"/>
          <a:chOff x="0" y="0"/>
          <a:chExt cx="0" cy="0"/>
        </a:xfrm>
      </p:grpSpPr>
      <p:sp>
        <p:nvSpPr>
          <p:cNvPr id="3079" name="Google Shape;3079;g73def3fcd8_0_6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3</a:t>
            </a:r>
            <a:endParaRPr/>
          </a:p>
        </p:txBody>
      </p:sp>
      <p:sp>
        <p:nvSpPr>
          <p:cNvPr id="3080" name="Google Shape;3080;g73def3fcd8_0_68"/>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What are the features of swarm? </a:t>
            </a:r>
            <a:r>
              <a:rPr lang="en-US">
                <a:solidFill>
                  <a:schemeClr val="dk1"/>
                </a:solidFill>
                <a:highlight>
                  <a:schemeClr val="lt1"/>
                </a:highlight>
              </a:rPr>
              <a:t>(Select all that apply.)</a:t>
            </a:r>
            <a:endParaRPr>
              <a:solidFill>
                <a:schemeClr val="dk1"/>
              </a:solidFill>
              <a:highlight>
                <a:srgbClr val="FFFFFF"/>
              </a:highlight>
            </a:endParaRPr>
          </a:p>
        </p:txBody>
      </p:sp>
      <p:sp>
        <p:nvSpPr>
          <p:cNvPr id="3081" name="Google Shape;3081;g73def3fcd8_0_68"/>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The features of swarm are scaling, load balancing, and decentralized design.</a:t>
            </a:r>
            <a:endParaRPr/>
          </a:p>
        </p:txBody>
      </p:sp>
      <p:sp>
        <p:nvSpPr>
          <p:cNvPr id="3082" name="Google Shape;3082;g73def3fcd8_0_68"/>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a, b, and d.</a:t>
            </a:r>
            <a:endParaRPr/>
          </a:p>
        </p:txBody>
      </p:sp>
      <p:sp>
        <p:nvSpPr>
          <p:cNvPr id="3083" name="Google Shape;3083;g73def3fcd8_0_68"/>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rPr>
              <a:t>Scaling</a:t>
            </a:r>
            <a:endParaRPr>
              <a:solidFill>
                <a:srgbClr val="434343"/>
              </a:solidFill>
            </a:endParaRPr>
          </a:p>
        </p:txBody>
      </p:sp>
      <p:sp>
        <p:nvSpPr>
          <p:cNvPr id="3084" name="Google Shape;3084;g73def3fcd8_0_68"/>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Load balancing</a:t>
            </a:r>
            <a:endParaRPr>
              <a:solidFill>
                <a:srgbClr val="434343"/>
              </a:solidFill>
            </a:endParaRPr>
          </a:p>
        </p:txBody>
      </p:sp>
      <p:sp>
        <p:nvSpPr>
          <p:cNvPr id="3085" name="Google Shape;3085;g73def3fcd8_0_68"/>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Serving HTTP API endpoints </a:t>
            </a:r>
            <a:endParaRPr>
              <a:solidFill>
                <a:srgbClr val="434343"/>
              </a:solidFill>
            </a:endParaRPr>
          </a:p>
        </p:txBody>
      </p:sp>
      <p:sp>
        <p:nvSpPr>
          <p:cNvPr id="3086" name="Google Shape;3086;g73def3fcd8_0_68"/>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Decentralized design</a:t>
            </a:r>
            <a:endParaRPr>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6bb1d49c5b_0_31"/>
          <p:cNvSpPr txBox="1">
            <a:spLocks noGrp="1"/>
          </p:cNvSpPr>
          <p:nvPr>
            <p:ph type="title"/>
          </p:nvPr>
        </p:nvSpPr>
        <p:spPr>
          <a:xfrm>
            <a:off x="5534936" y="229882"/>
            <a:ext cx="51861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Swarm: Features</a:t>
            </a:r>
            <a:endParaRPr>
              <a:solidFill>
                <a:srgbClr val="3F3F3F"/>
              </a:solidFill>
            </a:endParaRPr>
          </a:p>
        </p:txBody>
      </p:sp>
      <p:pic>
        <p:nvPicPr>
          <p:cNvPr id="1017" name="Google Shape;1017;g6bb1d49c5b_0_31"/>
          <p:cNvPicPr preferRelativeResize="0"/>
          <p:nvPr/>
        </p:nvPicPr>
        <p:blipFill rotWithShape="1">
          <a:blip r:embed="rId3">
            <a:alphaModFix/>
          </a:blip>
          <a:srcRect/>
          <a:stretch/>
        </p:blipFill>
        <p:spPr>
          <a:xfrm>
            <a:off x="5718041" y="649718"/>
            <a:ext cx="4819923" cy="365760"/>
          </a:xfrm>
          <a:prstGeom prst="rect">
            <a:avLst/>
          </a:prstGeom>
          <a:noFill/>
          <a:ln>
            <a:noFill/>
          </a:ln>
        </p:spPr>
      </p:pic>
      <p:grpSp>
        <p:nvGrpSpPr>
          <p:cNvPr id="1018" name="Google Shape;1018;g6bb1d49c5b_0_31"/>
          <p:cNvGrpSpPr/>
          <p:nvPr/>
        </p:nvGrpSpPr>
        <p:grpSpPr>
          <a:xfrm>
            <a:off x="1627095" y="1624354"/>
            <a:ext cx="9684928" cy="5758152"/>
            <a:chOff x="1627095" y="1624354"/>
            <a:chExt cx="9684928" cy="5758152"/>
          </a:xfrm>
        </p:grpSpPr>
        <p:cxnSp>
          <p:nvCxnSpPr>
            <p:cNvPr id="1019" name="Google Shape;1019;g6bb1d49c5b_0_31"/>
            <p:cNvCxnSpPr/>
            <p:nvPr/>
          </p:nvCxnSpPr>
          <p:spPr>
            <a:xfrm>
              <a:off x="1816350" y="6777499"/>
              <a:ext cx="0" cy="239700"/>
            </a:xfrm>
            <a:prstGeom prst="straightConnector1">
              <a:avLst/>
            </a:prstGeom>
            <a:noFill/>
            <a:ln w="19050" cap="flat" cmpd="sng">
              <a:solidFill>
                <a:srgbClr val="5B5B5B"/>
              </a:solidFill>
              <a:prstDash val="dot"/>
              <a:round/>
              <a:headEnd type="none" w="sm" len="sm"/>
              <a:tailEnd type="none" w="sm" len="sm"/>
            </a:ln>
          </p:spPr>
        </p:cxnSp>
        <p:sp>
          <p:nvSpPr>
            <p:cNvPr id="1020" name="Google Shape;1020;g6bb1d49c5b_0_31"/>
            <p:cNvSpPr/>
            <p:nvPr/>
          </p:nvSpPr>
          <p:spPr>
            <a:xfrm>
              <a:off x="1627095" y="1780445"/>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21" name="Google Shape;1021;g6bb1d49c5b_0_31"/>
            <p:cNvSpPr/>
            <p:nvPr/>
          </p:nvSpPr>
          <p:spPr>
            <a:xfrm>
              <a:off x="1627095" y="2364107"/>
              <a:ext cx="378600"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22" name="Google Shape;1022;g6bb1d49c5b_0_31"/>
            <p:cNvSpPr/>
            <p:nvPr/>
          </p:nvSpPr>
          <p:spPr>
            <a:xfrm>
              <a:off x="1627095" y="2947769"/>
              <a:ext cx="378600"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23" name="Google Shape;1023;g6bb1d49c5b_0_31"/>
            <p:cNvSpPr/>
            <p:nvPr/>
          </p:nvSpPr>
          <p:spPr>
            <a:xfrm>
              <a:off x="1627095" y="3531431"/>
              <a:ext cx="378600" cy="3441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24" name="Google Shape;1024;g6bb1d49c5b_0_31"/>
            <p:cNvSpPr/>
            <p:nvPr/>
          </p:nvSpPr>
          <p:spPr>
            <a:xfrm>
              <a:off x="1627095" y="4115093"/>
              <a:ext cx="378600" cy="3441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25" name="Google Shape;1025;g6bb1d49c5b_0_31"/>
            <p:cNvSpPr/>
            <p:nvPr/>
          </p:nvSpPr>
          <p:spPr>
            <a:xfrm>
              <a:off x="1627095" y="4698755"/>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1026" name="Google Shape;1026;g6bb1d49c5b_0_31"/>
            <p:cNvCxnSpPr>
              <a:stCxn id="1020" idx="4"/>
              <a:endCxn id="1021" idx="0"/>
            </p:cNvCxnSpPr>
            <p:nvPr/>
          </p:nvCxnSpPr>
          <p:spPr>
            <a:xfrm>
              <a:off x="1816395" y="2124545"/>
              <a:ext cx="0" cy="239700"/>
            </a:xfrm>
            <a:prstGeom prst="straightConnector1">
              <a:avLst/>
            </a:prstGeom>
            <a:noFill/>
            <a:ln w="19050" cap="flat" cmpd="sng">
              <a:solidFill>
                <a:srgbClr val="5B5B5B"/>
              </a:solidFill>
              <a:prstDash val="dot"/>
              <a:round/>
              <a:headEnd type="none" w="sm" len="sm"/>
              <a:tailEnd type="none" w="sm" len="sm"/>
            </a:ln>
          </p:spPr>
        </p:cxnSp>
        <p:cxnSp>
          <p:nvCxnSpPr>
            <p:cNvPr id="1027" name="Google Shape;1027;g6bb1d49c5b_0_31"/>
            <p:cNvCxnSpPr>
              <a:stCxn id="1021" idx="4"/>
              <a:endCxn id="1022" idx="0"/>
            </p:cNvCxnSpPr>
            <p:nvPr/>
          </p:nvCxnSpPr>
          <p:spPr>
            <a:xfrm>
              <a:off x="1816395" y="2708207"/>
              <a:ext cx="0" cy="239700"/>
            </a:xfrm>
            <a:prstGeom prst="straightConnector1">
              <a:avLst/>
            </a:prstGeom>
            <a:noFill/>
            <a:ln w="19050" cap="flat" cmpd="sng">
              <a:solidFill>
                <a:srgbClr val="5B5B5B"/>
              </a:solidFill>
              <a:prstDash val="dot"/>
              <a:round/>
              <a:headEnd type="none" w="sm" len="sm"/>
              <a:tailEnd type="none" w="sm" len="sm"/>
            </a:ln>
          </p:spPr>
        </p:cxnSp>
        <p:cxnSp>
          <p:nvCxnSpPr>
            <p:cNvPr id="1028" name="Google Shape;1028;g6bb1d49c5b_0_31"/>
            <p:cNvCxnSpPr>
              <a:stCxn id="1022" idx="4"/>
              <a:endCxn id="1023" idx="0"/>
            </p:cNvCxnSpPr>
            <p:nvPr/>
          </p:nvCxnSpPr>
          <p:spPr>
            <a:xfrm>
              <a:off x="1816395" y="3291869"/>
              <a:ext cx="0" cy="239700"/>
            </a:xfrm>
            <a:prstGeom prst="straightConnector1">
              <a:avLst/>
            </a:prstGeom>
            <a:noFill/>
            <a:ln w="19050" cap="flat" cmpd="sng">
              <a:solidFill>
                <a:srgbClr val="5B5B5B"/>
              </a:solidFill>
              <a:prstDash val="dot"/>
              <a:round/>
              <a:headEnd type="none" w="sm" len="sm"/>
              <a:tailEnd type="none" w="sm" len="sm"/>
            </a:ln>
          </p:spPr>
        </p:cxnSp>
        <p:cxnSp>
          <p:nvCxnSpPr>
            <p:cNvPr id="1029" name="Google Shape;1029;g6bb1d49c5b_0_31"/>
            <p:cNvCxnSpPr>
              <a:stCxn id="1023" idx="4"/>
              <a:endCxn id="1024" idx="0"/>
            </p:cNvCxnSpPr>
            <p:nvPr/>
          </p:nvCxnSpPr>
          <p:spPr>
            <a:xfrm>
              <a:off x="1816395" y="3875531"/>
              <a:ext cx="0" cy="239700"/>
            </a:xfrm>
            <a:prstGeom prst="straightConnector1">
              <a:avLst/>
            </a:prstGeom>
            <a:noFill/>
            <a:ln w="19050" cap="flat" cmpd="sng">
              <a:solidFill>
                <a:srgbClr val="5B5B5B"/>
              </a:solidFill>
              <a:prstDash val="dot"/>
              <a:round/>
              <a:headEnd type="none" w="sm" len="sm"/>
              <a:tailEnd type="none" w="sm" len="sm"/>
            </a:ln>
          </p:spPr>
        </p:cxnSp>
        <p:cxnSp>
          <p:nvCxnSpPr>
            <p:cNvPr id="1030" name="Google Shape;1030;g6bb1d49c5b_0_31"/>
            <p:cNvCxnSpPr>
              <a:stCxn id="1024" idx="4"/>
              <a:endCxn id="1025" idx="0"/>
            </p:cNvCxnSpPr>
            <p:nvPr/>
          </p:nvCxnSpPr>
          <p:spPr>
            <a:xfrm>
              <a:off x="1816395" y="4459193"/>
              <a:ext cx="0" cy="239700"/>
            </a:xfrm>
            <a:prstGeom prst="straightConnector1">
              <a:avLst/>
            </a:prstGeom>
            <a:noFill/>
            <a:ln w="19050" cap="flat" cmpd="sng">
              <a:solidFill>
                <a:srgbClr val="5B5B5B"/>
              </a:solidFill>
              <a:prstDash val="dot"/>
              <a:round/>
              <a:headEnd type="none" w="sm" len="sm"/>
              <a:tailEnd type="none" w="sm" len="sm"/>
            </a:ln>
          </p:spPr>
        </p:cxnSp>
        <p:sp>
          <p:nvSpPr>
            <p:cNvPr id="1031" name="Google Shape;1031;g6bb1d49c5b_0_31"/>
            <p:cNvSpPr/>
            <p:nvPr/>
          </p:nvSpPr>
          <p:spPr>
            <a:xfrm>
              <a:off x="1627095" y="5282416"/>
              <a:ext cx="378600" cy="3441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1032" name="Google Shape;1032;g6bb1d49c5b_0_31"/>
            <p:cNvCxnSpPr>
              <a:stCxn id="1025" idx="4"/>
              <a:endCxn id="1031" idx="0"/>
            </p:cNvCxnSpPr>
            <p:nvPr/>
          </p:nvCxnSpPr>
          <p:spPr>
            <a:xfrm>
              <a:off x="1816395" y="5042855"/>
              <a:ext cx="0" cy="239700"/>
            </a:xfrm>
            <a:prstGeom prst="straightConnector1">
              <a:avLst/>
            </a:prstGeom>
            <a:noFill/>
            <a:ln w="19050" cap="flat" cmpd="sng">
              <a:solidFill>
                <a:srgbClr val="5B5B5B"/>
              </a:solidFill>
              <a:prstDash val="dot"/>
              <a:round/>
              <a:headEnd type="none" w="sm" len="sm"/>
              <a:tailEnd type="none" w="sm" len="sm"/>
            </a:ln>
          </p:spPr>
        </p:cxnSp>
        <p:sp>
          <p:nvSpPr>
            <p:cNvPr id="1033" name="Google Shape;1033;g6bb1d49c5b_0_31"/>
            <p:cNvSpPr/>
            <p:nvPr/>
          </p:nvSpPr>
          <p:spPr>
            <a:xfrm>
              <a:off x="1627095" y="5866079"/>
              <a:ext cx="378600" cy="344100"/>
            </a:xfrm>
            <a:prstGeom prst="ellipse">
              <a:avLst/>
            </a:prstGeom>
            <a:solidFill>
              <a:srgbClr val="81C9D1"/>
            </a:solidFill>
            <a:ln w="25400" cap="flat" cmpd="sng">
              <a:solidFill>
                <a:srgbClr val="32828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1034" name="Google Shape;1034;g6bb1d49c5b_0_31"/>
            <p:cNvCxnSpPr>
              <a:stCxn id="1031" idx="4"/>
              <a:endCxn id="1033" idx="0"/>
            </p:cNvCxnSpPr>
            <p:nvPr/>
          </p:nvCxnSpPr>
          <p:spPr>
            <a:xfrm>
              <a:off x="1816395" y="5626516"/>
              <a:ext cx="0" cy="239700"/>
            </a:xfrm>
            <a:prstGeom prst="straightConnector1">
              <a:avLst/>
            </a:prstGeom>
            <a:noFill/>
            <a:ln w="19050" cap="flat" cmpd="sng">
              <a:solidFill>
                <a:srgbClr val="5B5B5B"/>
              </a:solidFill>
              <a:prstDash val="dot"/>
              <a:round/>
              <a:headEnd type="none" w="sm" len="sm"/>
              <a:tailEnd type="none" w="sm" len="sm"/>
            </a:ln>
          </p:spPr>
        </p:cxnSp>
        <p:sp>
          <p:nvSpPr>
            <p:cNvPr id="1035" name="Google Shape;1035;g6bb1d49c5b_0_31"/>
            <p:cNvSpPr/>
            <p:nvPr/>
          </p:nvSpPr>
          <p:spPr>
            <a:xfrm>
              <a:off x="1627095" y="6433397"/>
              <a:ext cx="378600" cy="3441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6" name="Google Shape;1036;g6bb1d49c5b_0_31"/>
            <p:cNvSpPr/>
            <p:nvPr/>
          </p:nvSpPr>
          <p:spPr>
            <a:xfrm>
              <a:off x="1627095" y="7017058"/>
              <a:ext cx="378600" cy="344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1037" name="Google Shape;1037;g6bb1d49c5b_0_31"/>
            <p:cNvCxnSpPr>
              <a:endCxn id="1035" idx="0"/>
            </p:cNvCxnSpPr>
            <p:nvPr/>
          </p:nvCxnSpPr>
          <p:spPr>
            <a:xfrm>
              <a:off x="1816395" y="6193697"/>
              <a:ext cx="0" cy="239700"/>
            </a:xfrm>
            <a:prstGeom prst="straightConnector1">
              <a:avLst/>
            </a:prstGeom>
            <a:noFill/>
            <a:ln w="19050" cap="flat" cmpd="sng">
              <a:solidFill>
                <a:srgbClr val="5B5B5B"/>
              </a:solidFill>
              <a:prstDash val="dot"/>
              <a:round/>
              <a:headEnd type="none" w="sm" len="sm"/>
              <a:tailEnd type="none" w="sm" len="sm"/>
            </a:ln>
          </p:spPr>
        </p:cxnSp>
        <p:sp>
          <p:nvSpPr>
            <p:cNvPr id="1038" name="Google Shape;1038;g6bb1d49c5b_0_31"/>
            <p:cNvSpPr/>
            <p:nvPr/>
          </p:nvSpPr>
          <p:spPr>
            <a:xfrm>
              <a:off x="2259823" y="1624354"/>
              <a:ext cx="9052200" cy="632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Integrated cluster management and Docker Engine</a:t>
              </a:r>
              <a:endParaRPr sz="2200" b="0" i="0" u="none" strike="noStrike" cap="none">
                <a:solidFill>
                  <a:srgbClr val="3F3F3F"/>
                </a:solidFill>
                <a:latin typeface="Open Sans"/>
                <a:ea typeface="Open Sans"/>
                <a:cs typeface="Open Sans"/>
                <a:sym typeface="Open Sans"/>
              </a:endParaRPr>
            </a:p>
          </p:txBody>
        </p:sp>
        <p:sp>
          <p:nvSpPr>
            <p:cNvPr id="1039" name="Google Shape;1039;g6bb1d49c5b_0_31"/>
            <p:cNvSpPr/>
            <p:nvPr/>
          </p:nvSpPr>
          <p:spPr>
            <a:xfrm>
              <a:off x="2287512" y="2298755"/>
              <a:ext cx="2928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Decentralized design</a:t>
              </a:r>
              <a:endParaRPr sz="1400" b="0" i="0" u="none" strike="noStrike" cap="none">
                <a:solidFill>
                  <a:srgbClr val="000000"/>
                </a:solidFill>
                <a:latin typeface="Arial"/>
                <a:ea typeface="Arial"/>
                <a:cs typeface="Arial"/>
                <a:sym typeface="Arial"/>
              </a:endParaRPr>
            </a:p>
          </p:txBody>
        </p:sp>
        <p:sp>
          <p:nvSpPr>
            <p:cNvPr id="1040" name="Google Shape;1040;g6bb1d49c5b_0_31"/>
            <p:cNvSpPr/>
            <p:nvPr/>
          </p:nvSpPr>
          <p:spPr>
            <a:xfrm>
              <a:off x="2285472" y="2900311"/>
              <a:ext cx="3550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Declarative service model</a:t>
              </a:r>
              <a:endParaRPr sz="1400" b="0" i="0" u="none" strike="noStrike" cap="none">
                <a:solidFill>
                  <a:srgbClr val="000000"/>
                </a:solidFill>
                <a:latin typeface="Arial"/>
                <a:ea typeface="Arial"/>
                <a:cs typeface="Arial"/>
                <a:sym typeface="Arial"/>
              </a:endParaRPr>
            </a:p>
          </p:txBody>
        </p:sp>
        <p:sp>
          <p:nvSpPr>
            <p:cNvPr id="1041" name="Google Shape;1041;g6bb1d49c5b_0_31"/>
            <p:cNvSpPr/>
            <p:nvPr/>
          </p:nvSpPr>
          <p:spPr>
            <a:xfrm>
              <a:off x="2285472" y="3484452"/>
              <a:ext cx="11031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Scaling</a:t>
              </a:r>
              <a:endParaRPr sz="1400" b="0" i="0" u="none" strike="noStrike" cap="none">
                <a:solidFill>
                  <a:srgbClr val="000000"/>
                </a:solidFill>
                <a:latin typeface="Arial"/>
                <a:ea typeface="Arial"/>
                <a:cs typeface="Arial"/>
                <a:sym typeface="Arial"/>
              </a:endParaRPr>
            </a:p>
          </p:txBody>
        </p:sp>
        <p:sp>
          <p:nvSpPr>
            <p:cNvPr id="1042" name="Google Shape;1042;g6bb1d49c5b_0_31"/>
            <p:cNvSpPr/>
            <p:nvPr/>
          </p:nvSpPr>
          <p:spPr>
            <a:xfrm>
              <a:off x="2285472" y="4049741"/>
              <a:ext cx="3762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Desired state reconciliation</a:t>
              </a:r>
              <a:endParaRPr sz="1400" b="0" i="0" u="none" strike="noStrike" cap="none">
                <a:solidFill>
                  <a:srgbClr val="000000"/>
                </a:solidFill>
                <a:latin typeface="Arial"/>
                <a:ea typeface="Arial"/>
                <a:cs typeface="Arial"/>
                <a:sym typeface="Arial"/>
              </a:endParaRPr>
            </a:p>
          </p:txBody>
        </p:sp>
        <p:sp>
          <p:nvSpPr>
            <p:cNvPr id="1043" name="Google Shape;1043;g6bb1d49c5b_0_31"/>
            <p:cNvSpPr/>
            <p:nvPr/>
          </p:nvSpPr>
          <p:spPr>
            <a:xfrm>
              <a:off x="2259823" y="4632447"/>
              <a:ext cx="3081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Multi-host networking</a:t>
              </a:r>
              <a:endParaRPr sz="1400" b="0" i="0" u="none" strike="noStrike" cap="none">
                <a:solidFill>
                  <a:srgbClr val="000000"/>
                </a:solidFill>
                <a:latin typeface="Arial"/>
                <a:ea typeface="Arial"/>
                <a:cs typeface="Arial"/>
                <a:sym typeface="Arial"/>
              </a:endParaRPr>
            </a:p>
          </p:txBody>
        </p:sp>
        <p:sp>
          <p:nvSpPr>
            <p:cNvPr id="1044" name="Google Shape;1044;g6bb1d49c5b_0_31"/>
            <p:cNvSpPr/>
            <p:nvPr/>
          </p:nvSpPr>
          <p:spPr>
            <a:xfrm>
              <a:off x="2285472" y="5172277"/>
              <a:ext cx="2431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Service discovery</a:t>
              </a:r>
              <a:endParaRPr sz="1400" b="0" i="0" u="none" strike="noStrike" cap="none">
                <a:solidFill>
                  <a:srgbClr val="000000"/>
                </a:solidFill>
                <a:latin typeface="Arial"/>
                <a:ea typeface="Arial"/>
                <a:cs typeface="Arial"/>
                <a:sym typeface="Arial"/>
              </a:endParaRPr>
            </a:p>
          </p:txBody>
        </p:sp>
        <p:sp>
          <p:nvSpPr>
            <p:cNvPr id="1045" name="Google Shape;1045;g6bb1d49c5b_0_31"/>
            <p:cNvSpPr/>
            <p:nvPr/>
          </p:nvSpPr>
          <p:spPr>
            <a:xfrm>
              <a:off x="2259823" y="5800729"/>
              <a:ext cx="2170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Load balancing</a:t>
              </a:r>
              <a:endParaRPr sz="1400" b="0" i="0" u="none" strike="noStrike" cap="none">
                <a:solidFill>
                  <a:srgbClr val="000000"/>
                </a:solidFill>
                <a:latin typeface="Arial"/>
                <a:ea typeface="Arial"/>
                <a:cs typeface="Arial"/>
                <a:sym typeface="Arial"/>
              </a:endParaRPr>
            </a:p>
          </p:txBody>
        </p:sp>
        <p:sp>
          <p:nvSpPr>
            <p:cNvPr id="1046" name="Google Shape;1046;g6bb1d49c5b_0_31"/>
            <p:cNvSpPr/>
            <p:nvPr/>
          </p:nvSpPr>
          <p:spPr>
            <a:xfrm>
              <a:off x="2243838" y="6368044"/>
              <a:ext cx="24624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Secure by default</a:t>
              </a:r>
              <a:endParaRPr sz="1400" b="0" i="0" u="none" strike="noStrike" cap="none">
                <a:solidFill>
                  <a:srgbClr val="000000"/>
                </a:solidFill>
                <a:latin typeface="Arial"/>
                <a:ea typeface="Arial"/>
                <a:cs typeface="Arial"/>
                <a:sym typeface="Arial"/>
              </a:endParaRPr>
            </a:p>
          </p:txBody>
        </p:sp>
        <p:sp>
          <p:nvSpPr>
            <p:cNvPr id="1047" name="Google Shape;1047;g6bb1d49c5b_0_31"/>
            <p:cNvSpPr/>
            <p:nvPr/>
          </p:nvSpPr>
          <p:spPr>
            <a:xfrm>
              <a:off x="2229899" y="6951706"/>
              <a:ext cx="2215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Rolling updates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3090"/>
        <p:cNvGrpSpPr/>
        <p:nvPr/>
      </p:nvGrpSpPr>
      <p:grpSpPr>
        <a:xfrm>
          <a:off x="0" y="0"/>
          <a:ext cx="0" cy="0"/>
          <a:chOff x="0" y="0"/>
          <a:chExt cx="0" cy="0"/>
        </a:xfrm>
      </p:grpSpPr>
      <p:sp>
        <p:nvSpPr>
          <p:cNvPr id="3091" name="Google Shape;3091;g6cef8295c3_2_35"/>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4</a:t>
            </a:r>
            <a:endParaRPr/>
          </a:p>
        </p:txBody>
      </p:sp>
      <p:sp>
        <p:nvSpPr>
          <p:cNvPr id="3092" name="Google Shape;3092;g6cef8295c3_2_35"/>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rPr>
              <a:t>What does the docker stack services command do?</a:t>
            </a:r>
            <a:endParaRPr>
              <a:solidFill>
                <a:schemeClr val="dk1"/>
              </a:solidFill>
              <a:highlight>
                <a:srgbClr val="FFFFFF"/>
              </a:highlight>
            </a:endParaRPr>
          </a:p>
        </p:txBody>
      </p:sp>
      <p:sp>
        <p:nvSpPr>
          <p:cNvPr id="3093" name="Google Shape;3093;g6cef8295c3_2_35"/>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Lists the tasks in the stack</a:t>
            </a:r>
            <a:endParaRPr>
              <a:solidFill>
                <a:srgbClr val="434343"/>
              </a:solidFill>
            </a:endParaRPr>
          </a:p>
        </p:txBody>
      </p:sp>
      <p:sp>
        <p:nvSpPr>
          <p:cNvPr id="3094" name="Google Shape;3094;g6cef8295c3_2_35"/>
          <p:cNvSpPr txBox="1">
            <a:spLocks noGrp="1"/>
          </p:cNvSpPr>
          <p:nvPr>
            <p:ph type="body" idx="4"/>
          </p:nvPr>
        </p:nvSpPr>
        <p:spPr>
          <a:xfrm>
            <a:off x="2329750" y="3609025"/>
            <a:ext cx="136008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Lists the services in the stack</a:t>
            </a:r>
            <a:endParaRPr>
              <a:solidFill>
                <a:srgbClr val="434343"/>
              </a:solidFill>
            </a:endParaRPr>
          </a:p>
        </p:txBody>
      </p:sp>
      <p:sp>
        <p:nvSpPr>
          <p:cNvPr id="3095" name="Google Shape;3095;g6cef8295c3_2_35"/>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Clr>
                <a:schemeClr val="dk1"/>
              </a:buClr>
              <a:buSzPts val="2800"/>
              <a:buFont typeface="Arial"/>
              <a:buNone/>
            </a:pPr>
            <a:r>
              <a:rPr lang="en-US">
                <a:solidFill>
                  <a:srgbClr val="434343"/>
                </a:solidFill>
                <a:highlight>
                  <a:srgbClr val="FFFFFF"/>
                </a:highlight>
              </a:rPr>
              <a:t>Deploys a new stack or updates an existing stack</a:t>
            </a:r>
            <a:endParaRPr>
              <a:solidFill>
                <a:srgbClr val="434343"/>
              </a:solidFill>
            </a:endParaRPr>
          </a:p>
        </p:txBody>
      </p:sp>
      <p:sp>
        <p:nvSpPr>
          <p:cNvPr id="3096" name="Google Shape;3096;g6cef8295c3_2_35"/>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Lists stacks of services</a:t>
            </a:r>
            <a:endParaRPr>
              <a:solidFill>
                <a:srgbClr val="434343"/>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Google Shape;3101;g6cef8295c3_2_4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4</a:t>
            </a:r>
            <a:endParaRPr/>
          </a:p>
        </p:txBody>
      </p:sp>
      <p:sp>
        <p:nvSpPr>
          <p:cNvPr id="3102" name="Google Shape;3102;g6cef8295c3_2_4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rPr>
              <a:t>What does the docker stack services command do?</a:t>
            </a:r>
            <a:endParaRPr/>
          </a:p>
        </p:txBody>
      </p:sp>
      <p:sp>
        <p:nvSpPr>
          <p:cNvPr id="3103" name="Google Shape;3103;g6cef8295c3_2_44"/>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The command docker stack services lists the services in the stack.</a:t>
            </a:r>
            <a:endParaRPr/>
          </a:p>
        </p:txBody>
      </p:sp>
      <p:sp>
        <p:nvSpPr>
          <p:cNvPr id="3104" name="Google Shape;3104;g6cef8295c3_2_44"/>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b.</a:t>
            </a:r>
            <a:endParaRPr/>
          </a:p>
        </p:txBody>
      </p:sp>
      <p:sp>
        <p:nvSpPr>
          <p:cNvPr id="3105" name="Google Shape;3105;g6cef8295c3_2_44"/>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b="0">
                <a:solidFill>
                  <a:srgbClr val="434343"/>
                </a:solidFill>
                <a:highlight>
                  <a:srgbClr val="FFFFFF"/>
                </a:highlight>
              </a:rPr>
              <a:t>Lists the tasks in the stack</a:t>
            </a:r>
            <a:endParaRPr b="0">
              <a:solidFill>
                <a:srgbClr val="434343"/>
              </a:solidFill>
            </a:endParaRPr>
          </a:p>
        </p:txBody>
      </p:sp>
      <p:sp>
        <p:nvSpPr>
          <p:cNvPr id="3106" name="Google Shape;3106;g6cef8295c3_2_44"/>
          <p:cNvSpPr txBox="1">
            <a:spLocks noGrp="1"/>
          </p:cNvSpPr>
          <p:nvPr>
            <p:ph type="body" idx="4"/>
          </p:nvPr>
        </p:nvSpPr>
        <p:spPr>
          <a:xfrm>
            <a:off x="2329750" y="3609025"/>
            <a:ext cx="136008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b="0">
                <a:solidFill>
                  <a:srgbClr val="434343"/>
                </a:solidFill>
                <a:highlight>
                  <a:srgbClr val="FFFFFF"/>
                </a:highlight>
              </a:rPr>
              <a:t>Lists the services in the stack</a:t>
            </a:r>
            <a:endParaRPr b="0">
              <a:solidFill>
                <a:srgbClr val="434343"/>
              </a:solidFill>
            </a:endParaRPr>
          </a:p>
        </p:txBody>
      </p:sp>
      <p:sp>
        <p:nvSpPr>
          <p:cNvPr id="3107" name="Google Shape;3107;g6cef8295c3_2_44"/>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Deploys a new stack or updates an existing stack</a:t>
            </a:r>
            <a:endParaRPr>
              <a:solidFill>
                <a:srgbClr val="434343"/>
              </a:solidFill>
            </a:endParaRPr>
          </a:p>
        </p:txBody>
      </p:sp>
      <p:sp>
        <p:nvSpPr>
          <p:cNvPr id="3108" name="Google Shape;3108;g6cef8295c3_2_44"/>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Lists stacks of services</a:t>
            </a:r>
            <a:endParaRPr>
              <a:solidFill>
                <a:srgbClr val="434343"/>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3112"/>
        <p:cNvGrpSpPr/>
        <p:nvPr/>
      </p:nvGrpSpPr>
      <p:grpSpPr>
        <a:xfrm>
          <a:off x="0" y="0"/>
          <a:ext cx="0" cy="0"/>
          <a:chOff x="0" y="0"/>
          <a:chExt cx="0" cy="0"/>
        </a:xfrm>
      </p:grpSpPr>
      <p:sp>
        <p:nvSpPr>
          <p:cNvPr id="3113" name="Google Shape;3113;g6cef8295c3_2_55"/>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5</a:t>
            </a:r>
            <a:endParaRPr/>
          </a:p>
        </p:txBody>
      </p:sp>
      <p:sp>
        <p:nvSpPr>
          <p:cNvPr id="3114" name="Google Shape;3114;g6cef8295c3_2_55"/>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What are the types of volumes? </a:t>
            </a:r>
            <a:r>
              <a:rPr lang="en-US">
                <a:solidFill>
                  <a:schemeClr val="dk1"/>
                </a:solidFill>
                <a:highlight>
                  <a:schemeClr val="lt1"/>
                </a:highlight>
              </a:rPr>
              <a:t>(Select all that apply.)</a:t>
            </a:r>
            <a:endParaRPr>
              <a:solidFill>
                <a:schemeClr val="dk1"/>
              </a:solidFill>
              <a:highlight>
                <a:srgbClr val="FFFFFF"/>
              </a:highlight>
            </a:endParaRPr>
          </a:p>
        </p:txBody>
      </p:sp>
      <p:sp>
        <p:nvSpPr>
          <p:cNvPr id="3115" name="Google Shape;3115;g6cef8295c3_2_55"/>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rPr>
              <a:t>Host</a:t>
            </a:r>
            <a:endParaRPr>
              <a:solidFill>
                <a:srgbClr val="434343"/>
              </a:solidFill>
            </a:endParaRPr>
          </a:p>
        </p:txBody>
      </p:sp>
      <p:sp>
        <p:nvSpPr>
          <p:cNvPr id="3116" name="Google Shape;3116;g6cef8295c3_2_55"/>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Bridge</a:t>
            </a:r>
            <a:endParaRPr>
              <a:solidFill>
                <a:srgbClr val="434343"/>
              </a:solidFill>
            </a:endParaRPr>
          </a:p>
        </p:txBody>
      </p:sp>
      <p:sp>
        <p:nvSpPr>
          <p:cNvPr id="3117" name="Google Shape;3117;g6cef8295c3_2_55"/>
          <p:cNvSpPr txBox="1">
            <a:spLocks noGrp="1"/>
          </p:cNvSpPr>
          <p:nvPr>
            <p:ph type="body" idx="429496729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Named</a:t>
            </a:r>
            <a:endParaRPr sz="2000">
              <a:solidFill>
                <a:srgbClr val="434343"/>
              </a:solidFill>
              <a:latin typeface="Open Sans"/>
              <a:ea typeface="Open Sans"/>
              <a:cs typeface="Open Sans"/>
              <a:sym typeface="Open Sans"/>
            </a:endParaRPr>
          </a:p>
        </p:txBody>
      </p:sp>
      <p:sp>
        <p:nvSpPr>
          <p:cNvPr id="3118" name="Google Shape;3118;g6cef8295c3_2_55"/>
          <p:cNvSpPr txBox="1">
            <a:spLocks noGrp="1"/>
          </p:cNvSpPr>
          <p:nvPr>
            <p:ph type="body" idx="4294967295"/>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sz="2000">
                <a:solidFill>
                  <a:srgbClr val="434343"/>
                </a:solidFill>
                <a:highlight>
                  <a:srgbClr val="FFFFFF"/>
                </a:highlight>
                <a:latin typeface="Open Sans"/>
                <a:ea typeface="Open Sans"/>
                <a:cs typeface="Open Sans"/>
                <a:sym typeface="Open Sans"/>
              </a:rPr>
              <a:t>Anonymous</a:t>
            </a:r>
            <a:endParaRPr sz="2000">
              <a:solidFill>
                <a:srgbClr val="434343"/>
              </a:solidFill>
              <a:latin typeface="Open Sans"/>
              <a:ea typeface="Open Sans"/>
              <a:cs typeface="Open Sans"/>
              <a:sym typeface="Open Sans"/>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g6cef8295c3_2_6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5</a:t>
            </a:r>
            <a:endParaRPr/>
          </a:p>
        </p:txBody>
      </p:sp>
      <p:sp>
        <p:nvSpPr>
          <p:cNvPr id="3124" name="Google Shape;3124;g6cef8295c3_2_6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solidFill>
                  <a:schemeClr val="dk1"/>
                </a:solidFill>
                <a:highlight>
                  <a:srgbClr val="FFFFFF"/>
                </a:highlight>
              </a:rPr>
              <a:t>What are the types of volumes? </a:t>
            </a:r>
            <a:r>
              <a:rPr lang="en-US">
                <a:solidFill>
                  <a:schemeClr val="dk1"/>
                </a:solidFill>
                <a:highlight>
                  <a:schemeClr val="lt1"/>
                </a:highlight>
              </a:rPr>
              <a:t>(Select all that apply.)</a:t>
            </a:r>
            <a:endParaRPr>
              <a:solidFill>
                <a:schemeClr val="dk1"/>
              </a:solidFill>
              <a:highlight>
                <a:srgbClr val="FFFFFF"/>
              </a:highlight>
            </a:endParaRPr>
          </a:p>
        </p:txBody>
      </p:sp>
      <p:sp>
        <p:nvSpPr>
          <p:cNvPr id="3125" name="Google Shape;3125;g6cef8295c3_2_64"/>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The types of volumes are host, named, and anonymous.</a:t>
            </a:r>
            <a:endParaRPr/>
          </a:p>
        </p:txBody>
      </p:sp>
      <p:sp>
        <p:nvSpPr>
          <p:cNvPr id="3126" name="Google Shape;3126;g6cef8295c3_2_64"/>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a, c, and d.</a:t>
            </a:r>
            <a:endParaRPr/>
          </a:p>
        </p:txBody>
      </p:sp>
      <p:sp>
        <p:nvSpPr>
          <p:cNvPr id="3127" name="Google Shape;3127;g6cef8295c3_2_64"/>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rPr>
              <a:t>Host</a:t>
            </a:r>
            <a:endParaRPr>
              <a:solidFill>
                <a:srgbClr val="434343"/>
              </a:solidFill>
            </a:endParaRPr>
          </a:p>
        </p:txBody>
      </p:sp>
      <p:sp>
        <p:nvSpPr>
          <p:cNvPr id="3128" name="Google Shape;3128;g6cef8295c3_2_64"/>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Bridge</a:t>
            </a:r>
            <a:endParaRPr>
              <a:solidFill>
                <a:srgbClr val="434343"/>
              </a:solidFill>
            </a:endParaRPr>
          </a:p>
        </p:txBody>
      </p:sp>
      <p:sp>
        <p:nvSpPr>
          <p:cNvPr id="3129" name="Google Shape;3129;g6cef8295c3_2_64"/>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Named</a:t>
            </a:r>
            <a:endParaRPr>
              <a:solidFill>
                <a:srgbClr val="434343"/>
              </a:solidFill>
            </a:endParaRPr>
          </a:p>
        </p:txBody>
      </p:sp>
      <p:sp>
        <p:nvSpPr>
          <p:cNvPr id="3130" name="Google Shape;3130;g6cef8295c3_2_64"/>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solidFill>
                  <a:srgbClr val="434343"/>
                </a:solidFill>
                <a:highlight>
                  <a:srgbClr val="FFFFFF"/>
                </a:highlight>
              </a:rPr>
              <a:t>Anonymous</a:t>
            </a:r>
            <a:endParaRPr>
              <a:solidFill>
                <a:srgbClr val="434343"/>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3135"/>
        <p:cNvGrpSpPr/>
        <p:nvPr/>
      </p:nvGrpSpPr>
      <p:grpSpPr>
        <a:xfrm>
          <a:off x="0" y="0"/>
          <a:ext cx="0" cy="0"/>
          <a:chOff x="0" y="0"/>
          <a:chExt cx="0" cy="0"/>
        </a:xfrm>
      </p:grpSpPr>
      <p:sp>
        <p:nvSpPr>
          <p:cNvPr id="3136" name="Google Shape;3136;g764f5adbcf_0_0"/>
          <p:cNvSpPr txBox="1">
            <a:spLocks noGrp="1"/>
          </p:cNvSpPr>
          <p:nvPr>
            <p:ph type="body" idx="1"/>
          </p:nvPr>
        </p:nvSpPr>
        <p:spPr>
          <a:xfrm>
            <a:off x="4699000" y="1454350"/>
            <a:ext cx="9956700" cy="65958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b="1"/>
              <a:t>Problem Statement: </a:t>
            </a:r>
            <a:r>
              <a:rPr lang="en-US"/>
              <a:t>Your team is asked to dockerize a legacy application that has a Django application and a Postgres database. You must sync the Django application and the database so that the information stored can be accessed on demand. You are required to containerize the legacy system by creating docker images for these components using the Dockerfile. Connect these components using the docker-compose file.</a:t>
            </a:r>
            <a:endParaRPr/>
          </a:p>
          <a:p>
            <a:pPr marL="0" lvl="0" indent="0" algn="l" rtl="0">
              <a:lnSpc>
                <a:spcPct val="115000"/>
              </a:lnSpc>
              <a:spcBef>
                <a:spcPts val="1000"/>
              </a:spcBef>
              <a:spcAft>
                <a:spcPts val="0"/>
              </a:spcAft>
              <a:buSzPts val="2800"/>
              <a:buNone/>
            </a:pPr>
            <a:r>
              <a:rPr lang="en-US" b="1"/>
              <a:t>Hint:</a:t>
            </a:r>
            <a:r>
              <a:rPr lang="en-US"/>
              <a:t> This project requires a Dockerfile, a Python dependency file, and a docker compose.yml file.</a:t>
            </a:r>
            <a:endParaRPr/>
          </a:p>
          <a:p>
            <a:pPr marL="0" lvl="0" indent="0" algn="l" rtl="0">
              <a:lnSpc>
                <a:spcPct val="90000"/>
              </a:lnSpc>
              <a:spcBef>
                <a:spcPts val="1000"/>
              </a:spcBef>
              <a:spcAft>
                <a:spcPts val="0"/>
              </a:spcAft>
              <a:buSzPts val="2800"/>
              <a:buNone/>
            </a:pPr>
            <a:endParaRPr/>
          </a:p>
          <a:p>
            <a:pPr marL="0" lvl="0" indent="0" algn="l" rtl="0">
              <a:lnSpc>
                <a:spcPct val="90000"/>
              </a:lnSpc>
              <a:spcBef>
                <a:spcPts val="1000"/>
              </a:spcBef>
              <a:spcAft>
                <a:spcPts val="0"/>
              </a:spcAft>
              <a:buSzPts val="2800"/>
              <a:buNone/>
            </a:pPr>
            <a:r>
              <a:rPr lang="en-US" b="1"/>
              <a:t>Steps to Perform:</a:t>
            </a:r>
            <a:endParaRPr b="1"/>
          </a:p>
          <a:p>
            <a:pPr marL="457200" lvl="0" indent="-368300" algn="l" rtl="0">
              <a:lnSpc>
                <a:spcPct val="115000"/>
              </a:lnSpc>
              <a:spcBef>
                <a:spcPts val="1000"/>
              </a:spcBef>
              <a:spcAft>
                <a:spcPts val="0"/>
              </a:spcAft>
              <a:buClr>
                <a:srgbClr val="FFFFFF"/>
              </a:buClr>
              <a:buSzPts val="2200"/>
              <a:buFont typeface="Open Sans"/>
              <a:buAutoNum type="arabicPeriod"/>
            </a:pPr>
            <a:r>
              <a:rPr lang="en-US"/>
              <a:t>Create a docker image for Django application.</a:t>
            </a:r>
            <a:endParaRPr/>
          </a:p>
          <a:p>
            <a:pPr marL="457200" lvl="0" indent="-368300" algn="l" rtl="0">
              <a:lnSpc>
                <a:spcPct val="115000"/>
              </a:lnSpc>
              <a:spcBef>
                <a:spcPts val="0"/>
              </a:spcBef>
              <a:spcAft>
                <a:spcPts val="0"/>
              </a:spcAft>
              <a:buClr>
                <a:srgbClr val="FFFFFF"/>
              </a:buClr>
              <a:buSzPts val="2200"/>
              <a:buFont typeface="Open Sans"/>
              <a:buAutoNum type="arabicPeriod"/>
            </a:pPr>
            <a:r>
              <a:rPr lang="en-US"/>
              <a:t>Set up a database connection for Postgres and Django.</a:t>
            </a:r>
            <a:endParaRPr/>
          </a:p>
          <a:p>
            <a:pPr marL="457200" lvl="0" indent="-368300" algn="l" rtl="0">
              <a:lnSpc>
                <a:spcPct val="115000"/>
              </a:lnSpc>
              <a:spcBef>
                <a:spcPts val="0"/>
              </a:spcBef>
              <a:spcAft>
                <a:spcPts val="0"/>
              </a:spcAft>
              <a:buClr>
                <a:srgbClr val="FFFFFF"/>
              </a:buClr>
              <a:buSzPts val="2200"/>
              <a:buFont typeface="Open Sans"/>
              <a:buAutoNum type="arabicPeriod"/>
            </a:pPr>
            <a:r>
              <a:rPr lang="en-US"/>
              <a:t>Run docker-compose.yml to connect the Django and Postgres database image.</a:t>
            </a:r>
            <a:endParaRPr/>
          </a:p>
          <a:p>
            <a:pPr marL="0" lvl="0" indent="0" algn="l" rtl="0">
              <a:lnSpc>
                <a:spcPct val="90000"/>
              </a:lnSpc>
              <a:spcBef>
                <a:spcPts val="1000"/>
              </a:spcBef>
              <a:spcAft>
                <a:spcPts val="0"/>
              </a:spcAft>
              <a:buSzPts val="2800"/>
              <a:buNone/>
            </a:pPr>
            <a:endParaRPr b="1"/>
          </a:p>
        </p:txBody>
      </p:sp>
      <p:sp>
        <p:nvSpPr>
          <p:cNvPr id="3137" name="Google Shape;3137;g764f5adbcf_0_0"/>
          <p:cNvSpPr txBox="1">
            <a:spLocks noGrp="1"/>
          </p:cNvSpPr>
          <p:nvPr>
            <p:ph type="title"/>
          </p:nvPr>
        </p:nvSpPr>
        <p:spPr>
          <a:xfrm>
            <a:off x="1" y="539517"/>
            <a:ext cx="16256101" cy="66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Dockerize a Legacy Application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3142"/>
        <p:cNvGrpSpPr/>
        <p:nvPr/>
      </p:nvGrpSpPr>
      <p:grpSpPr>
        <a:xfrm>
          <a:off x="0" y="0"/>
          <a:ext cx="0" cy="0"/>
          <a:chOff x="0" y="0"/>
          <a:chExt cx="0" cy="0"/>
        </a:xfrm>
      </p:grpSpPr>
      <p:sp>
        <p:nvSpPr>
          <p:cNvPr id="3143" name="Google Shape;3143;g80667d9c02_0_0"/>
          <p:cNvSpPr txBox="1">
            <a:spLocks noGrp="1"/>
          </p:cNvSpPr>
          <p:nvPr>
            <p:ph type="body" idx="1"/>
          </p:nvPr>
        </p:nvSpPr>
        <p:spPr>
          <a:xfrm>
            <a:off x="4732425" y="1520300"/>
            <a:ext cx="9956700" cy="62706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b="1"/>
              <a:t>Problem Statement: </a:t>
            </a:r>
            <a:endParaRPr b="1"/>
          </a:p>
          <a:p>
            <a:pPr marL="0" lvl="0" indent="0" algn="l" rtl="0">
              <a:lnSpc>
                <a:spcPct val="115000"/>
              </a:lnSpc>
              <a:spcBef>
                <a:spcPts val="1000"/>
              </a:spcBef>
              <a:spcAft>
                <a:spcPts val="0"/>
              </a:spcAft>
              <a:buSzPts val="2800"/>
              <a:buNone/>
            </a:pPr>
            <a:r>
              <a:rPr lang="en-US"/>
              <a:t>Part 1: Your team has been repeatedly creating an image for a particular requirement in the production. To avoid multiple creations of the same file, your manager has asked you to create and push a docker image to the Docker Hub. The docker image is prepared from a Dockerfile that denotes the path of an index file. </a:t>
            </a:r>
            <a:endParaRPr/>
          </a:p>
          <a:p>
            <a:pPr marL="0" lvl="0" indent="0" algn="l" rtl="0">
              <a:lnSpc>
                <a:spcPct val="115000"/>
              </a:lnSpc>
              <a:spcBef>
                <a:spcPts val="1000"/>
              </a:spcBef>
              <a:spcAft>
                <a:spcPts val="0"/>
              </a:spcAft>
              <a:buClr>
                <a:schemeClr val="dk1"/>
              </a:buClr>
              <a:buSzPts val="1100"/>
              <a:buFont typeface="Arial"/>
              <a:buNone/>
            </a:pPr>
            <a:r>
              <a:rPr lang="en-US"/>
              <a:t>Part 2: You are also asked to create a replicated service to check whether the tasks are run properly on different nodes of a swarm cluster.</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r>
              <a:rPr lang="en-US" b="1"/>
              <a:t>Steps to Perform:</a:t>
            </a:r>
            <a:endParaRPr b="1"/>
          </a:p>
          <a:p>
            <a:pPr marL="457200" lvl="0" indent="-368300" algn="l" rtl="0">
              <a:lnSpc>
                <a:spcPct val="115000"/>
              </a:lnSpc>
              <a:spcBef>
                <a:spcPts val="1000"/>
              </a:spcBef>
              <a:spcAft>
                <a:spcPts val="0"/>
              </a:spcAft>
              <a:buClr>
                <a:srgbClr val="FFFFFF"/>
              </a:buClr>
              <a:buSzPts val="2200"/>
              <a:buFont typeface="Open Sans"/>
              <a:buAutoNum type="arabicPeriod"/>
            </a:pPr>
            <a:r>
              <a:rPr lang="en-US"/>
              <a:t>Create a docker image using the Dockerfile.</a:t>
            </a:r>
            <a:endParaRPr/>
          </a:p>
          <a:p>
            <a:pPr marL="457200" lvl="0" indent="-368300" algn="l" rtl="0">
              <a:lnSpc>
                <a:spcPct val="115000"/>
              </a:lnSpc>
              <a:spcBef>
                <a:spcPts val="0"/>
              </a:spcBef>
              <a:spcAft>
                <a:spcPts val="0"/>
              </a:spcAft>
              <a:buClr>
                <a:srgbClr val="FFFFFF"/>
              </a:buClr>
              <a:buSzPts val="2200"/>
              <a:buFont typeface="Open Sans"/>
              <a:buAutoNum type="arabicPeriod"/>
            </a:pPr>
            <a:r>
              <a:rPr lang="en-US"/>
              <a:t>Tag the image and push it to the Docker Hub.</a:t>
            </a:r>
            <a:endParaRPr/>
          </a:p>
          <a:p>
            <a:pPr marL="457200" lvl="0" indent="-368300" algn="l" rtl="0">
              <a:lnSpc>
                <a:spcPct val="115000"/>
              </a:lnSpc>
              <a:spcBef>
                <a:spcPts val="0"/>
              </a:spcBef>
              <a:spcAft>
                <a:spcPts val="0"/>
              </a:spcAft>
              <a:buClr>
                <a:srgbClr val="FFFFFF"/>
              </a:buClr>
              <a:buSzPts val="2200"/>
              <a:buFont typeface="Open Sans"/>
              <a:buAutoNum type="arabicPeriod"/>
            </a:pPr>
            <a:r>
              <a:rPr lang="en-US"/>
              <a:t>Create a swarm cluster and add manager and worker nodes to it.</a:t>
            </a:r>
            <a:endParaRPr/>
          </a:p>
          <a:p>
            <a:pPr marL="457200" lvl="0" indent="-368300" algn="l" rtl="0">
              <a:lnSpc>
                <a:spcPct val="115000"/>
              </a:lnSpc>
              <a:spcBef>
                <a:spcPts val="0"/>
              </a:spcBef>
              <a:spcAft>
                <a:spcPts val="0"/>
              </a:spcAft>
              <a:buClr>
                <a:srgbClr val="FFFFFF"/>
              </a:buClr>
              <a:buSzPts val="2200"/>
              <a:buFont typeface="Open Sans"/>
              <a:buAutoNum type="arabicPeriod"/>
            </a:pPr>
            <a:r>
              <a:rPr lang="en-US"/>
              <a:t>Create a service using nginx image with three replicas to run them on three different nodes.</a:t>
            </a:r>
            <a:endParaRPr/>
          </a:p>
        </p:txBody>
      </p:sp>
      <p:sp>
        <p:nvSpPr>
          <p:cNvPr id="3144" name="Google Shape;3144;g80667d9c02_0_0"/>
          <p:cNvSpPr txBox="1">
            <a:spLocks noGrp="1"/>
          </p:cNvSpPr>
          <p:nvPr>
            <p:ph type="title"/>
          </p:nvPr>
        </p:nvSpPr>
        <p:spPr>
          <a:xfrm>
            <a:off x="1" y="539517"/>
            <a:ext cx="16256100" cy="66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Running Replicated Service on a Swarm Cluster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2"/>
          <p:cNvSpPr txBox="1">
            <a:spLocks noGrp="1"/>
          </p:cNvSpPr>
          <p:nvPr>
            <p:ph type="body" idx="1"/>
          </p:nvPr>
        </p:nvSpPr>
        <p:spPr>
          <a:xfrm>
            <a:off x="3075051" y="4114800"/>
            <a:ext cx="6960049" cy="914400"/>
          </a:xfrm>
          <a:prstGeom prst="rect">
            <a:avLst/>
          </a:prstGeom>
          <a:noFill/>
          <a:ln>
            <a:noFill/>
          </a:ln>
        </p:spPr>
        <p:txBody>
          <a:bodyPr spcFirstLastPara="1" wrap="square" lIns="91425" tIns="91425" rIns="91425" bIns="91425" anchor="t" anchorCtr="0">
            <a:noAutofit/>
          </a:bodyPr>
          <a:lstStyle/>
          <a:p>
            <a:pPr marL="67736" lvl="0" indent="0" algn="l" rtl="0">
              <a:lnSpc>
                <a:spcPct val="90000"/>
              </a:lnSpc>
              <a:spcBef>
                <a:spcPts val="1000"/>
              </a:spcBef>
              <a:spcAft>
                <a:spcPts val="0"/>
              </a:spcAft>
              <a:buSzPts val="2800"/>
              <a:buNone/>
            </a:pPr>
            <a:r>
              <a:rPr lang="en-US"/>
              <a:t>Orchestration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g6bb1d49c5b_0_67"/>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67735" lvl="0" indent="0" algn="ctr" rtl="0">
              <a:lnSpc>
                <a:spcPct val="90000"/>
              </a:lnSpc>
              <a:spcBef>
                <a:spcPts val="1000"/>
              </a:spcBef>
              <a:spcAft>
                <a:spcPts val="0"/>
              </a:spcAft>
              <a:buSzPts val="2800"/>
              <a:buNone/>
            </a:pPr>
            <a:r>
              <a:rPr lang="en-US"/>
              <a:t>Cluster Management and Orchestration: Nodes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g6bb1d49c5b_0_7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Nodes: Overview</a:t>
            </a:r>
            <a:endParaRPr>
              <a:solidFill>
                <a:srgbClr val="3F3F3F"/>
              </a:solidFill>
            </a:endParaRPr>
          </a:p>
        </p:txBody>
      </p:sp>
      <p:pic>
        <p:nvPicPr>
          <p:cNvPr id="1059" name="Google Shape;1059;g6bb1d49c5b_0_71"/>
          <p:cNvPicPr preferRelativeResize="0"/>
          <p:nvPr/>
        </p:nvPicPr>
        <p:blipFill rotWithShape="1">
          <a:blip r:embed="rId3">
            <a:alphaModFix/>
          </a:blip>
          <a:srcRect/>
          <a:stretch/>
        </p:blipFill>
        <p:spPr>
          <a:xfrm>
            <a:off x="5718041" y="649718"/>
            <a:ext cx="4819923" cy="365760"/>
          </a:xfrm>
          <a:prstGeom prst="rect">
            <a:avLst/>
          </a:prstGeom>
          <a:noFill/>
          <a:ln>
            <a:noFill/>
          </a:ln>
        </p:spPr>
      </p:pic>
      <p:sp>
        <p:nvSpPr>
          <p:cNvPr id="1060" name="Google Shape;1060;g6bb1d49c5b_0_71"/>
          <p:cNvSpPr/>
          <p:nvPr/>
        </p:nvSpPr>
        <p:spPr>
          <a:xfrm>
            <a:off x="1295325" y="1655775"/>
            <a:ext cx="13901100" cy="695700"/>
          </a:xfrm>
          <a:prstGeom prst="roundRect">
            <a:avLst>
              <a:gd name="adj" fmla="val 16667"/>
            </a:avLst>
          </a:prstGeom>
          <a:solidFill>
            <a:srgbClr val="DDEAF6"/>
          </a:solidFill>
          <a:ln w="9525" cap="flat" cmpd="sng">
            <a:solidFill>
              <a:srgbClr val="2E75B5"/>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swarm, the instances of Docker Engine are distributed across multiple physical or virtual machines.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These instances of Docker engine are known as Nodes.</a:t>
            </a:r>
            <a:endParaRPr sz="1400" b="0" i="0" u="none" strike="noStrike" cap="none">
              <a:solidFill>
                <a:srgbClr val="000000"/>
              </a:solidFill>
              <a:latin typeface="Arial"/>
              <a:ea typeface="Arial"/>
              <a:cs typeface="Arial"/>
              <a:sym typeface="Arial"/>
            </a:endParaRPr>
          </a:p>
        </p:txBody>
      </p:sp>
      <p:sp>
        <p:nvSpPr>
          <p:cNvPr id="1061" name="Google Shape;1061;g6bb1d49c5b_0_71"/>
          <p:cNvSpPr/>
          <p:nvPr/>
        </p:nvSpPr>
        <p:spPr>
          <a:xfrm>
            <a:off x="1956271" y="4357526"/>
            <a:ext cx="2455500" cy="917400"/>
          </a:xfrm>
          <a:prstGeom prst="roundRect">
            <a:avLst>
              <a:gd name="adj" fmla="val 16667"/>
            </a:avLst>
          </a:prstGeom>
          <a:solidFill>
            <a:srgbClr val="2E75B5"/>
          </a:solidFill>
          <a:ln w="38100" cap="flat" cmpd="sng">
            <a:solidFill>
              <a:srgbClr val="9CC2E5"/>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Types of Docker Nodes</a:t>
            </a:r>
            <a:endParaRPr sz="2200" b="0" i="0" u="none" strike="noStrike" cap="none">
              <a:solidFill>
                <a:schemeClr val="lt1"/>
              </a:solidFill>
              <a:latin typeface="Open Sans"/>
              <a:ea typeface="Open Sans"/>
              <a:cs typeface="Open Sans"/>
              <a:sym typeface="Open Sans"/>
            </a:endParaRPr>
          </a:p>
        </p:txBody>
      </p:sp>
      <p:cxnSp>
        <p:nvCxnSpPr>
          <p:cNvPr id="1062" name="Google Shape;1062;g6bb1d49c5b_0_71"/>
          <p:cNvCxnSpPr>
            <a:stCxn id="1061" idx="3"/>
          </p:cNvCxnSpPr>
          <p:nvPr/>
        </p:nvCxnSpPr>
        <p:spPr>
          <a:xfrm rot="10800000" flipH="1">
            <a:off x="4411771" y="3893426"/>
            <a:ext cx="1001100" cy="922800"/>
          </a:xfrm>
          <a:prstGeom prst="straightConnector1">
            <a:avLst/>
          </a:prstGeom>
          <a:noFill/>
          <a:ln w="25400" cap="flat" cmpd="sng">
            <a:solidFill>
              <a:srgbClr val="222A35"/>
            </a:solidFill>
            <a:prstDash val="dash"/>
            <a:round/>
            <a:headEnd type="none" w="sm" len="sm"/>
            <a:tailEnd type="oval" w="lg" len="lg"/>
          </a:ln>
        </p:spPr>
      </p:cxnSp>
      <p:cxnSp>
        <p:nvCxnSpPr>
          <p:cNvPr id="1063" name="Google Shape;1063;g6bb1d49c5b_0_71"/>
          <p:cNvCxnSpPr/>
          <p:nvPr/>
        </p:nvCxnSpPr>
        <p:spPr>
          <a:xfrm>
            <a:off x="4398095" y="4816179"/>
            <a:ext cx="1030500" cy="1192200"/>
          </a:xfrm>
          <a:prstGeom prst="straightConnector1">
            <a:avLst/>
          </a:prstGeom>
          <a:noFill/>
          <a:ln w="25400" cap="flat" cmpd="sng">
            <a:solidFill>
              <a:srgbClr val="595959"/>
            </a:solidFill>
            <a:prstDash val="dash"/>
            <a:round/>
            <a:headEnd type="none" w="sm" len="sm"/>
            <a:tailEnd type="oval" w="lg" len="lg"/>
          </a:ln>
        </p:spPr>
      </p:cxnSp>
      <p:sp>
        <p:nvSpPr>
          <p:cNvPr id="1064" name="Google Shape;1064;g6bb1d49c5b_0_71"/>
          <p:cNvSpPr/>
          <p:nvPr/>
        </p:nvSpPr>
        <p:spPr>
          <a:xfrm>
            <a:off x="5664917" y="3590160"/>
            <a:ext cx="2361300" cy="536400"/>
          </a:xfrm>
          <a:prstGeom prst="roundRect">
            <a:avLst>
              <a:gd name="adj" fmla="val 16667"/>
            </a:avLst>
          </a:prstGeom>
          <a:solidFill>
            <a:srgbClr val="DDEAF6"/>
          </a:solidFill>
          <a:ln w="381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Manager Node</a:t>
            </a:r>
            <a:endParaRPr sz="2200" b="0" i="0" u="none" strike="noStrike" cap="none">
              <a:solidFill>
                <a:srgbClr val="3F3F3F"/>
              </a:solidFill>
              <a:latin typeface="Open Sans"/>
              <a:ea typeface="Open Sans"/>
              <a:cs typeface="Open Sans"/>
              <a:sym typeface="Open Sans"/>
            </a:endParaRPr>
          </a:p>
        </p:txBody>
      </p:sp>
      <p:sp>
        <p:nvSpPr>
          <p:cNvPr id="1065" name="Google Shape;1065;g6bb1d49c5b_0_71"/>
          <p:cNvSpPr/>
          <p:nvPr/>
        </p:nvSpPr>
        <p:spPr>
          <a:xfrm>
            <a:off x="5664917" y="5745770"/>
            <a:ext cx="2361300" cy="525300"/>
          </a:xfrm>
          <a:prstGeom prst="roundRect">
            <a:avLst>
              <a:gd name="adj" fmla="val 16667"/>
            </a:avLst>
          </a:prstGeom>
          <a:solidFill>
            <a:srgbClr val="DDEAF6"/>
          </a:solidFill>
          <a:ln w="381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Worker Node</a:t>
            </a:r>
            <a:endParaRPr sz="2200" b="0" i="0" u="none" strike="noStrike" cap="none">
              <a:solidFill>
                <a:srgbClr val="3F3F3F"/>
              </a:solidFill>
              <a:latin typeface="Open Sans"/>
              <a:ea typeface="Open Sans"/>
              <a:cs typeface="Open Sans"/>
              <a:sym typeface="Open Sans"/>
            </a:endParaRPr>
          </a:p>
        </p:txBody>
      </p:sp>
      <p:cxnSp>
        <p:nvCxnSpPr>
          <p:cNvPr id="1066" name="Google Shape;1066;g6bb1d49c5b_0_71"/>
          <p:cNvCxnSpPr>
            <a:stCxn id="1064" idx="3"/>
          </p:cNvCxnSpPr>
          <p:nvPr/>
        </p:nvCxnSpPr>
        <p:spPr>
          <a:xfrm>
            <a:off x="8026217" y="3858360"/>
            <a:ext cx="1422600" cy="0"/>
          </a:xfrm>
          <a:prstGeom prst="straightConnector1">
            <a:avLst/>
          </a:prstGeom>
          <a:noFill/>
          <a:ln w="25400" cap="flat" cmpd="sng">
            <a:solidFill>
              <a:srgbClr val="222A35"/>
            </a:solidFill>
            <a:prstDash val="dash"/>
            <a:round/>
            <a:headEnd type="none" w="sm" len="sm"/>
            <a:tailEnd type="oval" w="lg" len="lg"/>
          </a:ln>
        </p:spPr>
      </p:cxnSp>
      <p:cxnSp>
        <p:nvCxnSpPr>
          <p:cNvPr id="1067" name="Google Shape;1067;g6bb1d49c5b_0_71"/>
          <p:cNvCxnSpPr>
            <a:stCxn id="1065" idx="3"/>
          </p:cNvCxnSpPr>
          <p:nvPr/>
        </p:nvCxnSpPr>
        <p:spPr>
          <a:xfrm>
            <a:off x="8026217" y="6008420"/>
            <a:ext cx="1422600" cy="0"/>
          </a:xfrm>
          <a:prstGeom prst="straightConnector1">
            <a:avLst/>
          </a:prstGeom>
          <a:noFill/>
          <a:ln w="25400" cap="flat" cmpd="sng">
            <a:solidFill>
              <a:srgbClr val="222A35"/>
            </a:solidFill>
            <a:prstDash val="dash"/>
            <a:round/>
            <a:headEnd type="none" w="sm" len="sm"/>
            <a:tailEnd type="oval" w="lg" len="lg"/>
          </a:ln>
        </p:spPr>
      </p:cxnSp>
      <p:sp>
        <p:nvSpPr>
          <p:cNvPr id="1068" name="Google Shape;1068;g6bb1d49c5b_0_71"/>
          <p:cNvSpPr/>
          <p:nvPr/>
        </p:nvSpPr>
        <p:spPr>
          <a:xfrm>
            <a:off x="9639299" y="3545974"/>
            <a:ext cx="51246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manager node must receive a service definition in order to deploy an application to a swarm</a:t>
            </a:r>
            <a:endParaRPr sz="1400" b="0" i="0" u="none" strike="noStrike" cap="none">
              <a:solidFill>
                <a:srgbClr val="000000"/>
              </a:solidFill>
              <a:latin typeface="Arial"/>
              <a:ea typeface="Arial"/>
              <a:cs typeface="Arial"/>
              <a:sym typeface="Arial"/>
            </a:endParaRPr>
          </a:p>
        </p:txBody>
      </p:sp>
      <p:sp>
        <p:nvSpPr>
          <p:cNvPr id="1069" name="Google Shape;1069;g6bb1d49c5b_0_71"/>
          <p:cNvSpPr/>
          <p:nvPr/>
        </p:nvSpPr>
        <p:spPr>
          <a:xfrm>
            <a:off x="9791700" y="5699875"/>
            <a:ext cx="48198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Tasks dispatched from manager nodes are received and executed</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g6bb1d49c5b_0_87"/>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Manager Node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g6bb1d49c5b_0_9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Manager Node: Tasks Handled</a:t>
            </a:r>
            <a:endParaRPr>
              <a:solidFill>
                <a:srgbClr val="3F3F3F"/>
              </a:solidFill>
            </a:endParaRPr>
          </a:p>
        </p:txBody>
      </p:sp>
      <p:pic>
        <p:nvPicPr>
          <p:cNvPr id="1081" name="Google Shape;1081;g6bb1d49c5b_0_91"/>
          <p:cNvPicPr preferRelativeResize="0"/>
          <p:nvPr/>
        </p:nvPicPr>
        <p:blipFill rotWithShape="1">
          <a:blip r:embed="rId3">
            <a:alphaModFix/>
          </a:blip>
          <a:srcRect/>
          <a:stretch/>
        </p:blipFill>
        <p:spPr>
          <a:xfrm>
            <a:off x="4246735" y="649718"/>
            <a:ext cx="7762536" cy="365760"/>
          </a:xfrm>
          <a:prstGeom prst="rect">
            <a:avLst/>
          </a:prstGeom>
          <a:noFill/>
          <a:ln>
            <a:noFill/>
          </a:ln>
        </p:spPr>
      </p:pic>
      <p:sp>
        <p:nvSpPr>
          <p:cNvPr id="1082" name="Google Shape;1082;g6bb1d49c5b_0_91"/>
          <p:cNvSpPr/>
          <p:nvPr/>
        </p:nvSpPr>
        <p:spPr>
          <a:xfrm>
            <a:off x="3413400" y="2384750"/>
            <a:ext cx="9055800" cy="5163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Cluster management tasks handled by Manager Node:</a:t>
            </a:r>
            <a:endParaRPr sz="1400" b="0" i="0" u="none" strike="noStrike" cap="none">
              <a:solidFill>
                <a:srgbClr val="000000"/>
              </a:solidFill>
              <a:latin typeface="Arial"/>
              <a:ea typeface="Arial"/>
              <a:cs typeface="Arial"/>
              <a:sym typeface="Arial"/>
            </a:endParaRPr>
          </a:p>
        </p:txBody>
      </p:sp>
      <p:grpSp>
        <p:nvGrpSpPr>
          <p:cNvPr id="1083" name="Google Shape;1083;g6bb1d49c5b_0_91"/>
          <p:cNvGrpSpPr/>
          <p:nvPr/>
        </p:nvGrpSpPr>
        <p:grpSpPr>
          <a:xfrm>
            <a:off x="3413321" y="3479508"/>
            <a:ext cx="9055922" cy="2624947"/>
            <a:chOff x="1836505" y="4147395"/>
            <a:chExt cx="12053669" cy="3493873"/>
          </a:xfrm>
        </p:grpSpPr>
        <p:sp>
          <p:nvSpPr>
            <p:cNvPr id="1084" name="Google Shape;1084;g6bb1d49c5b_0_91"/>
            <p:cNvSpPr/>
            <p:nvPr/>
          </p:nvSpPr>
          <p:spPr>
            <a:xfrm>
              <a:off x="6135302" y="4211068"/>
              <a:ext cx="3430200" cy="34302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Scheduling services</a:t>
              </a:r>
              <a:endParaRPr sz="2200" b="0" i="0" u="none" strike="noStrike" cap="none">
                <a:solidFill>
                  <a:srgbClr val="3F3F3F"/>
                </a:solidFill>
                <a:latin typeface="Open Sans"/>
                <a:ea typeface="Open Sans"/>
                <a:cs typeface="Open Sans"/>
                <a:sym typeface="Open Sans"/>
              </a:endParaRPr>
            </a:p>
          </p:txBody>
        </p:sp>
        <p:sp>
          <p:nvSpPr>
            <p:cNvPr id="1085" name="Google Shape;1085;g6bb1d49c5b_0_91"/>
            <p:cNvSpPr/>
            <p:nvPr/>
          </p:nvSpPr>
          <p:spPr>
            <a:xfrm>
              <a:off x="1836505" y="4211068"/>
              <a:ext cx="3430200" cy="34302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Maintaining cluster state</a:t>
              </a:r>
              <a:endParaRPr sz="2200" b="0" i="0" u="none" strike="noStrike" cap="none">
                <a:solidFill>
                  <a:srgbClr val="3F3F3F"/>
                </a:solidFill>
                <a:latin typeface="Open Sans"/>
                <a:ea typeface="Open Sans"/>
                <a:cs typeface="Open Sans"/>
                <a:sym typeface="Open Sans"/>
              </a:endParaRPr>
            </a:p>
          </p:txBody>
        </p:sp>
        <p:sp>
          <p:nvSpPr>
            <p:cNvPr id="1086" name="Google Shape;1086;g6bb1d49c5b_0_91"/>
            <p:cNvSpPr/>
            <p:nvPr/>
          </p:nvSpPr>
          <p:spPr>
            <a:xfrm>
              <a:off x="10459974" y="4147395"/>
              <a:ext cx="3430200" cy="34302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Serving HTTP API endpoints (swarm mode)</a:t>
              </a:r>
              <a:endParaRPr sz="2200" b="0"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g6bb1d49c5b_0_102"/>
          <p:cNvSpPr txBox="1">
            <a:spLocks noGrp="1"/>
          </p:cNvSpPr>
          <p:nvPr>
            <p:ph type="title"/>
          </p:nvPr>
        </p:nvSpPr>
        <p:spPr>
          <a:xfrm>
            <a:off x="4331493" y="192369"/>
            <a:ext cx="75930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Manager Node: Fault-Tolerance Feature</a:t>
            </a:r>
            <a:endParaRPr>
              <a:solidFill>
                <a:srgbClr val="3F3F3F"/>
              </a:solidFill>
            </a:endParaRPr>
          </a:p>
        </p:txBody>
      </p:sp>
      <p:pic>
        <p:nvPicPr>
          <p:cNvPr id="1093" name="Google Shape;1093;g6bb1d49c5b_0_102"/>
          <p:cNvPicPr preferRelativeResize="0"/>
          <p:nvPr/>
        </p:nvPicPr>
        <p:blipFill rotWithShape="1">
          <a:blip r:embed="rId3">
            <a:alphaModFix/>
          </a:blip>
          <a:srcRect/>
          <a:stretch/>
        </p:blipFill>
        <p:spPr>
          <a:xfrm>
            <a:off x="2962035" y="649718"/>
            <a:ext cx="10331936" cy="365760"/>
          </a:xfrm>
          <a:prstGeom prst="rect">
            <a:avLst/>
          </a:prstGeom>
          <a:noFill/>
          <a:ln>
            <a:noFill/>
          </a:ln>
        </p:spPr>
      </p:pic>
      <p:sp>
        <p:nvSpPr>
          <p:cNvPr id="1094" name="Google Shape;1094;g6bb1d49c5b_0_102"/>
          <p:cNvSpPr/>
          <p:nvPr/>
        </p:nvSpPr>
        <p:spPr>
          <a:xfrm>
            <a:off x="1694814" y="3652470"/>
            <a:ext cx="12866399" cy="26928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Multiple managers help in recovering from the failure of a manager node without downtime.</a:t>
            </a:r>
            <a:br>
              <a:rPr lang="en-US"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 example: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One manager loss is tolerated by three manager swarms.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Two manager nodes’ loss is simultaneously tolerated by five manager swarms.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(N-1)/2 managers loss is tolerated by an N manager cluster.</a:t>
            </a:r>
            <a:endParaRPr sz="1400" b="0" i="0" u="none" strike="noStrike" cap="none">
              <a:solidFill>
                <a:srgbClr val="000000"/>
              </a:solidFill>
              <a:latin typeface="Arial"/>
              <a:ea typeface="Arial"/>
              <a:cs typeface="Arial"/>
              <a:sym typeface="Arial"/>
            </a:endParaRPr>
          </a:p>
        </p:txBody>
      </p:sp>
      <p:sp>
        <p:nvSpPr>
          <p:cNvPr id="1095" name="Google Shape;1095;g6bb1d49c5b_0_102"/>
          <p:cNvSpPr/>
          <p:nvPr/>
        </p:nvSpPr>
        <p:spPr>
          <a:xfrm>
            <a:off x="1694815" y="2343491"/>
            <a:ext cx="12866399" cy="8178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You can take advantage by implementing an odd number of nodes according to high-availability requirements.</a:t>
            </a:r>
            <a:endParaRPr sz="1400" b="0" i="0" u="none" strike="noStrike" cap="none">
              <a:solidFill>
                <a:srgbClr val="000000"/>
              </a:solidFill>
              <a:latin typeface="Arial"/>
              <a:ea typeface="Arial"/>
              <a:cs typeface="Arial"/>
              <a:sym typeface="Arial"/>
            </a:endParaRPr>
          </a:p>
        </p:txBody>
      </p:sp>
      <p:sp>
        <p:nvSpPr>
          <p:cNvPr id="1096" name="Google Shape;1096;g6bb1d49c5b_0_102"/>
          <p:cNvSpPr/>
          <p:nvPr/>
        </p:nvSpPr>
        <p:spPr>
          <a:xfrm>
            <a:off x="1694815" y="6846766"/>
            <a:ext cx="12866399" cy="14490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 maximum of seven manager nodes is recommended by Docker for a swarm.</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High performance or increased scalability does not depend on the addition of more managers. Generally, the opposite is true.</a:t>
            </a:r>
            <a:endParaRPr sz="2200" b="0" i="0" u="none" strike="noStrike" cap="none">
              <a:solidFill>
                <a:srgbClr val="3F3F3F"/>
              </a:solidFill>
              <a:latin typeface="Open Sans"/>
              <a:ea typeface="Open Sans"/>
              <a:cs typeface="Open Sans"/>
              <a:sym typeface="Open Sans"/>
            </a:endParaRPr>
          </a:p>
        </p:txBody>
      </p:sp>
      <p:sp>
        <p:nvSpPr>
          <p:cNvPr id="1097" name="Google Shape;1097;g6bb1d49c5b_0_102"/>
          <p:cNvSpPr/>
          <p:nvPr/>
        </p:nvSpPr>
        <p:spPr>
          <a:xfrm>
            <a:off x="1694815" y="1604081"/>
            <a:ext cx="12866399" cy="535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How to take advantage of the features of swarm mode fault-tolerance:</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g6bb1d49c5b_0_112"/>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Worker Node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g6bb1d49c5b_0_11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Worker Node</a:t>
            </a:r>
            <a:endParaRPr>
              <a:solidFill>
                <a:srgbClr val="3F3F3F"/>
              </a:solidFill>
            </a:endParaRPr>
          </a:p>
        </p:txBody>
      </p:sp>
      <p:pic>
        <p:nvPicPr>
          <p:cNvPr id="1109" name="Google Shape;1109;g6bb1d49c5b_0_116"/>
          <p:cNvPicPr preferRelativeResize="0"/>
          <p:nvPr/>
        </p:nvPicPr>
        <p:blipFill rotWithShape="1">
          <a:blip r:embed="rId3">
            <a:alphaModFix/>
          </a:blip>
          <a:srcRect/>
          <a:stretch/>
        </p:blipFill>
        <p:spPr>
          <a:xfrm>
            <a:off x="6415131" y="649718"/>
            <a:ext cx="3425744" cy="365760"/>
          </a:xfrm>
          <a:prstGeom prst="rect">
            <a:avLst/>
          </a:prstGeom>
          <a:noFill/>
          <a:ln>
            <a:noFill/>
          </a:ln>
        </p:spPr>
      </p:pic>
      <p:sp>
        <p:nvSpPr>
          <p:cNvPr id="1110" name="Google Shape;1110;g6bb1d49c5b_0_116"/>
          <p:cNvSpPr/>
          <p:nvPr/>
        </p:nvSpPr>
        <p:spPr>
          <a:xfrm>
            <a:off x="3953504" y="1472827"/>
            <a:ext cx="9094500" cy="5163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 Docker Engine instance that executes the containers. </a:t>
            </a:r>
            <a:endParaRPr sz="2200" b="0" i="0" u="none" strike="noStrike" cap="none">
              <a:solidFill>
                <a:srgbClr val="3F3F3F"/>
              </a:solidFill>
              <a:latin typeface="Open Sans"/>
              <a:ea typeface="Open Sans"/>
              <a:cs typeface="Open Sans"/>
              <a:sym typeface="Open Sans"/>
            </a:endParaRPr>
          </a:p>
        </p:txBody>
      </p:sp>
      <p:grpSp>
        <p:nvGrpSpPr>
          <p:cNvPr id="1111" name="Google Shape;1111;g6bb1d49c5b_0_116"/>
          <p:cNvGrpSpPr/>
          <p:nvPr/>
        </p:nvGrpSpPr>
        <p:grpSpPr>
          <a:xfrm>
            <a:off x="3498780" y="2901085"/>
            <a:ext cx="10003800" cy="3341643"/>
            <a:chOff x="3126041" y="2477062"/>
            <a:chExt cx="10003800" cy="3341643"/>
          </a:xfrm>
        </p:grpSpPr>
        <p:sp>
          <p:nvSpPr>
            <p:cNvPr id="1112" name="Google Shape;1112;g6bb1d49c5b_0_116"/>
            <p:cNvSpPr/>
            <p:nvPr/>
          </p:nvSpPr>
          <p:spPr>
            <a:xfrm>
              <a:off x="3126041" y="2477062"/>
              <a:ext cx="10003800" cy="5163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Worker nodes do not play a role in:</a:t>
              </a:r>
              <a:endParaRPr sz="2200" b="0" i="0" u="none" strike="noStrike" cap="none">
                <a:solidFill>
                  <a:srgbClr val="3F3F3F"/>
                </a:solidFill>
                <a:latin typeface="Open Sans"/>
                <a:ea typeface="Open Sans"/>
                <a:cs typeface="Open Sans"/>
                <a:sym typeface="Open Sans"/>
              </a:endParaRPr>
            </a:p>
          </p:txBody>
        </p:sp>
        <p:grpSp>
          <p:nvGrpSpPr>
            <p:cNvPr id="1113" name="Google Shape;1113;g6bb1d49c5b_0_116"/>
            <p:cNvGrpSpPr/>
            <p:nvPr/>
          </p:nvGrpSpPr>
          <p:grpSpPr>
            <a:xfrm>
              <a:off x="3527621" y="3193758"/>
              <a:ext cx="9055922" cy="2624947"/>
              <a:chOff x="1836505" y="4147395"/>
              <a:chExt cx="12053669" cy="3493873"/>
            </a:xfrm>
          </p:grpSpPr>
          <p:sp>
            <p:nvSpPr>
              <p:cNvPr id="1114" name="Google Shape;1114;g6bb1d49c5b_0_116"/>
              <p:cNvSpPr/>
              <p:nvPr/>
            </p:nvSpPr>
            <p:spPr>
              <a:xfrm>
                <a:off x="6135302" y="4211068"/>
                <a:ext cx="3430200" cy="34302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Scheduling decisions</a:t>
                </a:r>
                <a:endParaRPr sz="2200" b="0" i="0" u="none" strike="noStrike" cap="none">
                  <a:solidFill>
                    <a:srgbClr val="3F3F3F"/>
                  </a:solidFill>
                  <a:latin typeface="Open Sans"/>
                  <a:ea typeface="Open Sans"/>
                  <a:cs typeface="Open Sans"/>
                  <a:sym typeface="Open Sans"/>
                </a:endParaRPr>
              </a:p>
            </p:txBody>
          </p:sp>
          <p:sp>
            <p:nvSpPr>
              <p:cNvPr id="1115" name="Google Shape;1115;g6bb1d49c5b_0_116"/>
              <p:cNvSpPr/>
              <p:nvPr/>
            </p:nvSpPr>
            <p:spPr>
              <a:xfrm>
                <a:off x="1836505" y="4211068"/>
                <a:ext cx="3430200" cy="34302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Raft distributed state</a:t>
                </a:r>
                <a:endParaRPr sz="2200" b="0" i="0" u="none" strike="noStrike" cap="none">
                  <a:solidFill>
                    <a:srgbClr val="3F3F3F"/>
                  </a:solidFill>
                  <a:latin typeface="Open Sans"/>
                  <a:ea typeface="Open Sans"/>
                  <a:cs typeface="Open Sans"/>
                  <a:sym typeface="Open Sans"/>
                </a:endParaRPr>
              </a:p>
            </p:txBody>
          </p:sp>
          <p:sp>
            <p:nvSpPr>
              <p:cNvPr id="1116" name="Google Shape;1116;g6bb1d49c5b_0_116"/>
              <p:cNvSpPr/>
              <p:nvPr/>
            </p:nvSpPr>
            <p:spPr>
              <a:xfrm>
                <a:off x="10459974" y="4147395"/>
                <a:ext cx="3430200" cy="34302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Serving the HTTP API (swarm mode )</a:t>
                </a:r>
                <a:endParaRPr sz="2200" b="0" i="0" u="none" strike="noStrike" cap="none">
                  <a:solidFill>
                    <a:srgbClr val="3F3F3F"/>
                  </a:solidFill>
                  <a:latin typeface="Open Sans"/>
                  <a:ea typeface="Open Sans"/>
                  <a:cs typeface="Open Sans"/>
                  <a:sym typeface="Open Sans"/>
                </a:endParaRPr>
              </a:p>
            </p:txBody>
          </p:sp>
        </p:grpSp>
      </p:grpSp>
      <p:sp>
        <p:nvSpPr>
          <p:cNvPr id="1117" name="Google Shape;1117;g6bb1d49c5b_0_116"/>
          <p:cNvSpPr/>
          <p:nvPr/>
        </p:nvSpPr>
        <p:spPr>
          <a:xfrm>
            <a:off x="2067553" y="7045375"/>
            <a:ext cx="12372301" cy="14490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All manager nodes are worker nodes.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Swarm can be created for one manager node.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At least one manager node is necessary to have a worker node.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g6bb1d49c5b_0_13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Worker Node: Scheduler</a:t>
            </a:r>
            <a:endParaRPr/>
          </a:p>
        </p:txBody>
      </p:sp>
      <p:pic>
        <p:nvPicPr>
          <p:cNvPr id="1124" name="Google Shape;1124;g6bb1d49c5b_0_130"/>
          <p:cNvPicPr preferRelativeResize="0"/>
          <p:nvPr/>
        </p:nvPicPr>
        <p:blipFill rotWithShape="1">
          <a:blip r:embed="rId3">
            <a:alphaModFix/>
          </a:blip>
          <a:srcRect/>
          <a:stretch/>
        </p:blipFill>
        <p:spPr>
          <a:xfrm>
            <a:off x="5045505" y="649718"/>
            <a:ext cx="6164996" cy="365760"/>
          </a:xfrm>
          <a:prstGeom prst="rect">
            <a:avLst/>
          </a:prstGeom>
          <a:noFill/>
          <a:ln>
            <a:noFill/>
          </a:ln>
        </p:spPr>
      </p:pic>
      <p:grpSp>
        <p:nvGrpSpPr>
          <p:cNvPr id="1125" name="Google Shape;1125;g6bb1d49c5b_0_130"/>
          <p:cNvGrpSpPr/>
          <p:nvPr/>
        </p:nvGrpSpPr>
        <p:grpSpPr>
          <a:xfrm>
            <a:off x="2903090" y="1644277"/>
            <a:ext cx="10449687" cy="2343000"/>
            <a:chOff x="3542194" y="1547312"/>
            <a:chExt cx="10449687" cy="2343000"/>
          </a:xfrm>
        </p:grpSpPr>
        <p:sp>
          <p:nvSpPr>
            <p:cNvPr id="1126" name="Google Shape;1126;g6bb1d49c5b_0_130"/>
            <p:cNvSpPr/>
            <p:nvPr/>
          </p:nvSpPr>
          <p:spPr>
            <a:xfrm>
              <a:off x="7443198" y="1547312"/>
              <a:ext cx="2577300" cy="23430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While running a single manager node cluster</a:t>
              </a:r>
              <a:endParaRPr sz="2200" b="0" i="0" u="none" strike="noStrike" cap="none">
                <a:solidFill>
                  <a:srgbClr val="3F3F3F"/>
                </a:solidFill>
                <a:latin typeface="Open Sans"/>
                <a:ea typeface="Open Sans"/>
                <a:cs typeface="Open Sans"/>
                <a:sym typeface="Open Sans"/>
              </a:endParaRPr>
            </a:p>
          </p:txBody>
        </p:sp>
        <p:grpSp>
          <p:nvGrpSpPr>
            <p:cNvPr id="1127" name="Google Shape;1127;g6bb1d49c5b_0_130"/>
            <p:cNvGrpSpPr/>
            <p:nvPr/>
          </p:nvGrpSpPr>
          <p:grpSpPr>
            <a:xfrm>
              <a:off x="3542194" y="1949812"/>
              <a:ext cx="2345843" cy="1632300"/>
              <a:chOff x="4835176" y="1949818"/>
              <a:chExt cx="2345843" cy="1632300"/>
            </a:xfrm>
          </p:grpSpPr>
          <p:sp>
            <p:nvSpPr>
              <p:cNvPr id="1128" name="Google Shape;1128;g6bb1d49c5b_0_130"/>
              <p:cNvSpPr/>
              <p:nvPr/>
            </p:nvSpPr>
            <p:spPr>
              <a:xfrm>
                <a:off x="5385219" y="1949818"/>
                <a:ext cx="1795800" cy="16323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Use command </a:t>
                </a:r>
                <a:r>
                  <a:rPr lang="en-US" sz="1800" b="0" i="1" u="none" strike="noStrike" cap="none">
                    <a:solidFill>
                      <a:srgbClr val="3F3F3F"/>
                    </a:solidFill>
                    <a:latin typeface="Open Sans"/>
                    <a:ea typeface="Open Sans"/>
                    <a:cs typeface="Open Sans"/>
                    <a:sym typeface="Open Sans"/>
                  </a:rPr>
                  <a:t>docker service create</a:t>
                </a:r>
                <a:endParaRPr sz="1400" b="0" i="0" u="none" strike="noStrike" cap="none">
                  <a:solidFill>
                    <a:srgbClr val="000000"/>
                  </a:solidFill>
                  <a:latin typeface="Arial"/>
                  <a:ea typeface="Arial"/>
                  <a:cs typeface="Arial"/>
                  <a:sym typeface="Arial"/>
                </a:endParaRPr>
              </a:p>
            </p:txBody>
          </p:sp>
          <p:grpSp>
            <p:nvGrpSpPr>
              <p:cNvPr id="1129" name="Google Shape;1129;g6bb1d49c5b_0_130"/>
              <p:cNvGrpSpPr/>
              <p:nvPr/>
            </p:nvGrpSpPr>
            <p:grpSpPr>
              <a:xfrm>
                <a:off x="4835176" y="2305354"/>
                <a:ext cx="837741" cy="921433"/>
                <a:chOff x="5537619" y="2102218"/>
                <a:chExt cx="1795800" cy="1632300"/>
              </a:xfrm>
            </p:grpSpPr>
            <p:sp>
              <p:nvSpPr>
                <p:cNvPr id="1130" name="Google Shape;1130;g6bb1d49c5b_0_130"/>
                <p:cNvSpPr/>
                <p:nvPr/>
              </p:nvSpPr>
              <p:spPr>
                <a:xfrm>
                  <a:off x="5537619" y="2102218"/>
                  <a:ext cx="1795800" cy="16323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1" u="none" strike="noStrike" cap="none">
                    <a:solidFill>
                      <a:srgbClr val="3F3F3F"/>
                    </a:solidFill>
                    <a:latin typeface="Open Sans"/>
                    <a:ea typeface="Open Sans"/>
                    <a:cs typeface="Open Sans"/>
                    <a:sym typeface="Open Sans"/>
                  </a:endParaRPr>
                </a:p>
              </p:txBody>
            </p:sp>
            <p:pic>
              <p:nvPicPr>
                <p:cNvPr id="1131" name="Google Shape;1131;g6bb1d49c5b_0_130" descr="A picture containing food&#10;&#10;Description automatically generated"/>
                <p:cNvPicPr preferRelativeResize="0"/>
                <p:nvPr/>
              </p:nvPicPr>
              <p:blipFill rotWithShape="1">
                <a:blip r:embed="rId4">
                  <a:alphaModFix/>
                </a:blip>
                <a:srcRect/>
                <a:stretch/>
              </p:blipFill>
              <p:spPr>
                <a:xfrm>
                  <a:off x="5888340" y="2431346"/>
                  <a:ext cx="1094227" cy="974165"/>
                </a:xfrm>
                <a:prstGeom prst="rect">
                  <a:avLst/>
                </a:prstGeom>
                <a:noFill/>
                <a:ln>
                  <a:noFill/>
                </a:ln>
              </p:spPr>
            </p:pic>
          </p:grpSp>
        </p:grpSp>
        <p:grpSp>
          <p:nvGrpSpPr>
            <p:cNvPr id="1132" name="Google Shape;1132;g6bb1d49c5b_0_130"/>
            <p:cNvGrpSpPr/>
            <p:nvPr/>
          </p:nvGrpSpPr>
          <p:grpSpPr>
            <a:xfrm>
              <a:off x="11579378" y="1902567"/>
              <a:ext cx="2412503" cy="1632300"/>
              <a:chOff x="5385219" y="1949818"/>
              <a:chExt cx="2412503" cy="1632300"/>
            </a:xfrm>
          </p:grpSpPr>
          <p:sp>
            <p:nvSpPr>
              <p:cNvPr id="1133" name="Google Shape;1133;g6bb1d49c5b_0_130"/>
              <p:cNvSpPr/>
              <p:nvPr/>
            </p:nvSpPr>
            <p:spPr>
              <a:xfrm>
                <a:off x="5385219" y="1949818"/>
                <a:ext cx="1795800" cy="16323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Scheduler places tasks on local engine</a:t>
                </a:r>
                <a:endParaRPr sz="1800" b="0" i="0" u="none" strike="noStrike" cap="none">
                  <a:solidFill>
                    <a:srgbClr val="3F3F3F"/>
                  </a:solidFill>
                  <a:latin typeface="Open Sans"/>
                  <a:ea typeface="Open Sans"/>
                  <a:cs typeface="Open Sans"/>
                  <a:sym typeface="Open Sans"/>
                </a:endParaRPr>
              </a:p>
            </p:txBody>
          </p:sp>
          <p:sp>
            <p:nvSpPr>
              <p:cNvPr id="1134" name="Google Shape;1134;g6bb1d49c5b_0_130"/>
              <p:cNvSpPr/>
              <p:nvPr/>
            </p:nvSpPr>
            <p:spPr>
              <a:xfrm>
                <a:off x="6960122" y="2352546"/>
                <a:ext cx="837600" cy="921600"/>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1" u="none" strike="noStrike" cap="none">
                  <a:solidFill>
                    <a:srgbClr val="3F3F3F"/>
                  </a:solidFill>
                  <a:latin typeface="Open Sans"/>
                  <a:ea typeface="Open Sans"/>
                  <a:cs typeface="Open Sans"/>
                  <a:sym typeface="Open Sans"/>
                </a:endParaRPr>
              </a:p>
            </p:txBody>
          </p:sp>
        </p:grpSp>
        <p:pic>
          <p:nvPicPr>
            <p:cNvPr id="1135" name="Google Shape;1135;g6bb1d49c5b_0_130" descr="A close up of a device&#10;&#10;Description automatically generated"/>
            <p:cNvPicPr preferRelativeResize="0"/>
            <p:nvPr/>
          </p:nvPicPr>
          <p:blipFill rotWithShape="1">
            <a:blip r:embed="rId5">
              <a:alphaModFix/>
            </a:blip>
            <a:srcRect/>
            <a:stretch/>
          </p:blipFill>
          <p:spPr>
            <a:xfrm>
              <a:off x="13282638" y="2471958"/>
              <a:ext cx="580982" cy="580981"/>
            </a:xfrm>
            <a:prstGeom prst="rect">
              <a:avLst/>
            </a:prstGeom>
            <a:noFill/>
            <a:ln>
              <a:noFill/>
            </a:ln>
          </p:spPr>
        </p:pic>
        <p:cxnSp>
          <p:nvCxnSpPr>
            <p:cNvPr id="1136" name="Google Shape;1136;g6bb1d49c5b_0_130"/>
            <p:cNvCxnSpPr/>
            <p:nvPr/>
          </p:nvCxnSpPr>
          <p:spPr>
            <a:xfrm>
              <a:off x="10008457" y="2718781"/>
              <a:ext cx="1422600" cy="0"/>
            </a:xfrm>
            <a:prstGeom prst="straightConnector1">
              <a:avLst/>
            </a:prstGeom>
            <a:noFill/>
            <a:ln w="25400" cap="flat" cmpd="sng">
              <a:solidFill>
                <a:srgbClr val="222A35"/>
              </a:solidFill>
              <a:prstDash val="dash"/>
              <a:round/>
              <a:headEnd type="none" w="sm" len="sm"/>
              <a:tailEnd type="oval" w="lg" len="lg"/>
            </a:ln>
          </p:spPr>
        </p:cxnSp>
        <p:cxnSp>
          <p:nvCxnSpPr>
            <p:cNvPr id="1137" name="Google Shape;1137;g6bb1d49c5b_0_130"/>
            <p:cNvCxnSpPr/>
            <p:nvPr/>
          </p:nvCxnSpPr>
          <p:spPr>
            <a:xfrm rot="10800000">
              <a:off x="6032522" y="2718780"/>
              <a:ext cx="1395000" cy="0"/>
            </a:xfrm>
            <a:prstGeom prst="straightConnector1">
              <a:avLst/>
            </a:prstGeom>
            <a:noFill/>
            <a:ln w="25400" cap="flat" cmpd="sng">
              <a:solidFill>
                <a:srgbClr val="222A35"/>
              </a:solidFill>
              <a:prstDash val="dash"/>
              <a:round/>
              <a:headEnd type="none" w="sm" len="sm"/>
              <a:tailEnd type="oval" w="lg" len="lg"/>
            </a:ln>
          </p:spPr>
        </p:cxnSp>
      </p:grpSp>
      <p:grpSp>
        <p:nvGrpSpPr>
          <p:cNvPr id="1138" name="Google Shape;1138;g6bb1d49c5b_0_130"/>
          <p:cNvGrpSpPr/>
          <p:nvPr/>
        </p:nvGrpSpPr>
        <p:grpSpPr>
          <a:xfrm>
            <a:off x="2538733" y="4842993"/>
            <a:ext cx="11520300" cy="2637522"/>
            <a:chOff x="2538733" y="4442943"/>
            <a:chExt cx="11520300" cy="2637522"/>
          </a:xfrm>
        </p:grpSpPr>
        <p:sp>
          <p:nvSpPr>
            <p:cNvPr id="1139" name="Google Shape;1139;g6bb1d49c5b_0_130"/>
            <p:cNvSpPr/>
            <p:nvPr/>
          </p:nvSpPr>
          <p:spPr>
            <a:xfrm>
              <a:off x="2538733" y="4442943"/>
              <a:ext cx="11520300" cy="535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How to stop scheduler from placing tasks on manager node in a multi-node swarm:</a:t>
              </a:r>
              <a:endParaRPr sz="2200" b="0" i="0" u="none" strike="noStrike" cap="none">
                <a:solidFill>
                  <a:schemeClr val="lt1"/>
                </a:solidFill>
                <a:latin typeface="Open Sans"/>
                <a:ea typeface="Open Sans"/>
                <a:cs typeface="Open Sans"/>
                <a:sym typeface="Open Sans"/>
              </a:endParaRPr>
            </a:p>
          </p:txBody>
        </p:sp>
        <p:sp>
          <p:nvSpPr>
            <p:cNvPr id="1140" name="Google Shape;1140;g6bb1d49c5b_0_130"/>
            <p:cNvSpPr txBox="1"/>
            <p:nvPr/>
          </p:nvSpPr>
          <p:spPr>
            <a:xfrm>
              <a:off x="2903131" y="5295465"/>
              <a:ext cx="9832800" cy="178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Manager node availability must be set to Drain</a:t>
              </a:r>
              <a:endParaRPr sz="1400" b="0" i="0" u="none" strike="noStrike" cap="none">
                <a:solidFill>
                  <a:srgbClr val="000000"/>
                </a:solidFill>
                <a:latin typeface="Arial"/>
                <a:ea typeface="Arial"/>
                <a:cs typeface="Arial"/>
                <a:sym typeface="Arial"/>
              </a:endParaRPr>
            </a:p>
            <a:p>
              <a:pPr marL="937557" marR="0" lvl="1"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Result:</a:t>
              </a:r>
              <a:endParaRPr sz="1400" b="0" i="0" u="none" strike="noStrike" cap="none">
                <a:solidFill>
                  <a:srgbClr val="000000"/>
                </a:solidFill>
                <a:latin typeface="Arial"/>
                <a:ea typeface="Arial"/>
                <a:cs typeface="Arial"/>
                <a:sym typeface="Arial"/>
              </a:endParaRPr>
            </a:p>
            <a:p>
              <a:pPr marL="1532211" marR="0" lvl="2"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Tasks are stopped on nodes by the scheduler.</a:t>
              </a:r>
              <a:endParaRPr sz="1400" b="0" i="0" u="none" strike="noStrike" cap="none">
                <a:solidFill>
                  <a:srgbClr val="000000"/>
                </a:solidFill>
                <a:latin typeface="Arial"/>
                <a:ea typeface="Arial"/>
                <a:cs typeface="Arial"/>
                <a:sym typeface="Arial"/>
              </a:endParaRPr>
            </a:p>
            <a:p>
              <a:pPr marL="1532211" marR="0" lvl="2"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Tasks are scheduled on an Active node by the scheduler.</a:t>
              </a:r>
              <a:endParaRPr sz="1400" b="0" i="0" u="none" strike="noStrike" cap="none">
                <a:solidFill>
                  <a:srgbClr val="000000"/>
                </a:solidFill>
                <a:latin typeface="Arial"/>
                <a:ea typeface="Arial"/>
                <a:cs typeface="Arial"/>
                <a:sym typeface="Arial"/>
              </a:endParaRPr>
            </a:p>
            <a:p>
              <a:pPr marL="1532211" marR="0" lvl="2"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New tasks are not assigned to nodes by the scheduler.</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g6bb1d49c5b_0_152"/>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How Does </a:t>
            </a:r>
            <a:r>
              <a:rPr lang="en-US"/>
              <a:t>a </a:t>
            </a:r>
            <a:r>
              <a:rPr lang="en-US">
                <a:solidFill>
                  <a:srgbClr val="3F3F3F"/>
                </a:solidFill>
              </a:rPr>
              <a:t>Swarm Node Work?</a:t>
            </a:r>
            <a:endParaRPr>
              <a:solidFill>
                <a:srgbClr val="3F3F3F"/>
              </a:solidFill>
            </a:endParaRPr>
          </a:p>
        </p:txBody>
      </p:sp>
      <p:pic>
        <p:nvPicPr>
          <p:cNvPr id="1147" name="Google Shape;1147;g6bb1d49c5b_0_152"/>
          <p:cNvPicPr preferRelativeResize="0"/>
          <p:nvPr/>
        </p:nvPicPr>
        <p:blipFill rotWithShape="1">
          <a:blip r:embed="rId3">
            <a:alphaModFix/>
          </a:blip>
          <a:srcRect/>
          <a:stretch/>
        </p:blipFill>
        <p:spPr>
          <a:xfrm>
            <a:off x="3820508" y="649718"/>
            <a:ext cx="8538789" cy="365760"/>
          </a:xfrm>
          <a:prstGeom prst="rect">
            <a:avLst/>
          </a:prstGeom>
          <a:noFill/>
          <a:ln>
            <a:noFill/>
          </a:ln>
        </p:spPr>
      </p:pic>
      <p:pic>
        <p:nvPicPr>
          <p:cNvPr id="1148" name="Google Shape;1148;g6bb1d49c5b_0_152"/>
          <p:cNvPicPr preferRelativeResize="0"/>
          <p:nvPr/>
        </p:nvPicPr>
        <p:blipFill rotWithShape="1">
          <a:blip r:embed="rId4">
            <a:alphaModFix/>
          </a:blip>
          <a:srcRect/>
          <a:stretch/>
        </p:blipFill>
        <p:spPr>
          <a:xfrm>
            <a:off x="2625913" y="1201638"/>
            <a:ext cx="11004173" cy="4983319"/>
          </a:xfrm>
          <a:prstGeom prst="rect">
            <a:avLst/>
          </a:prstGeom>
          <a:noFill/>
          <a:ln>
            <a:noFill/>
          </a:ln>
        </p:spPr>
      </p:pic>
      <p:sp>
        <p:nvSpPr>
          <p:cNvPr id="1149" name="Google Shape;1149;g6bb1d49c5b_0_152"/>
          <p:cNvSpPr txBox="1"/>
          <p:nvPr/>
        </p:nvSpPr>
        <p:spPr>
          <a:xfrm>
            <a:off x="628505" y="8643854"/>
            <a:ext cx="8096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Open Sans"/>
                <a:ea typeface="Open Sans"/>
                <a:cs typeface="Open Sans"/>
                <a:sym typeface="Open Sans"/>
              </a:rPr>
              <a:t>Source: https://docs.docker.com/engine/swarm/how-swarm-mode-works/nodes/</a:t>
            </a:r>
            <a:endParaRPr sz="1400" b="0" i="1" u="none" strike="noStrike" cap="none">
              <a:solidFill>
                <a:schemeClr val="dk1"/>
              </a:solidFill>
              <a:latin typeface="Open Sans"/>
              <a:ea typeface="Open Sans"/>
              <a:cs typeface="Open Sans"/>
              <a:sym typeface="Open Sans"/>
            </a:endParaRPr>
          </a:p>
        </p:txBody>
      </p:sp>
      <p:sp>
        <p:nvSpPr>
          <p:cNvPr id="1150" name="Google Shape;1150;g6bb1d49c5b_0_152"/>
          <p:cNvSpPr/>
          <p:nvPr/>
        </p:nvSpPr>
        <p:spPr>
          <a:xfrm>
            <a:off x="2443930" y="6705600"/>
            <a:ext cx="11292000" cy="1047600"/>
          </a:xfrm>
          <a:prstGeom prst="roundRect">
            <a:avLst>
              <a:gd name="adj" fmla="val 16667"/>
            </a:avLst>
          </a:prstGeom>
          <a:solidFill>
            <a:schemeClr val="lt1"/>
          </a:solid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Swarm mode helps in creating one or more Docker Engine’s cluster.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These clusters of Docker Engine are known as the swarm.</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Swarm contains one or more than one nodes.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g6bb1d49c5b_0_161"/>
          <p:cNvSpPr txBox="1">
            <a:spLocks noGrp="1"/>
          </p:cNvSpPr>
          <p:nvPr>
            <p:ph type="title"/>
          </p:nvPr>
        </p:nvSpPr>
        <p:spPr>
          <a:xfrm>
            <a:off x="374650" y="427250"/>
            <a:ext cx="11093400" cy="814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Set Up Swarm Cluster with Manager and Worker Nodes</a:t>
            </a:r>
            <a:endParaRPr/>
          </a:p>
        </p:txBody>
      </p:sp>
      <p:sp>
        <p:nvSpPr>
          <p:cNvPr id="1157" name="Google Shape;1157;g6bb1d49c5b_0_161"/>
          <p:cNvSpPr txBox="1">
            <a:spLocks noGrp="1"/>
          </p:cNvSpPr>
          <p:nvPr>
            <p:ph type="body" idx="1"/>
          </p:nvPr>
        </p:nvSpPr>
        <p:spPr>
          <a:xfrm>
            <a:off x="1902100" y="2363475"/>
            <a:ext cx="12451800" cy="57369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 </a:t>
            </a:r>
            <a:r>
              <a:rPr lang="en-US"/>
              <a:t>You have been asked by your manager to set up a swarm node cluster and add the manager and worker nodes to it.</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Install </a:t>
            </a:r>
            <a:r>
              <a:rPr lang="en-US" i="1"/>
              <a:t>docker-machine</a:t>
            </a:r>
            <a:r>
              <a:rPr lang="en-US"/>
              <a:t> using the </a:t>
            </a:r>
            <a:r>
              <a:rPr lang="en-US" i="1"/>
              <a:t>curl</a:t>
            </a:r>
            <a:r>
              <a:rPr lang="en-US"/>
              <a:t> command and list the files present in it.</a:t>
            </a:r>
            <a:endParaRPr/>
          </a:p>
          <a:p>
            <a:pPr marL="457200" lvl="0" indent="-368300" algn="l" rtl="0">
              <a:lnSpc>
                <a:spcPct val="150000"/>
              </a:lnSpc>
              <a:spcBef>
                <a:spcPts val="0"/>
              </a:spcBef>
              <a:spcAft>
                <a:spcPts val="0"/>
              </a:spcAft>
              <a:buSzPts val="2200"/>
              <a:buFont typeface="Open Sans"/>
              <a:buAutoNum type="arabicPeriod"/>
            </a:pPr>
            <a:r>
              <a:rPr lang="en-US"/>
              <a:t>Install </a:t>
            </a:r>
            <a:r>
              <a:rPr lang="en-US" i="1"/>
              <a:t>yum </a:t>
            </a:r>
            <a:r>
              <a:rPr lang="en-US"/>
              <a:t>and import </a:t>
            </a:r>
            <a:r>
              <a:rPr lang="en-US" i="1"/>
              <a:t>Oracle public key</a:t>
            </a:r>
            <a:r>
              <a:rPr lang="en-US"/>
              <a:t> to your system.</a:t>
            </a:r>
            <a:endParaRPr/>
          </a:p>
          <a:p>
            <a:pPr marL="457200" lvl="0" indent="-368300" algn="l" rtl="0">
              <a:lnSpc>
                <a:spcPct val="150000"/>
              </a:lnSpc>
              <a:spcBef>
                <a:spcPts val="0"/>
              </a:spcBef>
              <a:spcAft>
                <a:spcPts val="0"/>
              </a:spcAft>
              <a:buSzPts val="2200"/>
              <a:buFont typeface="Open Sans"/>
              <a:buAutoNum type="arabicPeriod"/>
            </a:pPr>
            <a:r>
              <a:rPr lang="en-US"/>
              <a:t>Add </a:t>
            </a:r>
            <a:r>
              <a:rPr lang="en-US" i="1"/>
              <a:t>Oracle Virtualbox PPA</a:t>
            </a:r>
            <a:r>
              <a:rPr lang="en-US"/>
              <a:t> and install </a:t>
            </a:r>
            <a:r>
              <a:rPr lang="en-US" i="1"/>
              <a:t>virtualbox</a:t>
            </a:r>
            <a:r>
              <a:rPr lang="en-US"/>
              <a:t> image.</a:t>
            </a:r>
            <a:endParaRPr/>
          </a:p>
          <a:p>
            <a:pPr marL="457200" lvl="0" indent="-368300" algn="l" rtl="0">
              <a:lnSpc>
                <a:spcPct val="150000"/>
              </a:lnSpc>
              <a:spcBef>
                <a:spcPts val="0"/>
              </a:spcBef>
              <a:spcAft>
                <a:spcPts val="0"/>
              </a:spcAft>
              <a:buSzPts val="2200"/>
              <a:buFont typeface="Open Sans"/>
              <a:buAutoNum type="arabicPeriod"/>
            </a:pPr>
            <a:r>
              <a:rPr lang="en-US"/>
              <a:t>Launch </a:t>
            </a:r>
            <a:r>
              <a:rPr lang="en-US" i="1"/>
              <a:t>virtualbox </a:t>
            </a:r>
            <a:r>
              <a:rPr lang="en-US"/>
              <a:t>and initialize docker swarm using </a:t>
            </a:r>
            <a:r>
              <a:rPr lang="en-US" i="1"/>
              <a:t>init</a:t>
            </a:r>
            <a:r>
              <a:rPr lang="en-US"/>
              <a:t> command.</a:t>
            </a:r>
            <a:endParaRPr/>
          </a:p>
          <a:p>
            <a:pPr marL="457200" lvl="0" indent="-368300" algn="l" rtl="0">
              <a:lnSpc>
                <a:spcPct val="150000"/>
              </a:lnSpc>
              <a:spcBef>
                <a:spcPts val="0"/>
              </a:spcBef>
              <a:spcAft>
                <a:spcPts val="0"/>
              </a:spcAft>
              <a:buSzPts val="2200"/>
              <a:buFont typeface="Open Sans"/>
              <a:buAutoNum type="arabicPeriod"/>
            </a:pPr>
            <a:r>
              <a:rPr lang="en-US"/>
              <a:t>Make the current node as a manager and add worker nodes to the swarm.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65b7ec04ac_0_0"/>
          <p:cNvSpPr txBox="1">
            <a:spLocks noGrp="1"/>
          </p:cNvSpPr>
          <p:nvPr>
            <p:ph type="body" idx="1"/>
          </p:nvPr>
        </p:nvSpPr>
        <p:spPr>
          <a:xfrm>
            <a:off x="1470662" y="3097777"/>
            <a:ext cx="8229600" cy="548700"/>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a:t>Define swarm mode, its features, and its advantages</a:t>
            </a:r>
            <a:endParaRPr/>
          </a:p>
        </p:txBody>
      </p:sp>
      <p:sp>
        <p:nvSpPr>
          <p:cNvPr id="805" name="Google Shape;805;g65b7ec04ac_0_0"/>
          <p:cNvSpPr txBox="1">
            <a:spLocks noGrp="1"/>
          </p:cNvSpPr>
          <p:nvPr>
            <p:ph type="body" idx="2"/>
          </p:nvPr>
        </p:nvSpPr>
        <p:spPr>
          <a:xfrm>
            <a:off x="1470662" y="4003596"/>
            <a:ext cx="8229600" cy="548700"/>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a:t>Set up a swarm mode cluster with nodes</a:t>
            </a:r>
            <a:endParaRPr/>
          </a:p>
        </p:txBody>
      </p:sp>
      <p:sp>
        <p:nvSpPr>
          <p:cNvPr id="806" name="Google Shape;806;g65b7ec04ac_0_0"/>
          <p:cNvSpPr txBox="1">
            <a:spLocks noGrp="1"/>
          </p:cNvSpPr>
          <p:nvPr>
            <p:ph type="body" idx="3"/>
          </p:nvPr>
        </p:nvSpPr>
        <p:spPr>
          <a:xfrm>
            <a:off x="1470662" y="2191939"/>
            <a:ext cx="8229600" cy="548700"/>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a:t>Describe services, tasks, containers, and their relationship</a:t>
            </a:r>
            <a:endParaRPr/>
          </a:p>
        </p:txBody>
      </p:sp>
      <p:sp>
        <p:nvSpPr>
          <p:cNvPr id="807" name="Google Shape;807;g65b7ec04ac_0_0"/>
          <p:cNvSpPr txBox="1">
            <a:spLocks noGrp="1"/>
          </p:cNvSpPr>
          <p:nvPr>
            <p:ph type="body" idx="4"/>
          </p:nvPr>
        </p:nvSpPr>
        <p:spPr>
          <a:xfrm>
            <a:off x="1470662" y="4860806"/>
            <a:ext cx="8229600" cy="803400"/>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a:t>Use compose, perform swarm draining, deploy docker stack, and inspect docker</a:t>
            </a:r>
            <a:endParaRPr/>
          </a:p>
        </p:txBody>
      </p:sp>
      <p:pic>
        <p:nvPicPr>
          <p:cNvPr id="808" name="Google Shape;808;g65b7ec04ac_0_0"/>
          <p:cNvPicPr preferRelativeResize="0"/>
          <p:nvPr/>
        </p:nvPicPr>
        <p:blipFill rotWithShape="1">
          <a:blip r:embed="rId3">
            <a:alphaModFix/>
          </a:blip>
          <a:srcRect/>
          <a:stretch/>
        </p:blipFill>
        <p:spPr>
          <a:xfrm>
            <a:off x="718944" y="2250098"/>
            <a:ext cx="457200" cy="457200"/>
          </a:xfrm>
          <a:prstGeom prst="rect">
            <a:avLst/>
          </a:prstGeom>
          <a:noFill/>
          <a:ln>
            <a:noFill/>
          </a:ln>
        </p:spPr>
      </p:pic>
      <p:pic>
        <p:nvPicPr>
          <p:cNvPr id="809" name="Google Shape;809;g65b7ec04ac_0_0"/>
          <p:cNvPicPr preferRelativeResize="0"/>
          <p:nvPr/>
        </p:nvPicPr>
        <p:blipFill rotWithShape="1">
          <a:blip r:embed="rId3">
            <a:alphaModFix/>
          </a:blip>
          <a:srcRect/>
          <a:stretch/>
        </p:blipFill>
        <p:spPr>
          <a:xfrm>
            <a:off x="718943" y="3135877"/>
            <a:ext cx="457200" cy="457200"/>
          </a:xfrm>
          <a:prstGeom prst="rect">
            <a:avLst/>
          </a:prstGeom>
          <a:noFill/>
          <a:ln>
            <a:noFill/>
          </a:ln>
        </p:spPr>
      </p:pic>
      <p:pic>
        <p:nvPicPr>
          <p:cNvPr id="810" name="Google Shape;810;g65b7ec04ac_0_0"/>
          <p:cNvPicPr preferRelativeResize="0"/>
          <p:nvPr/>
        </p:nvPicPr>
        <p:blipFill rotWithShape="1">
          <a:blip r:embed="rId3">
            <a:alphaModFix/>
          </a:blip>
          <a:srcRect/>
          <a:stretch/>
        </p:blipFill>
        <p:spPr>
          <a:xfrm>
            <a:off x="718942" y="4049174"/>
            <a:ext cx="457200" cy="457200"/>
          </a:xfrm>
          <a:prstGeom prst="rect">
            <a:avLst/>
          </a:prstGeom>
          <a:noFill/>
          <a:ln>
            <a:noFill/>
          </a:ln>
        </p:spPr>
      </p:pic>
      <p:pic>
        <p:nvPicPr>
          <p:cNvPr id="811" name="Google Shape;811;g65b7ec04ac_0_0"/>
          <p:cNvPicPr preferRelativeResize="0"/>
          <p:nvPr/>
        </p:nvPicPr>
        <p:blipFill rotWithShape="1">
          <a:blip r:embed="rId3">
            <a:alphaModFix/>
          </a:blip>
          <a:srcRect/>
          <a:stretch/>
        </p:blipFill>
        <p:spPr>
          <a:xfrm>
            <a:off x="718941" y="4963558"/>
            <a:ext cx="457200" cy="457200"/>
          </a:xfrm>
          <a:prstGeom prst="rect">
            <a:avLst/>
          </a:prstGeom>
          <a:noFill/>
          <a:ln>
            <a:noFill/>
          </a:ln>
        </p:spPr>
      </p:pic>
      <p:sp>
        <p:nvSpPr>
          <p:cNvPr id="812" name="Google Shape;812;g65b7ec04ac_0_0"/>
          <p:cNvSpPr txBox="1"/>
          <p:nvPr/>
        </p:nvSpPr>
        <p:spPr>
          <a:xfrm>
            <a:off x="718941" y="1607280"/>
            <a:ext cx="8229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2200" b="0" i="0" u="none" strike="noStrike" cap="none">
              <a:solidFill>
                <a:srgbClr val="3F3F3F"/>
              </a:solidFill>
              <a:latin typeface="Open Sans"/>
              <a:ea typeface="Open Sans"/>
              <a:cs typeface="Open Sans"/>
              <a:sym typeface="Open Sans"/>
            </a:endParaRPr>
          </a:p>
        </p:txBody>
      </p:sp>
      <p:sp>
        <p:nvSpPr>
          <p:cNvPr id="813" name="Google Shape;813;g65b7ec04ac_0_0"/>
          <p:cNvSpPr txBox="1"/>
          <p:nvPr/>
        </p:nvSpPr>
        <p:spPr>
          <a:xfrm>
            <a:off x="1470662" y="5972704"/>
            <a:ext cx="8664000" cy="548700"/>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Perform scaling of services, mount volumes, and comprehend bind/tmpfs mounts</a:t>
            </a:r>
            <a:endParaRPr sz="2200" b="0" i="0" u="none" strike="noStrike" cap="none">
              <a:solidFill>
                <a:srgbClr val="3F3F3F"/>
              </a:solidFill>
              <a:latin typeface="Open Sans"/>
              <a:ea typeface="Open Sans"/>
              <a:cs typeface="Open Sans"/>
              <a:sym typeface="Open Sans"/>
            </a:endParaRPr>
          </a:p>
        </p:txBody>
      </p:sp>
      <p:pic>
        <p:nvPicPr>
          <p:cNvPr id="814" name="Google Shape;814;g65b7ec04ac_0_0"/>
          <p:cNvPicPr preferRelativeResize="0"/>
          <p:nvPr/>
        </p:nvPicPr>
        <p:blipFill rotWithShape="1">
          <a:blip r:embed="rId3">
            <a:alphaModFix/>
          </a:blip>
          <a:srcRect/>
          <a:stretch/>
        </p:blipFill>
        <p:spPr>
          <a:xfrm>
            <a:off x="718941" y="6018449"/>
            <a:ext cx="457200" cy="457200"/>
          </a:xfrm>
          <a:prstGeom prst="rect">
            <a:avLst/>
          </a:prstGeom>
          <a:noFill/>
          <a:ln>
            <a:noFill/>
          </a:ln>
        </p:spPr>
      </p:pic>
      <p:sp>
        <p:nvSpPr>
          <p:cNvPr id="815" name="Google Shape;815;g65b7ec04ac_0_0"/>
          <p:cNvSpPr txBox="1"/>
          <p:nvPr/>
        </p:nvSpPr>
        <p:spPr>
          <a:xfrm>
            <a:off x="1470662" y="7001449"/>
            <a:ext cx="8460600" cy="457200"/>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Understand the significance of labels, quorum, and templates</a:t>
            </a:r>
            <a:endParaRPr sz="2200" b="0" i="0" u="none" strike="noStrike" cap="none">
              <a:solidFill>
                <a:srgbClr val="3F3F3F"/>
              </a:solidFill>
              <a:latin typeface="Open Sans"/>
              <a:ea typeface="Open Sans"/>
              <a:cs typeface="Open Sans"/>
              <a:sym typeface="Open Sans"/>
            </a:endParaRPr>
          </a:p>
        </p:txBody>
      </p:sp>
      <p:pic>
        <p:nvPicPr>
          <p:cNvPr id="816" name="Google Shape;816;g65b7ec04ac_0_0"/>
          <p:cNvPicPr preferRelativeResize="0"/>
          <p:nvPr/>
        </p:nvPicPr>
        <p:blipFill rotWithShape="1">
          <a:blip r:embed="rId3">
            <a:alphaModFix/>
          </a:blip>
          <a:srcRect/>
          <a:stretch/>
        </p:blipFill>
        <p:spPr>
          <a:xfrm>
            <a:off x="718941" y="7001449"/>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g6bb1d49c5b_0_167"/>
          <p:cNvSpPr txBox="1">
            <a:spLocks noGrp="1"/>
          </p:cNvSpPr>
          <p:nvPr>
            <p:ph type="title"/>
          </p:nvPr>
        </p:nvSpPr>
        <p:spPr>
          <a:xfrm>
            <a:off x="796077" y="470841"/>
            <a:ext cx="4360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Join Nodes to Swarm</a:t>
            </a:r>
            <a:endParaRPr/>
          </a:p>
        </p:txBody>
      </p:sp>
      <p:sp>
        <p:nvSpPr>
          <p:cNvPr id="1164" name="Google Shape;1164;g6bb1d49c5b_0_167"/>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b="1"/>
              <a:t>Problem Statement: </a:t>
            </a:r>
            <a:r>
              <a:rPr lang="en-US"/>
              <a:t>You are required to join worker nodes to a swarm cluster which can be used for load balancing of traffic.</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Initiate Docker swarm cluster.</a:t>
            </a:r>
            <a:endParaRPr/>
          </a:p>
          <a:p>
            <a:pPr marL="457200" lvl="0" indent="-368300" algn="l" rtl="0">
              <a:lnSpc>
                <a:spcPct val="150000"/>
              </a:lnSpc>
              <a:spcBef>
                <a:spcPts val="0"/>
              </a:spcBef>
              <a:spcAft>
                <a:spcPts val="0"/>
              </a:spcAft>
              <a:buSzPts val="2200"/>
              <a:buFont typeface="Open Sans"/>
              <a:buAutoNum type="arabicPeriod"/>
            </a:pPr>
            <a:r>
              <a:rPr lang="en-US"/>
              <a:t>Use </a:t>
            </a:r>
            <a:r>
              <a:rPr lang="en-US" i="1"/>
              <a:t>join-token manager </a:t>
            </a:r>
            <a:r>
              <a:rPr lang="en-US"/>
              <a:t>command to retrieve join command for manager nodes.</a:t>
            </a:r>
            <a:endParaRPr/>
          </a:p>
          <a:p>
            <a:pPr marL="457200" lvl="0" indent="-368300" algn="l" rtl="0">
              <a:lnSpc>
                <a:spcPct val="150000"/>
              </a:lnSpc>
              <a:spcBef>
                <a:spcPts val="0"/>
              </a:spcBef>
              <a:spcAft>
                <a:spcPts val="0"/>
              </a:spcAft>
              <a:buSzPts val="2200"/>
              <a:buFont typeface="Open Sans"/>
              <a:buAutoNum type="arabicPeriod"/>
            </a:pPr>
            <a:r>
              <a:rPr lang="en-US"/>
              <a:t>Add a manager node to the swarm.</a:t>
            </a:r>
            <a:endParaRPr/>
          </a:p>
          <a:p>
            <a:pPr marL="457200" lvl="0" indent="-368300" algn="l" rtl="0">
              <a:lnSpc>
                <a:spcPct val="150000"/>
              </a:lnSpc>
              <a:spcBef>
                <a:spcPts val="0"/>
              </a:spcBef>
              <a:spcAft>
                <a:spcPts val="0"/>
              </a:spcAft>
              <a:buSzPts val="2200"/>
              <a:buFont typeface="Open Sans"/>
              <a:buAutoNum type="arabicPeriod"/>
            </a:pPr>
            <a:r>
              <a:rPr lang="en-US"/>
              <a:t>Use </a:t>
            </a:r>
            <a:r>
              <a:rPr lang="en-US" i="1"/>
              <a:t>join-token worker</a:t>
            </a:r>
            <a:r>
              <a:rPr lang="en-US"/>
              <a:t> command to retrieve join command for worker nodes.</a:t>
            </a:r>
            <a:endParaRPr/>
          </a:p>
          <a:p>
            <a:pPr marL="457200" lvl="0" indent="-368300" algn="l" rtl="0">
              <a:lnSpc>
                <a:spcPct val="150000"/>
              </a:lnSpc>
              <a:spcBef>
                <a:spcPts val="0"/>
              </a:spcBef>
              <a:spcAft>
                <a:spcPts val="0"/>
              </a:spcAft>
              <a:buSzPts val="2200"/>
              <a:buFont typeface="Open Sans"/>
              <a:buAutoNum type="arabicPeriod"/>
            </a:pPr>
            <a:r>
              <a:rPr lang="en-US"/>
              <a:t>Add a worker node to the swarm.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25"/>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Create Replicated and Global Services</a:t>
            </a:r>
            <a:endParaRPr/>
          </a:p>
        </p:txBody>
      </p:sp>
      <p:sp>
        <p:nvSpPr>
          <p:cNvPr id="1170" name="Google Shape;1170;p25"/>
          <p:cNvSpPr txBox="1">
            <a:spLocks noGrp="1"/>
          </p:cNvSpPr>
          <p:nvPr>
            <p:ph type="body" idx="1"/>
          </p:nvPr>
        </p:nvSpPr>
        <p:spPr>
          <a:xfrm>
            <a:off x="1902100" y="2363476"/>
            <a:ext cx="12451800" cy="4774500"/>
          </a:xfrm>
          <a:prstGeom prst="rect">
            <a:avLst/>
          </a:prstGeom>
          <a:noFill/>
          <a:ln>
            <a:noFill/>
          </a:ln>
        </p:spPr>
        <p:txBody>
          <a:bodyPr spcFirstLastPara="1" wrap="square" lIns="91425" tIns="0" rIns="91425" bIns="0" anchor="t" anchorCtr="0">
            <a:normAutofit/>
          </a:bodyPr>
          <a:lstStyle/>
          <a:p>
            <a:pPr marL="0" lvl="0" indent="0" algn="l" rtl="0">
              <a:lnSpc>
                <a:spcPct val="100000"/>
              </a:lnSpc>
              <a:spcBef>
                <a:spcPts val="1000"/>
              </a:spcBef>
              <a:spcAft>
                <a:spcPts val="0"/>
              </a:spcAft>
              <a:buSzPts val="2800"/>
              <a:buNone/>
            </a:pPr>
            <a:r>
              <a:rPr lang="en-US" b="1"/>
              <a:t>Problem Statement:</a:t>
            </a:r>
            <a:r>
              <a:rPr lang="en-US"/>
              <a:t> Your team lead wants you to create instances of replicated and global services so that you can run multiple tasks on them.</a:t>
            </a:r>
            <a:endParaRPr/>
          </a:p>
          <a:p>
            <a:pPr marL="0" lvl="0" indent="0" algn="l" rtl="0">
              <a:lnSpc>
                <a:spcPct val="100000"/>
              </a:lnSpc>
              <a:spcBef>
                <a:spcPts val="1000"/>
              </a:spcBef>
              <a:spcAft>
                <a:spcPts val="0"/>
              </a:spcAft>
              <a:buSzPts val="2800"/>
              <a:buNone/>
            </a:pPr>
            <a:endParaRPr/>
          </a:p>
          <a:p>
            <a:pPr marL="0" lvl="0" indent="0" algn="l" rtl="0">
              <a:lnSpc>
                <a:spcPct val="10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Create a replicated service with 3 replicas.</a:t>
            </a:r>
            <a:endParaRPr/>
          </a:p>
          <a:p>
            <a:pPr marL="457200" lvl="0" indent="-368300" algn="l" rtl="0">
              <a:lnSpc>
                <a:spcPct val="150000"/>
              </a:lnSpc>
              <a:spcBef>
                <a:spcPts val="0"/>
              </a:spcBef>
              <a:spcAft>
                <a:spcPts val="0"/>
              </a:spcAft>
              <a:buSzPts val="2200"/>
              <a:buFont typeface="Open Sans"/>
              <a:buAutoNum type="arabicPeriod"/>
            </a:pPr>
            <a:r>
              <a:rPr lang="en-US"/>
              <a:t>Create a global service with </a:t>
            </a:r>
            <a:r>
              <a:rPr lang="en-US" i="1"/>
              <a:t>--mode</a:t>
            </a:r>
            <a:r>
              <a:rPr lang="en-US"/>
              <a:t> flag set to </a:t>
            </a:r>
            <a:r>
              <a:rPr lang="en-US" i="1"/>
              <a:t>global</a:t>
            </a:r>
            <a:r>
              <a:rPr lang="en-US"/>
              <a:t>.</a:t>
            </a:r>
            <a:endParaRPr/>
          </a:p>
          <a:p>
            <a:pPr marL="457200" lvl="0" indent="-368300" algn="l" rtl="0">
              <a:lnSpc>
                <a:spcPct val="150000"/>
              </a:lnSpc>
              <a:spcBef>
                <a:spcPts val="0"/>
              </a:spcBef>
              <a:spcAft>
                <a:spcPts val="0"/>
              </a:spcAft>
              <a:buSzPts val="2200"/>
              <a:buFont typeface="Open Sans"/>
              <a:buAutoNum type="arabicPeriod"/>
            </a:pPr>
            <a:r>
              <a:rPr lang="en-US"/>
              <a:t>List all the Docker services.</a:t>
            </a:r>
            <a:endParaRPr/>
          </a:p>
          <a:p>
            <a:pPr marL="457200" lvl="0" indent="-368300" algn="l" rtl="0">
              <a:lnSpc>
                <a:spcPct val="150000"/>
              </a:lnSpc>
              <a:spcBef>
                <a:spcPts val="0"/>
              </a:spcBef>
              <a:spcAft>
                <a:spcPts val="0"/>
              </a:spcAft>
              <a:buSzPts val="2200"/>
              <a:buFont typeface="Open Sans"/>
              <a:buAutoNum type="arabicPeriod"/>
            </a:pPr>
            <a:r>
              <a:rPr lang="en-US"/>
              <a:t>Check the status of replicated and global services.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32"/>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Running Container vs. Running Service</a:t>
            </a:r>
            <a:endParaRPr/>
          </a:p>
        </p:txBody>
      </p:sp>
      <p:sp>
        <p:nvSpPr>
          <p:cNvPr id="1176" name="Google Shape;1176;p32"/>
          <p:cNvSpPr txBox="1">
            <a:spLocks noGrp="1"/>
          </p:cNvSpPr>
          <p:nvPr>
            <p:ph type="body" idx="1"/>
          </p:nvPr>
        </p:nvSpPr>
        <p:spPr>
          <a:xfrm>
            <a:off x="1902094" y="2112741"/>
            <a:ext cx="12451800" cy="5527500"/>
          </a:xfrm>
          <a:prstGeom prst="rect">
            <a:avLst/>
          </a:prstGeom>
          <a:noFill/>
          <a:ln>
            <a:noFill/>
          </a:ln>
        </p:spPr>
        <p:txBody>
          <a:bodyPr spcFirstLastPara="1" wrap="square" lIns="91425" tIns="0" rIns="91425" bIns="0" anchor="t" anchorCtr="0">
            <a:normAutofit/>
          </a:bodyPr>
          <a:lstStyle/>
          <a:p>
            <a:pPr marL="0" lvl="0" indent="0" algn="l" rtl="0">
              <a:lnSpc>
                <a:spcPct val="150000"/>
              </a:lnSpc>
              <a:spcBef>
                <a:spcPts val="1000"/>
              </a:spcBef>
              <a:spcAft>
                <a:spcPts val="0"/>
              </a:spcAft>
              <a:buSzPts val="2800"/>
              <a:buNone/>
            </a:pPr>
            <a:r>
              <a:rPr lang="en-US" b="1"/>
              <a:t>Problem Statement:</a:t>
            </a:r>
            <a:r>
              <a:rPr lang="en-US"/>
              <a:t> You are required to run a container as well as a service using same docker image so that you can understand the difference between the two.</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Run a container using the nginx image.</a:t>
            </a:r>
            <a:endParaRPr/>
          </a:p>
          <a:p>
            <a:pPr marL="457200" lvl="0" indent="-368300" algn="l" rtl="0">
              <a:lnSpc>
                <a:spcPct val="150000"/>
              </a:lnSpc>
              <a:spcBef>
                <a:spcPts val="0"/>
              </a:spcBef>
              <a:spcAft>
                <a:spcPts val="0"/>
              </a:spcAft>
              <a:buSzPts val="2200"/>
              <a:buFont typeface="Open Sans"/>
              <a:buAutoNum type="arabicPeriod"/>
            </a:pPr>
            <a:r>
              <a:rPr lang="en-US"/>
              <a:t>List all the running containers.</a:t>
            </a:r>
            <a:endParaRPr/>
          </a:p>
          <a:p>
            <a:pPr marL="457200" lvl="0" indent="-368300" algn="l" rtl="0">
              <a:lnSpc>
                <a:spcPct val="150000"/>
              </a:lnSpc>
              <a:spcBef>
                <a:spcPts val="0"/>
              </a:spcBef>
              <a:spcAft>
                <a:spcPts val="0"/>
              </a:spcAft>
              <a:buSzPts val="2200"/>
              <a:buFont typeface="Open Sans"/>
              <a:buAutoNum type="arabicPeriod"/>
            </a:pPr>
            <a:r>
              <a:rPr lang="en-US"/>
              <a:t>Run the nginx image as a service.</a:t>
            </a:r>
            <a:endParaRPr/>
          </a:p>
          <a:p>
            <a:pPr marL="457200" lvl="0" indent="-368300" algn="l" rtl="0">
              <a:lnSpc>
                <a:spcPct val="150000"/>
              </a:lnSpc>
              <a:spcBef>
                <a:spcPts val="0"/>
              </a:spcBef>
              <a:spcAft>
                <a:spcPts val="0"/>
              </a:spcAft>
              <a:buSzPts val="2200"/>
              <a:buFont typeface="Open Sans"/>
              <a:buAutoNum type="arabicPeriod"/>
            </a:pPr>
            <a:r>
              <a:rPr lang="en-US"/>
              <a:t>List all the running services in the swarm.</a:t>
            </a:r>
            <a:endParaRPr/>
          </a:p>
          <a:p>
            <a:pPr marL="457200" lvl="0" indent="-368300" algn="l" rtl="0">
              <a:lnSpc>
                <a:spcPct val="150000"/>
              </a:lnSpc>
              <a:spcBef>
                <a:spcPts val="0"/>
              </a:spcBef>
              <a:spcAft>
                <a:spcPts val="0"/>
              </a:spcAft>
              <a:buSzPts val="2200"/>
              <a:buFont typeface="Open Sans"/>
              <a:buAutoNum type="arabicPeriod"/>
            </a:pPr>
            <a:r>
              <a:rPr lang="en-US"/>
              <a:t>List all the tasks of nginx service.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g77ce959bdb_0_404"/>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Create an Overlay Network</a:t>
            </a:r>
            <a:endParaRPr/>
          </a:p>
        </p:txBody>
      </p:sp>
      <p:sp>
        <p:nvSpPr>
          <p:cNvPr id="1182" name="Google Shape;1182;g77ce959bdb_0_404"/>
          <p:cNvSpPr txBox="1">
            <a:spLocks noGrp="1"/>
          </p:cNvSpPr>
          <p:nvPr>
            <p:ph type="body" idx="1"/>
          </p:nvPr>
        </p:nvSpPr>
        <p:spPr>
          <a:xfrm>
            <a:off x="1902100" y="2363475"/>
            <a:ext cx="12451800" cy="51351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b="1"/>
              <a:t>Problem Statement:</a:t>
            </a:r>
            <a:r>
              <a:rPr lang="en-US"/>
              <a:t> Your colleague wants you to create an overlay network so that it can be used by individual container or swarm services in order to communicate with each other.</a:t>
            </a:r>
            <a:endParaRPr/>
          </a:p>
          <a:p>
            <a:pPr marL="0" lvl="0" indent="0" algn="l" rtl="0">
              <a:lnSpc>
                <a:spcPct val="100000"/>
              </a:lnSpc>
              <a:spcBef>
                <a:spcPts val="1000"/>
              </a:spcBef>
              <a:spcAft>
                <a:spcPts val="0"/>
              </a:spcAft>
              <a:buClr>
                <a:schemeClr val="dk1"/>
              </a:buClr>
              <a:buSzPts val="1100"/>
              <a:buFont typeface="Arial"/>
              <a:buNone/>
            </a:pPr>
            <a:endParaRPr/>
          </a:p>
          <a:p>
            <a:pPr marL="0" lvl="0" indent="0" algn="l" rtl="0">
              <a:lnSpc>
                <a:spcPct val="100000"/>
              </a:lnSpc>
              <a:spcBef>
                <a:spcPts val="1000"/>
              </a:spcBef>
              <a:spcAft>
                <a:spcPts val="0"/>
              </a:spcAft>
              <a:buClr>
                <a:schemeClr val="dk1"/>
              </a:buClr>
              <a:buSzPts val="1100"/>
              <a:buFont typeface="Arial"/>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Initialize Docker daemon as a swarm manager.</a:t>
            </a:r>
            <a:endParaRPr/>
          </a:p>
          <a:p>
            <a:pPr marL="457200" lvl="0" indent="-368300" algn="l" rtl="0">
              <a:lnSpc>
                <a:spcPct val="150000"/>
              </a:lnSpc>
              <a:spcBef>
                <a:spcPts val="0"/>
              </a:spcBef>
              <a:spcAft>
                <a:spcPts val="0"/>
              </a:spcAft>
              <a:buSzPts val="2200"/>
              <a:buFont typeface="Open Sans"/>
              <a:buAutoNum type="arabicPeriod"/>
            </a:pPr>
            <a:r>
              <a:rPr lang="en-US"/>
              <a:t>Create an overlay network with both </a:t>
            </a:r>
            <a:r>
              <a:rPr lang="en-US" i="1"/>
              <a:t>--opt encrypted</a:t>
            </a:r>
            <a:r>
              <a:rPr lang="en-US"/>
              <a:t> and </a:t>
            </a:r>
            <a:r>
              <a:rPr lang="en-US" i="1"/>
              <a:t>--attachable</a:t>
            </a:r>
            <a:r>
              <a:rPr lang="en-US"/>
              <a:t> flag to attach unmanaged containers to that network.</a:t>
            </a:r>
            <a:endParaRPr/>
          </a:p>
          <a:p>
            <a:pPr marL="457200" lvl="0" indent="-368300" algn="l" rtl="0">
              <a:lnSpc>
                <a:spcPct val="150000"/>
              </a:lnSpc>
              <a:spcBef>
                <a:spcPts val="0"/>
              </a:spcBef>
              <a:spcAft>
                <a:spcPts val="0"/>
              </a:spcAft>
              <a:buSzPts val="2200"/>
              <a:buFont typeface="Open Sans"/>
              <a:buAutoNum type="arabicPeriod"/>
            </a:pPr>
            <a:r>
              <a:rPr lang="en-US"/>
              <a:t>Remove the existing </a:t>
            </a:r>
            <a:r>
              <a:rPr lang="en-US" i="1"/>
              <a:t>ingress</a:t>
            </a:r>
            <a:r>
              <a:rPr lang="en-US"/>
              <a:t> network and create a new overlay network using the </a:t>
            </a:r>
            <a:r>
              <a:rPr lang="en-US" i="1"/>
              <a:t>--ingress</a:t>
            </a:r>
            <a:r>
              <a:rPr lang="en-US"/>
              <a:t> flag. Set the </a:t>
            </a:r>
            <a:r>
              <a:rPr lang="en-US" i="1"/>
              <a:t>MTU</a:t>
            </a:r>
            <a:r>
              <a:rPr lang="en-US"/>
              <a:t> to 1200, the </a:t>
            </a:r>
            <a:r>
              <a:rPr lang="en-US" i="1"/>
              <a:t>subnet</a:t>
            </a:r>
            <a:r>
              <a:rPr lang="en-US"/>
              <a:t> to 10.11.0.0/16, and the </a:t>
            </a:r>
            <a:r>
              <a:rPr lang="en-US" i="1"/>
              <a:t>gateway </a:t>
            </a:r>
            <a:r>
              <a:rPr lang="en-US"/>
              <a:t>to 10.11.0.2.</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g77ce959bdb_0_409"/>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Deploy a Service on an Overlay Network</a:t>
            </a:r>
            <a:endParaRPr/>
          </a:p>
        </p:txBody>
      </p:sp>
      <p:sp>
        <p:nvSpPr>
          <p:cNvPr id="1188" name="Google Shape;1188;g77ce959bdb_0_409"/>
          <p:cNvSpPr txBox="1">
            <a:spLocks noGrp="1"/>
          </p:cNvSpPr>
          <p:nvPr>
            <p:ph type="body" idx="1"/>
          </p:nvPr>
        </p:nvSpPr>
        <p:spPr>
          <a:xfrm>
            <a:off x="1902100" y="2363475"/>
            <a:ext cx="12451800" cy="51351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b="1"/>
              <a:t>Problem Statement:</a:t>
            </a:r>
            <a:r>
              <a:rPr lang="en-US"/>
              <a:t> Your manager asks you to deploy a service on an overlay network that can be used by different containers in the network.</a:t>
            </a:r>
            <a:endParaRPr/>
          </a:p>
          <a:p>
            <a:pPr marL="0" lvl="0" indent="0" algn="l" rtl="0">
              <a:lnSpc>
                <a:spcPct val="100000"/>
              </a:lnSpc>
              <a:spcBef>
                <a:spcPts val="1000"/>
              </a:spcBef>
              <a:spcAft>
                <a:spcPts val="0"/>
              </a:spcAft>
              <a:buSzPts val="1100"/>
              <a:buNone/>
            </a:pPr>
            <a:endParaRPr/>
          </a:p>
          <a:p>
            <a:pPr marL="0" lvl="0" indent="0" algn="l" rtl="0">
              <a:lnSpc>
                <a:spcPct val="100000"/>
              </a:lnSpc>
              <a:spcBef>
                <a:spcPts val="1000"/>
              </a:spcBef>
              <a:spcAft>
                <a:spcPts val="0"/>
              </a:spcAft>
              <a:buSzPts val="11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Attach a service to an existing overlay network.</a:t>
            </a:r>
            <a:endParaRPr/>
          </a:p>
          <a:p>
            <a:pPr marL="457200" lvl="0" indent="-368300" algn="l" rtl="0">
              <a:lnSpc>
                <a:spcPct val="150000"/>
              </a:lnSpc>
              <a:spcBef>
                <a:spcPts val="0"/>
              </a:spcBef>
              <a:spcAft>
                <a:spcPts val="0"/>
              </a:spcAft>
              <a:buSzPts val="2200"/>
              <a:buFont typeface="Open Sans"/>
              <a:buAutoNum type="arabicPeriod"/>
            </a:pPr>
            <a:r>
              <a:rPr lang="en-US"/>
              <a:t>List the networks connected to the service.</a:t>
            </a:r>
            <a:endParaRPr/>
          </a:p>
          <a:p>
            <a:pPr marL="457200" lvl="0" indent="-368300" algn="l" rtl="0">
              <a:lnSpc>
                <a:spcPct val="150000"/>
              </a:lnSpc>
              <a:spcBef>
                <a:spcPts val="0"/>
              </a:spcBef>
              <a:spcAft>
                <a:spcPts val="0"/>
              </a:spcAft>
              <a:buSzPts val="2200"/>
              <a:buFont typeface="Open Sans"/>
              <a:buAutoNum type="arabicPeriod"/>
            </a:pPr>
            <a:r>
              <a:rPr lang="en-US"/>
              <a:t>Inspect the network to check which containers and services are attached.</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34"/>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Run a Container into a Running Service under Swarm	</a:t>
            </a:r>
            <a:endParaRPr/>
          </a:p>
        </p:txBody>
      </p:sp>
      <p:sp>
        <p:nvSpPr>
          <p:cNvPr id="1194" name="Google Shape;1194;p34"/>
          <p:cNvSpPr txBox="1">
            <a:spLocks noGrp="1"/>
          </p:cNvSpPr>
          <p:nvPr>
            <p:ph type="body" idx="1"/>
          </p:nvPr>
        </p:nvSpPr>
        <p:spPr>
          <a:xfrm>
            <a:off x="1902094" y="2363466"/>
            <a:ext cx="12451817" cy="5527419"/>
          </a:xfrm>
          <a:prstGeom prst="rect">
            <a:avLst/>
          </a:prstGeom>
          <a:noFill/>
          <a:ln>
            <a:noFill/>
          </a:ln>
        </p:spPr>
        <p:txBody>
          <a:bodyPr spcFirstLastPara="1" wrap="square" lIns="91425" tIns="0" rIns="91425" bIns="0" anchor="t" anchorCtr="0">
            <a:normAutofit/>
          </a:bodyPr>
          <a:lstStyle/>
          <a:p>
            <a:pPr marL="0" lvl="0" indent="0" algn="l" rtl="0">
              <a:lnSpc>
                <a:spcPct val="150000"/>
              </a:lnSpc>
              <a:spcBef>
                <a:spcPts val="1000"/>
              </a:spcBef>
              <a:spcAft>
                <a:spcPts val="0"/>
              </a:spcAft>
              <a:buSzPts val="2800"/>
              <a:buNone/>
            </a:pPr>
            <a:r>
              <a:rPr lang="en-US" b="1"/>
              <a:t>Problem Statement: </a:t>
            </a:r>
            <a:r>
              <a:rPr lang="en-US"/>
              <a:t>You are required to run a container into the running service under swarm cluster that can be used to run multiple tasks.</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On each node in the swarm, run the nginx image as a service in </a:t>
            </a:r>
            <a:r>
              <a:rPr lang="en-US" i="1"/>
              <a:t>global </a:t>
            </a:r>
            <a:r>
              <a:rPr lang="en-US"/>
              <a:t>mode.</a:t>
            </a:r>
            <a:endParaRPr/>
          </a:p>
          <a:p>
            <a:pPr marL="457200" lvl="0" indent="-368300" algn="l" rtl="0">
              <a:lnSpc>
                <a:spcPct val="150000"/>
              </a:lnSpc>
              <a:spcBef>
                <a:spcPts val="0"/>
              </a:spcBef>
              <a:spcAft>
                <a:spcPts val="0"/>
              </a:spcAft>
              <a:buSzPts val="2200"/>
              <a:buFont typeface="Open Sans"/>
              <a:buAutoNum type="arabicPeriod"/>
            </a:pPr>
            <a:r>
              <a:rPr lang="en-US"/>
              <a:t>Deploy an nginx service running three replica containers on the swarm.</a:t>
            </a:r>
            <a:endParaRPr/>
          </a:p>
          <a:p>
            <a:pPr marL="457200" lvl="0" indent="-368300" algn="l" rtl="0">
              <a:lnSpc>
                <a:spcPct val="150000"/>
              </a:lnSpc>
              <a:spcBef>
                <a:spcPts val="0"/>
              </a:spcBef>
              <a:spcAft>
                <a:spcPts val="0"/>
              </a:spcAft>
              <a:buSzPts val="2200"/>
              <a:buFont typeface="Open Sans"/>
              <a:buAutoNum type="arabicPeriod"/>
            </a:pPr>
            <a:r>
              <a:rPr lang="en-US"/>
              <a:t>Check the status of each container instance running within the service.</a:t>
            </a:r>
            <a:br>
              <a:rPr lang="en-US"/>
            </a:b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33"/>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Demonstrate Locking in Swarm Cluster</a:t>
            </a:r>
            <a:endParaRPr/>
          </a:p>
        </p:txBody>
      </p:sp>
      <p:sp>
        <p:nvSpPr>
          <p:cNvPr id="1200" name="Google Shape;1200;p33"/>
          <p:cNvSpPr txBox="1">
            <a:spLocks noGrp="1"/>
          </p:cNvSpPr>
          <p:nvPr>
            <p:ph type="body" idx="1"/>
          </p:nvPr>
        </p:nvSpPr>
        <p:spPr>
          <a:xfrm>
            <a:off x="1902100" y="2029175"/>
            <a:ext cx="12451800" cy="5944800"/>
          </a:xfrm>
          <a:prstGeom prst="rect">
            <a:avLst/>
          </a:prstGeom>
          <a:noFill/>
          <a:ln>
            <a:noFill/>
          </a:ln>
        </p:spPr>
        <p:txBody>
          <a:bodyPr spcFirstLastPara="1" wrap="square" lIns="91425" tIns="0" rIns="91425" bIns="0" anchor="t" anchorCtr="0">
            <a:normAutofit/>
          </a:bodyPr>
          <a:lstStyle/>
          <a:p>
            <a:pPr marL="0" lvl="0" indent="0" algn="l" rtl="0">
              <a:lnSpc>
                <a:spcPct val="150000"/>
              </a:lnSpc>
              <a:spcBef>
                <a:spcPts val="1000"/>
              </a:spcBef>
              <a:spcAft>
                <a:spcPts val="0"/>
              </a:spcAft>
              <a:buSzPts val="2800"/>
              <a:buNone/>
            </a:pPr>
            <a:r>
              <a:rPr lang="en-US" b="1"/>
              <a:t>Problem Statement:</a:t>
            </a:r>
            <a:r>
              <a:rPr lang="en-US"/>
              <a:t> For safety reasons, you have been asked to lock the swarm cluster preventing it from unlocking itself on the restart of Docker Daemon.</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Use the </a:t>
            </a:r>
            <a:r>
              <a:rPr lang="en-US" i="1"/>
              <a:t>--autolock</a:t>
            </a:r>
            <a:r>
              <a:rPr lang="en-US"/>
              <a:t> flag to enable auto-locking while initializing a new swarm.</a:t>
            </a:r>
            <a:endParaRPr/>
          </a:p>
          <a:p>
            <a:pPr marL="457200" lvl="0" indent="-368300" algn="l" rtl="0">
              <a:lnSpc>
                <a:spcPct val="150000"/>
              </a:lnSpc>
              <a:spcBef>
                <a:spcPts val="0"/>
              </a:spcBef>
              <a:spcAft>
                <a:spcPts val="0"/>
              </a:spcAft>
              <a:buSzPts val="2200"/>
              <a:buFont typeface="Open Sans"/>
              <a:buAutoNum type="arabicPeriod"/>
            </a:pPr>
            <a:r>
              <a:rPr lang="en-US"/>
              <a:t>Restart the Docker Daemon to check if auto-locking is enabled.</a:t>
            </a:r>
            <a:endParaRPr/>
          </a:p>
          <a:p>
            <a:pPr marL="457200" lvl="0" indent="-368300" algn="l" rtl="0">
              <a:lnSpc>
                <a:spcPct val="150000"/>
              </a:lnSpc>
              <a:spcBef>
                <a:spcPts val="0"/>
              </a:spcBef>
              <a:spcAft>
                <a:spcPts val="0"/>
              </a:spcAft>
              <a:buSzPts val="2200"/>
              <a:buFont typeface="Open Sans"/>
              <a:buAutoNum type="arabicPeriod"/>
            </a:pPr>
            <a:r>
              <a:rPr lang="en-US"/>
              <a:t>Use --</a:t>
            </a:r>
            <a:r>
              <a:rPr lang="en-US" i="1"/>
              <a:t>autolock=false </a:t>
            </a:r>
            <a:r>
              <a:rPr lang="en-US"/>
              <a:t>or </a:t>
            </a:r>
            <a:r>
              <a:rPr lang="en-US" i="1"/>
              <a:t>--autolock=true </a:t>
            </a:r>
            <a:r>
              <a:rPr lang="en-US"/>
              <a:t>flag to disable or enable </a:t>
            </a:r>
            <a:r>
              <a:rPr lang="en-US" i="1"/>
              <a:t>autolock the </a:t>
            </a:r>
            <a:r>
              <a:rPr lang="en-US"/>
              <a:t>on an existing swarm.</a:t>
            </a:r>
            <a:endParaRPr/>
          </a:p>
          <a:p>
            <a:pPr marL="457200" lvl="0" indent="-368300" algn="l" rtl="0">
              <a:lnSpc>
                <a:spcPct val="150000"/>
              </a:lnSpc>
              <a:spcBef>
                <a:spcPts val="0"/>
              </a:spcBef>
              <a:spcAft>
                <a:spcPts val="0"/>
              </a:spcAft>
              <a:buSzPts val="2200"/>
              <a:buFont typeface="Open Sans"/>
              <a:buAutoNum type="arabicPeriod"/>
            </a:pPr>
            <a:r>
              <a:rPr lang="en-US"/>
              <a:t>Unlock a swarm with </a:t>
            </a:r>
            <a:r>
              <a:rPr lang="en-US" i="1"/>
              <a:t>unlock </a:t>
            </a:r>
            <a:r>
              <a:rPr lang="en-US"/>
              <a:t>command.</a:t>
            </a:r>
            <a:endParaRPr/>
          </a:p>
          <a:p>
            <a:pPr marL="457200" lvl="0" indent="-368300" algn="l" rtl="0">
              <a:lnSpc>
                <a:spcPct val="150000"/>
              </a:lnSpc>
              <a:spcBef>
                <a:spcPts val="0"/>
              </a:spcBef>
              <a:spcAft>
                <a:spcPts val="0"/>
              </a:spcAft>
              <a:buSzPts val="2200"/>
              <a:buFont typeface="Open Sans"/>
              <a:buAutoNum type="arabicPeriod"/>
            </a:pPr>
            <a:r>
              <a:rPr lang="en-US"/>
              <a:t>View the current unlock-key with the </a:t>
            </a:r>
            <a:r>
              <a:rPr lang="en-US" i="1"/>
              <a:t>unlock-key</a:t>
            </a:r>
            <a:r>
              <a:rPr lang="en-US"/>
              <a:t> command.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g65b73f75d3_0_0"/>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Drain Swarm Node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g65b73f75d3_0_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Swarm Draining</a:t>
            </a:r>
            <a:endParaRPr/>
          </a:p>
        </p:txBody>
      </p:sp>
      <p:pic>
        <p:nvPicPr>
          <p:cNvPr id="1212" name="Google Shape;1212;g65b73f75d3_0_4"/>
          <p:cNvPicPr preferRelativeResize="0"/>
          <p:nvPr/>
        </p:nvPicPr>
        <p:blipFill rotWithShape="1">
          <a:blip r:embed="rId3">
            <a:alphaModFix/>
          </a:blip>
          <a:srcRect/>
          <a:stretch/>
        </p:blipFill>
        <p:spPr>
          <a:xfrm>
            <a:off x="6139840" y="632972"/>
            <a:ext cx="3976319" cy="493282"/>
          </a:xfrm>
          <a:prstGeom prst="rect">
            <a:avLst/>
          </a:prstGeom>
          <a:noFill/>
          <a:ln>
            <a:noFill/>
          </a:ln>
        </p:spPr>
      </p:pic>
      <p:sp>
        <p:nvSpPr>
          <p:cNvPr id="1213" name="Google Shape;1213;g65b73f75d3_0_4"/>
          <p:cNvSpPr/>
          <p:nvPr/>
        </p:nvSpPr>
        <p:spPr>
          <a:xfrm>
            <a:off x="2352112" y="1370365"/>
            <a:ext cx="12659400" cy="10368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Purpose of setting the node to drain availability is to prevent the node from receiving new tasks from swarm manager.</a:t>
            </a:r>
            <a:endParaRPr sz="1400" b="0" i="0" u="none" strike="noStrike" cap="none">
              <a:solidFill>
                <a:srgbClr val="000000"/>
              </a:solidFill>
              <a:latin typeface="Arial"/>
              <a:ea typeface="Arial"/>
              <a:cs typeface="Arial"/>
              <a:sym typeface="Arial"/>
            </a:endParaRPr>
          </a:p>
        </p:txBody>
      </p:sp>
      <p:grpSp>
        <p:nvGrpSpPr>
          <p:cNvPr id="1214" name="Google Shape;1214;g65b73f75d3_0_4"/>
          <p:cNvGrpSpPr/>
          <p:nvPr/>
        </p:nvGrpSpPr>
        <p:grpSpPr>
          <a:xfrm>
            <a:off x="2352112" y="3149680"/>
            <a:ext cx="12659400" cy="1597579"/>
            <a:chOff x="2352112" y="3149680"/>
            <a:chExt cx="12659400" cy="1597579"/>
          </a:xfrm>
        </p:grpSpPr>
        <p:sp>
          <p:nvSpPr>
            <p:cNvPr id="1215" name="Google Shape;1215;g65b73f75d3_0_4"/>
            <p:cNvSpPr/>
            <p:nvPr/>
          </p:nvSpPr>
          <p:spPr>
            <a:xfrm>
              <a:off x="2380542" y="3149680"/>
              <a:ext cx="12630900" cy="6759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What happens to the rest of the nodes with active availability?</a:t>
              </a:r>
              <a:endParaRPr sz="1400" b="0" i="0" u="none" strike="noStrike" cap="none">
                <a:solidFill>
                  <a:srgbClr val="000000"/>
                </a:solidFill>
                <a:latin typeface="Arial"/>
                <a:ea typeface="Arial"/>
                <a:cs typeface="Arial"/>
                <a:sym typeface="Arial"/>
              </a:endParaRPr>
            </a:p>
          </p:txBody>
        </p:sp>
        <p:sp>
          <p:nvSpPr>
            <p:cNvPr id="1216" name="Google Shape;1216;g65b73f75d3_0_4"/>
            <p:cNvSpPr/>
            <p:nvPr/>
          </p:nvSpPr>
          <p:spPr>
            <a:xfrm>
              <a:off x="2352112" y="4103459"/>
              <a:ext cx="12659400" cy="6438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manager launches the replica tasks on the nodes with active availability </a:t>
              </a:r>
              <a:endParaRPr sz="1400" b="0" i="0" u="none" strike="noStrike" cap="none">
                <a:solidFill>
                  <a:srgbClr val="000000"/>
                </a:solidFill>
                <a:latin typeface="Arial"/>
                <a:ea typeface="Arial"/>
                <a:cs typeface="Arial"/>
                <a:sym typeface="Arial"/>
              </a:endParaRPr>
            </a:p>
          </p:txBody>
        </p:sp>
      </p:grpSp>
      <p:grpSp>
        <p:nvGrpSpPr>
          <p:cNvPr id="1217" name="Google Shape;1217;g65b73f75d3_0_4"/>
          <p:cNvGrpSpPr/>
          <p:nvPr/>
        </p:nvGrpSpPr>
        <p:grpSpPr>
          <a:xfrm>
            <a:off x="2380542" y="5640642"/>
            <a:ext cx="12659400" cy="2223610"/>
            <a:chOff x="2380542" y="5640642"/>
            <a:chExt cx="12659400" cy="2223610"/>
          </a:xfrm>
        </p:grpSpPr>
        <p:sp>
          <p:nvSpPr>
            <p:cNvPr id="1218" name="Google Shape;1218;g65b73f75d3_0_4"/>
            <p:cNvSpPr/>
            <p:nvPr/>
          </p:nvSpPr>
          <p:spPr>
            <a:xfrm>
              <a:off x="2380542" y="5640642"/>
              <a:ext cx="12630900" cy="6759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Setting a node to drain availability will not remove the following containers from that node:</a:t>
              </a:r>
              <a:endParaRPr sz="1400" b="0" i="0" u="none" strike="noStrike" cap="none">
                <a:solidFill>
                  <a:srgbClr val="000000"/>
                </a:solidFill>
                <a:latin typeface="Arial"/>
                <a:ea typeface="Arial"/>
                <a:cs typeface="Arial"/>
                <a:sym typeface="Arial"/>
              </a:endParaRPr>
            </a:p>
          </p:txBody>
        </p:sp>
        <p:sp>
          <p:nvSpPr>
            <p:cNvPr id="1219" name="Google Shape;1219;g65b73f75d3_0_4"/>
            <p:cNvSpPr/>
            <p:nvPr/>
          </p:nvSpPr>
          <p:spPr>
            <a:xfrm>
              <a:off x="2380542" y="6609952"/>
              <a:ext cx="12659400" cy="12543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Containers created with </a:t>
              </a:r>
              <a:r>
                <a:rPr lang="en-US" sz="2200" b="0" i="1" u="none" strike="noStrike" cap="none">
                  <a:solidFill>
                    <a:srgbClr val="3F3F3F"/>
                  </a:solidFill>
                  <a:latin typeface="Open Sans"/>
                  <a:ea typeface="Open Sans"/>
                  <a:cs typeface="Open Sans"/>
                  <a:sym typeface="Open Sans"/>
                </a:rPr>
                <a:t>docker run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Containers created with </a:t>
              </a:r>
              <a:r>
                <a:rPr lang="en-US" sz="2200" b="0" i="1" u="none" strike="noStrike" cap="none">
                  <a:solidFill>
                    <a:srgbClr val="3F3F3F"/>
                  </a:solidFill>
                  <a:latin typeface="Open Sans"/>
                  <a:ea typeface="Open Sans"/>
                  <a:cs typeface="Open Sans"/>
                  <a:sym typeface="Open Sans"/>
                </a:rPr>
                <a:t>docker-compose up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Containers created with Docker Engine API</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g65b73f75d3_0_17"/>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Draining the Swarm Node</a:t>
            </a:r>
            <a:endParaRPr/>
          </a:p>
        </p:txBody>
      </p:sp>
      <p:sp>
        <p:nvSpPr>
          <p:cNvPr id="1225" name="Google Shape;1225;g65b73f75d3_0_17"/>
          <p:cNvSpPr txBox="1">
            <a:spLocks noGrp="1"/>
          </p:cNvSpPr>
          <p:nvPr>
            <p:ph type="body" idx="1"/>
          </p:nvPr>
        </p:nvSpPr>
        <p:spPr>
          <a:xfrm>
            <a:off x="1902100" y="2313326"/>
            <a:ext cx="12451800" cy="5920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 </a:t>
            </a:r>
            <a:r>
              <a:rPr lang="en-US"/>
              <a:t>Your manager wants you to drain a node in the swarm cluster preventing it  from receiving new tasks from the swarm manager. </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List all active nodes.</a:t>
            </a:r>
            <a:endParaRPr/>
          </a:p>
          <a:p>
            <a:pPr marL="457200" lvl="0" indent="-368300" algn="l" rtl="0">
              <a:lnSpc>
                <a:spcPct val="150000"/>
              </a:lnSpc>
              <a:spcBef>
                <a:spcPts val="0"/>
              </a:spcBef>
              <a:spcAft>
                <a:spcPts val="0"/>
              </a:spcAft>
              <a:buSzPts val="2200"/>
              <a:buFont typeface="Open Sans"/>
              <a:buAutoNum type="arabicPeriod"/>
            </a:pPr>
            <a:r>
              <a:rPr lang="en-US"/>
              <a:t>Start the </a:t>
            </a:r>
            <a:r>
              <a:rPr lang="en-US" i="1"/>
              <a:t>redis </a:t>
            </a:r>
            <a:r>
              <a:rPr lang="en-US"/>
              <a:t>service and check the status of the individual tasks.</a:t>
            </a:r>
            <a:endParaRPr/>
          </a:p>
          <a:p>
            <a:pPr marL="457200" lvl="0" indent="-368300" algn="l" rtl="0">
              <a:lnSpc>
                <a:spcPct val="150000"/>
              </a:lnSpc>
              <a:spcBef>
                <a:spcPts val="0"/>
              </a:spcBef>
              <a:spcAft>
                <a:spcPts val="0"/>
              </a:spcAft>
              <a:buSzPts val="2200"/>
              <a:buFont typeface="Open Sans"/>
              <a:buAutoNum type="arabicPeriod"/>
            </a:pPr>
            <a:r>
              <a:rPr lang="en-US"/>
              <a:t>Drain a node that has an assigned with a task and inspect it for </a:t>
            </a:r>
            <a:r>
              <a:rPr lang="en-US" i="1"/>
              <a:t>Availability</a:t>
            </a:r>
            <a:r>
              <a:rPr lang="en-US"/>
              <a:t>.</a:t>
            </a:r>
            <a:endParaRPr/>
          </a:p>
          <a:p>
            <a:pPr marL="457200" lvl="0" indent="-368300" algn="l" rtl="0">
              <a:lnSpc>
                <a:spcPct val="150000"/>
              </a:lnSpc>
              <a:spcBef>
                <a:spcPts val="0"/>
              </a:spcBef>
              <a:spcAft>
                <a:spcPts val="0"/>
              </a:spcAft>
              <a:buSzPts val="2200"/>
              <a:buFont typeface="Open Sans"/>
              <a:buAutoNum type="arabicPeriod"/>
            </a:pPr>
            <a:r>
              <a:rPr lang="en-US"/>
              <a:t>Check how the tasks have been updated for the </a:t>
            </a:r>
            <a:r>
              <a:rPr lang="en-US" i="1"/>
              <a:t>redis</a:t>
            </a:r>
            <a:r>
              <a:rPr lang="en-US"/>
              <a:t> service.</a:t>
            </a:r>
            <a:endParaRPr/>
          </a:p>
          <a:p>
            <a:pPr marL="457200" lvl="0" indent="-368300" algn="l" rtl="0">
              <a:lnSpc>
                <a:spcPct val="150000"/>
              </a:lnSpc>
              <a:spcBef>
                <a:spcPts val="0"/>
              </a:spcBef>
              <a:spcAft>
                <a:spcPts val="0"/>
              </a:spcAft>
              <a:buSzPts val="2200"/>
              <a:buFont typeface="Open Sans"/>
              <a:buAutoNum type="arabicPeriod"/>
            </a:pPr>
            <a:r>
              <a:rPr lang="en-US"/>
              <a:t>Return the drained node to an active state and inspect it for updated state.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9"/>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Containers</a:t>
            </a:r>
            <a:endParaRPr/>
          </a:p>
        </p:txBody>
      </p:sp>
      <p:pic>
        <p:nvPicPr>
          <p:cNvPr id="822" name="Google Shape;822;p19"/>
          <p:cNvPicPr preferRelativeResize="0"/>
          <p:nvPr/>
        </p:nvPicPr>
        <p:blipFill rotWithShape="1">
          <a:blip r:embed="rId3">
            <a:alphaModFix/>
          </a:blip>
          <a:srcRect/>
          <a:stretch/>
        </p:blipFill>
        <p:spPr>
          <a:xfrm>
            <a:off x="5718041" y="649718"/>
            <a:ext cx="4819924" cy="3657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35"/>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Inspect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36"/>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Command: Docker Inspect</a:t>
            </a:r>
            <a:endParaRPr/>
          </a:p>
        </p:txBody>
      </p:sp>
      <p:pic>
        <p:nvPicPr>
          <p:cNvPr id="1237" name="Google Shape;1237;p36"/>
          <p:cNvPicPr preferRelativeResize="0"/>
          <p:nvPr/>
        </p:nvPicPr>
        <p:blipFill rotWithShape="1">
          <a:blip r:embed="rId3">
            <a:alphaModFix/>
          </a:blip>
          <a:srcRect/>
          <a:stretch/>
        </p:blipFill>
        <p:spPr>
          <a:xfrm>
            <a:off x="4842121" y="649718"/>
            <a:ext cx="6571765" cy="365760"/>
          </a:xfrm>
          <a:prstGeom prst="rect">
            <a:avLst/>
          </a:prstGeom>
          <a:noFill/>
          <a:ln>
            <a:noFill/>
          </a:ln>
        </p:spPr>
      </p:pic>
      <p:grpSp>
        <p:nvGrpSpPr>
          <p:cNvPr id="1238" name="Google Shape;1238;p36"/>
          <p:cNvGrpSpPr/>
          <p:nvPr/>
        </p:nvGrpSpPr>
        <p:grpSpPr>
          <a:xfrm>
            <a:off x="829000" y="3096075"/>
            <a:ext cx="14598044" cy="2017348"/>
            <a:chOff x="2457206" y="2117378"/>
            <a:chExt cx="12064500" cy="2017348"/>
          </a:xfrm>
        </p:grpSpPr>
        <p:sp>
          <p:nvSpPr>
            <p:cNvPr id="1239" name="Google Shape;1239;p36"/>
            <p:cNvSpPr/>
            <p:nvPr/>
          </p:nvSpPr>
          <p:spPr>
            <a:xfrm>
              <a:off x="2457206" y="2117378"/>
              <a:ext cx="12064500" cy="10368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inspect [OPTIONS] NAME|ID [NAME|ID...]</a:t>
              </a:r>
              <a:endParaRPr sz="1400" b="0" i="0" u="none" strike="noStrike" cap="none">
                <a:solidFill>
                  <a:srgbClr val="000000"/>
                </a:solidFill>
                <a:latin typeface="Arial"/>
                <a:ea typeface="Arial"/>
                <a:cs typeface="Arial"/>
                <a:sym typeface="Arial"/>
              </a:endParaRPr>
            </a:p>
          </p:txBody>
        </p:sp>
        <p:sp>
          <p:nvSpPr>
            <p:cNvPr id="1240" name="Google Shape;1240;p36"/>
            <p:cNvSpPr txBox="1"/>
            <p:nvPr/>
          </p:nvSpPr>
          <p:spPr>
            <a:xfrm>
              <a:off x="2537712" y="2743200"/>
              <a:ext cx="746874" cy="411042"/>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1241" name="Google Shape;1241;p36"/>
            <p:cNvCxnSpPr>
              <a:stCxn id="1242" idx="1"/>
              <a:endCxn id="1240" idx="2"/>
            </p:cNvCxnSpPr>
            <p:nvPr/>
          </p:nvCxnSpPr>
          <p:spPr>
            <a:xfrm rot="10800000">
              <a:off x="2911350" y="3154242"/>
              <a:ext cx="1032000" cy="668100"/>
            </a:xfrm>
            <a:prstGeom prst="straightConnector1">
              <a:avLst/>
            </a:prstGeom>
            <a:noFill/>
            <a:ln w="9525" cap="flat" cmpd="sng">
              <a:solidFill>
                <a:srgbClr val="5597D3"/>
              </a:solidFill>
              <a:prstDash val="solid"/>
              <a:round/>
              <a:headEnd type="none" w="sm" len="sm"/>
              <a:tailEnd type="triangle" w="med" len="med"/>
            </a:ln>
          </p:spPr>
        </p:cxnSp>
        <p:sp>
          <p:nvSpPr>
            <p:cNvPr id="1242" name="Google Shape;1242;p36"/>
            <p:cNvSpPr/>
            <p:nvPr/>
          </p:nvSpPr>
          <p:spPr>
            <a:xfrm>
              <a:off x="3943350" y="3509959"/>
              <a:ext cx="4318069" cy="624767"/>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It’s the base command for Docker CLI</a:t>
              </a:r>
              <a:endParaRPr sz="2200" b="0" i="1" u="none" strike="noStrike" cap="none">
                <a:solidFill>
                  <a:srgbClr val="3F3F3F"/>
                </a:solidFill>
                <a:latin typeface="Open Sans"/>
                <a:ea typeface="Open Sans"/>
                <a:cs typeface="Open Sans"/>
                <a:sym typeface="Open Sans"/>
              </a:endParaRPr>
            </a:p>
          </p:txBody>
        </p:sp>
      </p:grpSp>
      <p:grpSp>
        <p:nvGrpSpPr>
          <p:cNvPr id="1243" name="Google Shape;1243;p36"/>
          <p:cNvGrpSpPr/>
          <p:nvPr/>
        </p:nvGrpSpPr>
        <p:grpSpPr>
          <a:xfrm>
            <a:off x="828998" y="1588575"/>
            <a:ext cx="14597857" cy="687300"/>
            <a:chOff x="1329562" y="1369564"/>
            <a:chExt cx="14564339" cy="687300"/>
          </a:xfrm>
        </p:grpSpPr>
        <p:sp>
          <p:nvSpPr>
            <p:cNvPr id="1244" name="Google Shape;1244;p36"/>
            <p:cNvSpPr/>
            <p:nvPr/>
          </p:nvSpPr>
          <p:spPr>
            <a:xfrm>
              <a:off x="4368801" y="1369564"/>
              <a:ext cx="11525100" cy="687300"/>
            </a:xfrm>
            <a:prstGeom prst="roundRect">
              <a:avLst>
                <a:gd name="adj" fmla="val 20324"/>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command provides detailed information on various constructs controlled by the Docker. The result of this command reflects in a JSON array.</a:t>
              </a:r>
              <a:endParaRPr sz="1400" b="0" i="0" u="none" strike="noStrike" cap="none">
                <a:solidFill>
                  <a:srgbClr val="000000"/>
                </a:solidFill>
                <a:latin typeface="Arial"/>
                <a:ea typeface="Arial"/>
                <a:cs typeface="Arial"/>
                <a:sym typeface="Arial"/>
              </a:endParaRPr>
            </a:p>
          </p:txBody>
        </p:sp>
        <p:sp>
          <p:nvSpPr>
            <p:cNvPr id="1245" name="Google Shape;1245;p36"/>
            <p:cNvSpPr/>
            <p:nvPr/>
          </p:nvSpPr>
          <p:spPr>
            <a:xfrm>
              <a:off x="1329562" y="1376110"/>
              <a:ext cx="1943861" cy="624767"/>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3F3F3F"/>
                  </a:solidFill>
                  <a:latin typeface="Open Sans"/>
                  <a:ea typeface="Open Sans"/>
                  <a:cs typeface="Open Sans"/>
                  <a:sym typeface="Open Sans"/>
                </a:rPr>
                <a:t>docker inspect</a:t>
              </a:r>
              <a:endParaRPr sz="2000" b="0" i="0" u="none" strike="noStrike" cap="none">
                <a:solidFill>
                  <a:srgbClr val="3F3F3F"/>
                </a:solidFill>
                <a:latin typeface="Arial"/>
                <a:ea typeface="Arial"/>
                <a:cs typeface="Arial"/>
                <a:sym typeface="Arial"/>
              </a:endParaRPr>
            </a:p>
          </p:txBody>
        </p:sp>
        <p:sp>
          <p:nvSpPr>
            <p:cNvPr id="1246" name="Google Shape;1246;p36"/>
            <p:cNvSpPr/>
            <p:nvPr/>
          </p:nvSpPr>
          <p:spPr>
            <a:xfrm>
              <a:off x="3497261" y="1613683"/>
              <a:ext cx="647700" cy="149619"/>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grpSp>
      <p:graphicFrame>
        <p:nvGraphicFramePr>
          <p:cNvPr id="1247" name="Google Shape;1247;p36"/>
          <p:cNvGraphicFramePr/>
          <p:nvPr/>
        </p:nvGraphicFramePr>
        <p:xfrm>
          <a:off x="1629981" y="6046957"/>
          <a:ext cx="3000000" cy="3000000"/>
        </p:xfrm>
        <a:graphic>
          <a:graphicData uri="http://schemas.openxmlformats.org/drawingml/2006/table">
            <a:tbl>
              <a:tblPr firstRow="1" bandRow="1">
                <a:noFill/>
                <a:tableStyleId>{6185DDA3-0348-4F87-81C1-4040799162A8}</a:tableStyleId>
              </a:tblPr>
              <a:tblGrid>
                <a:gridCol w="2103825">
                  <a:extLst>
                    <a:ext uri="{9D8B030D-6E8A-4147-A177-3AD203B41FA5}">
                      <a16:colId xmlns:a16="http://schemas.microsoft.com/office/drawing/2014/main" val="20000"/>
                    </a:ext>
                  </a:extLst>
                </a:gridCol>
                <a:gridCol w="1079480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Options</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--format, -f</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An output is formatted using GO template</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--size, -s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File sizes are displayed if the type is a container</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--type, -t</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Return JSON for a specified type</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37"/>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Docker Inspect: Examples</a:t>
            </a:r>
            <a:endParaRPr>
              <a:solidFill>
                <a:srgbClr val="3F3F3F"/>
              </a:solidFill>
            </a:endParaRPr>
          </a:p>
        </p:txBody>
      </p:sp>
      <p:pic>
        <p:nvPicPr>
          <p:cNvPr id="1254" name="Google Shape;1254;p37"/>
          <p:cNvPicPr preferRelativeResize="0"/>
          <p:nvPr/>
        </p:nvPicPr>
        <p:blipFill rotWithShape="1">
          <a:blip r:embed="rId3">
            <a:alphaModFix/>
          </a:blip>
          <a:srcRect/>
          <a:stretch/>
        </p:blipFill>
        <p:spPr>
          <a:xfrm>
            <a:off x="4920344" y="649718"/>
            <a:ext cx="6415319" cy="365760"/>
          </a:xfrm>
          <a:prstGeom prst="rect">
            <a:avLst/>
          </a:prstGeom>
          <a:noFill/>
          <a:ln>
            <a:noFill/>
          </a:ln>
        </p:spPr>
      </p:pic>
      <p:sp>
        <p:nvSpPr>
          <p:cNvPr id="1255" name="Google Shape;1255;p37"/>
          <p:cNvSpPr/>
          <p:nvPr/>
        </p:nvSpPr>
        <p:spPr>
          <a:xfrm>
            <a:off x="1488665" y="2651272"/>
            <a:ext cx="13278670" cy="624767"/>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inspect --format='{{range .NetworkSettings.Networks}}{{.IPAddress}}{{end}}' $INSTANCE_ID</a:t>
            </a:r>
            <a:endParaRPr sz="1400" b="0" i="0" u="none" strike="noStrike" cap="none">
              <a:solidFill>
                <a:srgbClr val="000000"/>
              </a:solidFill>
              <a:latin typeface="Arial"/>
              <a:ea typeface="Arial"/>
              <a:cs typeface="Arial"/>
              <a:sym typeface="Arial"/>
            </a:endParaRPr>
          </a:p>
        </p:txBody>
      </p:sp>
      <p:sp>
        <p:nvSpPr>
          <p:cNvPr id="1256" name="Google Shape;1256;p37"/>
          <p:cNvSpPr/>
          <p:nvPr/>
        </p:nvSpPr>
        <p:spPr>
          <a:xfrm>
            <a:off x="1488664" y="1910977"/>
            <a:ext cx="4664485" cy="53511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Fetch IP address of an instance:</a:t>
            </a:r>
            <a:endParaRPr sz="2200" b="0" i="0" u="none" strike="noStrike" cap="none">
              <a:solidFill>
                <a:schemeClr val="lt1"/>
              </a:solidFill>
              <a:latin typeface="Open Sans"/>
              <a:ea typeface="Open Sans"/>
              <a:cs typeface="Open Sans"/>
              <a:sym typeface="Open Sans"/>
            </a:endParaRPr>
          </a:p>
        </p:txBody>
      </p:sp>
      <p:sp>
        <p:nvSpPr>
          <p:cNvPr id="1257" name="Google Shape;1257;p37"/>
          <p:cNvSpPr/>
          <p:nvPr/>
        </p:nvSpPr>
        <p:spPr>
          <a:xfrm>
            <a:off x="1488665" y="3938567"/>
            <a:ext cx="4664484" cy="53511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Fetch log path of an instance:</a:t>
            </a:r>
            <a:endParaRPr sz="2200" b="0" i="0" u="none" strike="noStrike" cap="none">
              <a:solidFill>
                <a:schemeClr val="lt1"/>
              </a:solidFill>
              <a:latin typeface="Open Sans"/>
              <a:ea typeface="Open Sans"/>
              <a:cs typeface="Open Sans"/>
              <a:sym typeface="Open Sans"/>
            </a:endParaRPr>
          </a:p>
        </p:txBody>
      </p:sp>
      <p:sp>
        <p:nvSpPr>
          <p:cNvPr id="1258" name="Google Shape;1258;p37"/>
          <p:cNvSpPr/>
          <p:nvPr/>
        </p:nvSpPr>
        <p:spPr>
          <a:xfrm>
            <a:off x="1488665" y="4689622"/>
            <a:ext cx="13278670" cy="624767"/>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inspect --format='{{.LogPath}}' $INSTANCE_ID</a:t>
            </a:r>
            <a:endParaRPr sz="1400" b="0" i="0" u="none" strike="noStrike" cap="none">
              <a:solidFill>
                <a:srgbClr val="000000"/>
              </a:solidFill>
              <a:latin typeface="Arial"/>
              <a:ea typeface="Arial"/>
              <a:cs typeface="Arial"/>
              <a:sym typeface="Arial"/>
            </a:endParaRPr>
          </a:p>
        </p:txBody>
      </p:sp>
      <p:sp>
        <p:nvSpPr>
          <p:cNvPr id="1259" name="Google Shape;1259;p37"/>
          <p:cNvSpPr/>
          <p:nvPr/>
        </p:nvSpPr>
        <p:spPr>
          <a:xfrm>
            <a:off x="1488665" y="6682875"/>
            <a:ext cx="13278670" cy="624767"/>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inspect --format='{{.Config.Image}}' $INSTANCE_ID</a:t>
            </a:r>
            <a:endParaRPr sz="1400" b="0" i="0" u="none" strike="noStrike" cap="none">
              <a:solidFill>
                <a:srgbClr val="000000"/>
              </a:solidFill>
              <a:latin typeface="Arial"/>
              <a:ea typeface="Arial"/>
              <a:cs typeface="Arial"/>
              <a:sym typeface="Arial"/>
            </a:endParaRPr>
          </a:p>
        </p:txBody>
      </p:sp>
      <p:sp>
        <p:nvSpPr>
          <p:cNvPr id="1260" name="Google Shape;1260;p37"/>
          <p:cNvSpPr/>
          <p:nvPr/>
        </p:nvSpPr>
        <p:spPr>
          <a:xfrm>
            <a:off x="1488664" y="5887266"/>
            <a:ext cx="5007385" cy="53511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Fetch image name of an instance:</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38"/>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Inspect a Service on Swarm</a:t>
            </a:r>
            <a:endParaRPr/>
          </a:p>
        </p:txBody>
      </p:sp>
      <p:sp>
        <p:nvSpPr>
          <p:cNvPr id="1266" name="Google Shape;1266;p38"/>
          <p:cNvSpPr txBox="1">
            <a:spLocks noGrp="1"/>
          </p:cNvSpPr>
          <p:nvPr>
            <p:ph type="body" idx="1"/>
          </p:nvPr>
        </p:nvSpPr>
        <p:spPr>
          <a:xfrm>
            <a:off x="1902094" y="2363466"/>
            <a:ext cx="12451817" cy="5527419"/>
          </a:xfrm>
          <a:prstGeom prst="rect">
            <a:avLst/>
          </a:prstGeom>
          <a:noFill/>
          <a:ln>
            <a:noFill/>
          </a:ln>
        </p:spPr>
        <p:txBody>
          <a:bodyPr spcFirstLastPara="1" wrap="square" lIns="91425" tIns="0" rIns="91425" bIns="0" anchor="t" anchorCtr="0">
            <a:normAutofit/>
          </a:bodyPr>
          <a:lstStyle/>
          <a:p>
            <a:pPr marL="0" lvl="0" indent="0" algn="l" rtl="0">
              <a:lnSpc>
                <a:spcPct val="150000"/>
              </a:lnSpc>
              <a:spcBef>
                <a:spcPts val="1000"/>
              </a:spcBef>
              <a:spcAft>
                <a:spcPts val="0"/>
              </a:spcAft>
              <a:buSzPts val="2800"/>
              <a:buNone/>
            </a:pPr>
            <a:r>
              <a:rPr lang="en-US" b="1"/>
              <a:t>Problem Statement:</a:t>
            </a:r>
            <a:r>
              <a:rPr lang="en-US"/>
              <a:t> You are required to inspect a service on a particular node to check  the </a:t>
            </a:r>
            <a:r>
              <a:rPr lang="en-US" i="1"/>
              <a:t>availability </a:t>
            </a:r>
            <a:r>
              <a:rPr lang="en-US"/>
              <a:t>of it allowing swarm manager to accordingly assign tasks.</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Start the </a:t>
            </a:r>
            <a:r>
              <a:rPr lang="en-US" i="1"/>
              <a:t>redis</a:t>
            </a:r>
            <a:r>
              <a:rPr lang="en-US"/>
              <a:t> service.</a:t>
            </a:r>
            <a:endParaRPr/>
          </a:p>
          <a:p>
            <a:pPr marL="457200" lvl="0" indent="-368300" algn="l" rtl="0">
              <a:lnSpc>
                <a:spcPct val="150000"/>
              </a:lnSpc>
              <a:spcBef>
                <a:spcPts val="0"/>
              </a:spcBef>
              <a:spcAft>
                <a:spcPts val="0"/>
              </a:spcAft>
              <a:buSzPts val="2200"/>
              <a:buFont typeface="Open Sans"/>
              <a:buAutoNum type="arabicPeriod"/>
            </a:pPr>
            <a:r>
              <a:rPr lang="en-US"/>
              <a:t>Check the tasks assigned to nodes by swarm manager.</a:t>
            </a:r>
            <a:endParaRPr/>
          </a:p>
          <a:p>
            <a:pPr marL="457200" lvl="0" indent="-368300" algn="l" rtl="0">
              <a:lnSpc>
                <a:spcPct val="150000"/>
              </a:lnSpc>
              <a:spcBef>
                <a:spcPts val="0"/>
              </a:spcBef>
              <a:spcAft>
                <a:spcPts val="0"/>
              </a:spcAft>
              <a:buSzPts val="2200"/>
              <a:buFont typeface="Open Sans"/>
              <a:buAutoNum type="arabicPeriod"/>
            </a:pPr>
            <a:r>
              <a:rPr lang="en-US"/>
              <a:t>Inspect the node to check its availability.</a:t>
            </a:r>
            <a:endParaRPr/>
          </a:p>
          <a:p>
            <a:pPr marL="457200" lvl="0" indent="-368300" algn="l" rtl="0">
              <a:lnSpc>
                <a:spcPct val="150000"/>
              </a:lnSpc>
              <a:spcBef>
                <a:spcPts val="0"/>
              </a:spcBef>
              <a:spcAft>
                <a:spcPts val="0"/>
              </a:spcAft>
              <a:buSzPts val="2200"/>
              <a:buFont typeface="Open Sans"/>
              <a:buAutoNum type="arabicPeriod"/>
            </a:pPr>
            <a:r>
              <a:rPr lang="en-US"/>
              <a:t>Return the service details in JSON format.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39"/>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Compose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40"/>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Compose: Overview</a:t>
            </a:r>
            <a:endParaRPr>
              <a:solidFill>
                <a:srgbClr val="3F3F3F"/>
              </a:solidFill>
            </a:endParaRPr>
          </a:p>
        </p:txBody>
      </p:sp>
      <p:pic>
        <p:nvPicPr>
          <p:cNvPr id="1278" name="Google Shape;1278;p40"/>
          <p:cNvPicPr preferRelativeResize="0"/>
          <p:nvPr/>
        </p:nvPicPr>
        <p:blipFill rotWithShape="1">
          <a:blip r:embed="rId3">
            <a:alphaModFix/>
          </a:blip>
          <a:srcRect/>
          <a:stretch/>
        </p:blipFill>
        <p:spPr>
          <a:xfrm>
            <a:off x="5669601" y="649718"/>
            <a:ext cx="4916804" cy="365760"/>
          </a:xfrm>
          <a:prstGeom prst="rect">
            <a:avLst/>
          </a:prstGeom>
          <a:noFill/>
          <a:ln>
            <a:noFill/>
          </a:ln>
        </p:spPr>
      </p:pic>
      <p:sp>
        <p:nvSpPr>
          <p:cNvPr id="1279" name="Google Shape;1279;p40"/>
          <p:cNvSpPr/>
          <p:nvPr/>
        </p:nvSpPr>
        <p:spPr>
          <a:xfrm>
            <a:off x="3139769" y="2163162"/>
            <a:ext cx="9976461" cy="624767"/>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 tool that defines and runs multi-container Docker applications.</a:t>
            </a:r>
            <a:endParaRPr sz="2200" b="0" i="1" u="none" strike="noStrike" cap="none">
              <a:solidFill>
                <a:srgbClr val="3F3F3F"/>
              </a:solidFill>
              <a:latin typeface="Open Sans"/>
              <a:ea typeface="Open Sans"/>
              <a:cs typeface="Open Sans"/>
              <a:sym typeface="Open Sans"/>
            </a:endParaRPr>
          </a:p>
        </p:txBody>
      </p:sp>
      <p:grpSp>
        <p:nvGrpSpPr>
          <p:cNvPr id="1280" name="Google Shape;1280;p40"/>
          <p:cNvGrpSpPr/>
          <p:nvPr/>
        </p:nvGrpSpPr>
        <p:grpSpPr>
          <a:xfrm>
            <a:off x="1545815" y="4128931"/>
            <a:ext cx="13278670" cy="2060226"/>
            <a:chOff x="3863863" y="2873724"/>
            <a:chExt cx="13919472" cy="2060226"/>
          </a:xfrm>
        </p:grpSpPr>
        <p:grpSp>
          <p:nvGrpSpPr>
            <p:cNvPr id="1281" name="Google Shape;1281;p40"/>
            <p:cNvGrpSpPr/>
            <p:nvPr/>
          </p:nvGrpSpPr>
          <p:grpSpPr>
            <a:xfrm>
              <a:off x="3863863" y="2873724"/>
              <a:ext cx="13919472" cy="2060226"/>
              <a:chOff x="3502767" y="3864324"/>
              <a:chExt cx="13919472" cy="2060226"/>
            </a:xfrm>
          </p:grpSpPr>
          <p:sp>
            <p:nvSpPr>
              <p:cNvPr id="1282" name="Google Shape;1282;p40"/>
              <p:cNvSpPr/>
              <p:nvPr/>
            </p:nvSpPr>
            <p:spPr>
              <a:xfrm>
                <a:off x="3502767" y="3864324"/>
                <a:ext cx="2880030" cy="2060226"/>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Open Sans"/>
                    <a:ea typeface="Open Sans"/>
                    <a:cs typeface="Open Sans"/>
                    <a:sym typeface="Open Sans"/>
                  </a:rPr>
                  <a:t>Compose</a:t>
                </a:r>
                <a:endParaRPr sz="1400" b="0" i="0" u="none" strike="noStrike" cap="none">
                  <a:solidFill>
                    <a:srgbClr val="000000"/>
                  </a:solidFill>
                  <a:latin typeface="Arial"/>
                  <a:ea typeface="Arial"/>
                  <a:cs typeface="Arial"/>
                  <a:sym typeface="Arial"/>
                </a:endParaRPr>
              </a:p>
            </p:txBody>
          </p:sp>
          <p:sp>
            <p:nvSpPr>
              <p:cNvPr id="1283" name="Google Shape;1283;p40"/>
              <p:cNvSpPr/>
              <p:nvPr/>
            </p:nvSpPr>
            <p:spPr>
              <a:xfrm>
                <a:off x="4180353" y="4591050"/>
                <a:ext cx="1967099" cy="112395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Open Sans"/>
                    <a:ea typeface="Open Sans"/>
                    <a:cs typeface="Open Sans"/>
                    <a:sym typeface="Open Sans"/>
                  </a:rPr>
                  <a:t>YAML file</a:t>
                </a:r>
                <a:endParaRPr sz="1400" b="0" i="0" u="none" strike="noStrike" cap="none">
                  <a:solidFill>
                    <a:srgbClr val="000000"/>
                  </a:solidFill>
                  <a:latin typeface="Arial"/>
                  <a:ea typeface="Arial"/>
                  <a:cs typeface="Arial"/>
                  <a:sym typeface="Arial"/>
                </a:endParaRPr>
              </a:p>
            </p:txBody>
          </p:sp>
          <p:cxnSp>
            <p:nvCxnSpPr>
              <p:cNvPr id="1284" name="Google Shape;1284;p40"/>
              <p:cNvCxnSpPr/>
              <p:nvPr/>
            </p:nvCxnSpPr>
            <p:spPr>
              <a:xfrm>
                <a:off x="6872559" y="4857750"/>
                <a:ext cx="2146300" cy="0"/>
              </a:xfrm>
              <a:prstGeom prst="straightConnector1">
                <a:avLst/>
              </a:prstGeom>
              <a:noFill/>
              <a:ln w="9525" cap="flat" cmpd="sng">
                <a:solidFill>
                  <a:srgbClr val="5597D3"/>
                </a:solidFill>
                <a:prstDash val="solid"/>
                <a:round/>
                <a:headEnd type="none" w="sm" len="sm"/>
                <a:tailEnd type="triangle" w="med" len="med"/>
              </a:ln>
            </p:spPr>
          </p:cxnSp>
          <p:sp>
            <p:nvSpPr>
              <p:cNvPr id="1285" name="Google Shape;1285;p40"/>
              <p:cNvSpPr txBox="1"/>
              <p:nvPr/>
            </p:nvSpPr>
            <p:spPr>
              <a:xfrm>
                <a:off x="7217547" y="4503807"/>
                <a:ext cx="1374004" cy="35394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Open Sans"/>
                    <a:ea typeface="Open Sans"/>
                    <a:cs typeface="Open Sans"/>
                    <a:sym typeface="Open Sans"/>
                  </a:rPr>
                  <a:t>configures</a:t>
                </a:r>
                <a:endParaRPr sz="1700" b="0" i="0" u="none" strike="noStrike" cap="none">
                  <a:solidFill>
                    <a:srgbClr val="3F3F3F"/>
                  </a:solidFill>
                  <a:latin typeface="Open Sans"/>
                  <a:ea typeface="Open Sans"/>
                  <a:cs typeface="Open Sans"/>
                  <a:sym typeface="Open Sans"/>
                </a:endParaRPr>
              </a:p>
            </p:txBody>
          </p:sp>
          <p:sp>
            <p:nvSpPr>
              <p:cNvPr id="1286" name="Google Shape;1286;p40"/>
              <p:cNvSpPr/>
              <p:nvPr/>
            </p:nvSpPr>
            <p:spPr>
              <a:xfrm>
                <a:off x="9382867" y="4295775"/>
                <a:ext cx="2440684" cy="112395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Open Sans"/>
                    <a:ea typeface="Open Sans"/>
                    <a:cs typeface="Open Sans"/>
                    <a:sym typeface="Open Sans"/>
                  </a:rPr>
                  <a:t>Application’s services</a:t>
                </a:r>
                <a:endParaRPr sz="1400" b="0" i="0" u="none" strike="noStrike" cap="none">
                  <a:solidFill>
                    <a:srgbClr val="000000"/>
                  </a:solidFill>
                  <a:latin typeface="Arial"/>
                  <a:ea typeface="Arial"/>
                  <a:cs typeface="Arial"/>
                  <a:sym typeface="Arial"/>
                </a:endParaRPr>
              </a:p>
            </p:txBody>
          </p:sp>
          <p:sp>
            <p:nvSpPr>
              <p:cNvPr id="1287" name="Google Shape;1287;p40"/>
              <p:cNvSpPr/>
              <p:nvPr/>
            </p:nvSpPr>
            <p:spPr>
              <a:xfrm>
                <a:off x="12677321" y="4295775"/>
                <a:ext cx="4744918" cy="112395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a command to create and start all the services from configurations.</a:t>
                </a:r>
                <a:endParaRPr sz="2200" b="0" i="0" u="none" strike="noStrike" cap="none">
                  <a:solidFill>
                    <a:srgbClr val="3F3F3F"/>
                  </a:solidFill>
                  <a:latin typeface="Open Sans"/>
                  <a:ea typeface="Open Sans"/>
                  <a:cs typeface="Open Sans"/>
                  <a:sym typeface="Open Sans"/>
                </a:endParaRPr>
              </a:p>
            </p:txBody>
          </p:sp>
        </p:grpSp>
        <p:sp>
          <p:nvSpPr>
            <p:cNvPr id="1288" name="Google Shape;1288;p40"/>
            <p:cNvSpPr/>
            <p:nvPr/>
          </p:nvSpPr>
          <p:spPr>
            <a:xfrm>
              <a:off x="12388238" y="2873724"/>
              <a:ext cx="431606" cy="2060226"/>
            </a:xfrm>
            <a:prstGeom prst="rightBrace">
              <a:avLst>
                <a:gd name="adj1" fmla="val 8333"/>
                <a:gd name="adj2" fmla="val 5000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dk1"/>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41"/>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Compose: Overview</a:t>
            </a:r>
            <a:endParaRPr>
              <a:solidFill>
                <a:srgbClr val="3F3F3F"/>
              </a:solidFill>
            </a:endParaRPr>
          </a:p>
        </p:txBody>
      </p:sp>
      <p:pic>
        <p:nvPicPr>
          <p:cNvPr id="1295" name="Google Shape;1295;p41"/>
          <p:cNvPicPr preferRelativeResize="0"/>
          <p:nvPr/>
        </p:nvPicPr>
        <p:blipFill rotWithShape="1">
          <a:blip r:embed="rId3">
            <a:alphaModFix/>
          </a:blip>
          <a:srcRect/>
          <a:stretch/>
        </p:blipFill>
        <p:spPr>
          <a:xfrm>
            <a:off x="5669601" y="649718"/>
            <a:ext cx="4916804" cy="365760"/>
          </a:xfrm>
          <a:prstGeom prst="rect">
            <a:avLst/>
          </a:prstGeom>
          <a:noFill/>
          <a:ln>
            <a:noFill/>
          </a:ln>
        </p:spPr>
      </p:pic>
      <p:sp>
        <p:nvSpPr>
          <p:cNvPr id="1296" name="Google Shape;1296;p41"/>
          <p:cNvSpPr/>
          <p:nvPr/>
        </p:nvSpPr>
        <p:spPr>
          <a:xfrm>
            <a:off x="1488664" y="4220036"/>
            <a:ext cx="8188736" cy="67592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 three-step process that is required to use the Compose:</a:t>
            </a:r>
            <a:endParaRPr sz="1400" b="0" i="0" u="none" strike="noStrike" cap="none">
              <a:solidFill>
                <a:srgbClr val="000000"/>
              </a:solidFill>
              <a:latin typeface="Arial"/>
              <a:ea typeface="Arial"/>
              <a:cs typeface="Arial"/>
              <a:sym typeface="Arial"/>
            </a:endParaRPr>
          </a:p>
        </p:txBody>
      </p:sp>
      <p:sp>
        <p:nvSpPr>
          <p:cNvPr id="1297" name="Google Shape;1297;p41"/>
          <p:cNvSpPr/>
          <p:nvPr/>
        </p:nvSpPr>
        <p:spPr>
          <a:xfrm>
            <a:off x="1488664" y="2061342"/>
            <a:ext cx="12201814" cy="1620484"/>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Development environment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Testing environment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Staging environment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CI workflow</a:t>
            </a:r>
            <a:endParaRPr sz="1400" b="0" i="0" u="none" strike="noStrike" cap="none">
              <a:solidFill>
                <a:srgbClr val="000000"/>
              </a:solidFill>
              <a:latin typeface="Arial"/>
              <a:ea typeface="Arial"/>
              <a:cs typeface="Arial"/>
              <a:sym typeface="Arial"/>
            </a:endParaRPr>
          </a:p>
        </p:txBody>
      </p:sp>
      <p:sp>
        <p:nvSpPr>
          <p:cNvPr id="1298" name="Google Shape;1298;p41"/>
          <p:cNvSpPr/>
          <p:nvPr/>
        </p:nvSpPr>
        <p:spPr>
          <a:xfrm>
            <a:off x="1488664" y="1304622"/>
            <a:ext cx="8188736" cy="53511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Compose is great for:</a:t>
            </a:r>
            <a:endParaRPr sz="1400" b="0" i="0" u="none" strike="noStrike" cap="none">
              <a:solidFill>
                <a:srgbClr val="000000"/>
              </a:solidFill>
              <a:latin typeface="Arial"/>
              <a:ea typeface="Arial"/>
              <a:cs typeface="Arial"/>
              <a:sym typeface="Arial"/>
            </a:endParaRPr>
          </a:p>
        </p:txBody>
      </p:sp>
      <p:grpSp>
        <p:nvGrpSpPr>
          <p:cNvPr id="1299" name="Google Shape;1299;p41"/>
          <p:cNvGrpSpPr/>
          <p:nvPr/>
        </p:nvGrpSpPr>
        <p:grpSpPr>
          <a:xfrm>
            <a:off x="1487714" y="5115803"/>
            <a:ext cx="13438015" cy="3664348"/>
            <a:chOff x="1618959" y="5211083"/>
            <a:chExt cx="12071518" cy="3664348"/>
          </a:xfrm>
        </p:grpSpPr>
        <p:sp>
          <p:nvSpPr>
            <p:cNvPr id="1300" name="Google Shape;1300;p41"/>
            <p:cNvSpPr/>
            <p:nvPr/>
          </p:nvSpPr>
          <p:spPr>
            <a:xfrm>
              <a:off x="1618959" y="5211083"/>
              <a:ext cx="12071518" cy="848501"/>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Define the environment of the app with a Dockerfile in order to reproduce it anywhere.</a:t>
              </a:r>
              <a:endParaRPr sz="1400" b="0" i="0" u="none" strike="noStrike" cap="none">
                <a:solidFill>
                  <a:srgbClr val="000000"/>
                </a:solidFill>
                <a:latin typeface="Arial"/>
                <a:ea typeface="Arial"/>
                <a:cs typeface="Arial"/>
                <a:sym typeface="Arial"/>
              </a:endParaRPr>
            </a:p>
          </p:txBody>
        </p:sp>
        <p:sp>
          <p:nvSpPr>
            <p:cNvPr id="1301" name="Google Shape;1301;p41"/>
            <p:cNvSpPr/>
            <p:nvPr/>
          </p:nvSpPr>
          <p:spPr>
            <a:xfrm>
              <a:off x="1618959" y="6520469"/>
              <a:ext cx="12071400" cy="9549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Define services that are part of an app in the </a:t>
              </a:r>
              <a:r>
                <a:rPr lang="en-US" sz="2200" b="0" i="1" u="none" strike="noStrike" cap="none">
                  <a:solidFill>
                    <a:srgbClr val="3F3F3F"/>
                  </a:solidFill>
                  <a:latin typeface="Open Sans"/>
                  <a:ea typeface="Open Sans"/>
                  <a:cs typeface="Open Sans"/>
                  <a:sym typeface="Open Sans"/>
                </a:rPr>
                <a:t>docker-compose.yml</a:t>
              </a:r>
              <a:r>
                <a:rPr lang="en-US" sz="2200" b="0" i="0" u="none" strike="noStrike" cap="none">
                  <a:solidFill>
                    <a:srgbClr val="3F3F3F"/>
                  </a:solidFill>
                  <a:latin typeface="Open Sans"/>
                  <a:ea typeface="Open Sans"/>
                  <a:cs typeface="Open Sans"/>
                  <a:sym typeface="Open Sans"/>
                </a:rPr>
                <a:t> in order to run them together in an isolated environment.</a:t>
              </a:r>
              <a:endParaRPr sz="1400" b="0" i="0" u="none" strike="noStrike" cap="none">
                <a:solidFill>
                  <a:srgbClr val="000000"/>
                </a:solidFill>
                <a:latin typeface="Arial"/>
                <a:ea typeface="Arial"/>
                <a:cs typeface="Arial"/>
                <a:sym typeface="Arial"/>
              </a:endParaRPr>
            </a:p>
          </p:txBody>
        </p:sp>
        <p:sp>
          <p:nvSpPr>
            <p:cNvPr id="1302" name="Google Shape;1302;p41"/>
            <p:cNvSpPr/>
            <p:nvPr/>
          </p:nvSpPr>
          <p:spPr>
            <a:xfrm>
              <a:off x="1618959" y="7920538"/>
              <a:ext cx="12071517" cy="954893"/>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Run the command </a:t>
              </a:r>
              <a:r>
                <a:rPr lang="en-US" sz="2200" b="0" i="1" u="none" strike="noStrike" cap="none">
                  <a:solidFill>
                    <a:srgbClr val="3F3F3F"/>
                  </a:solidFill>
                  <a:latin typeface="Open Sans"/>
                  <a:ea typeface="Open Sans"/>
                  <a:cs typeface="Open Sans"/>
                  <a:sym typeface="Open Sans"/>
                </a:rPr>
                <a:t>docker-compose up. </a:t>
              </a:r>
              <a:r>
                <a:rPr lang="en-US" sz="2200" b="0" i="0" u="none" strike="noStrike" cap="none">
                  <a:solidFill>
                    <a:srgbClr val="3F3F3F"/>
                  </a:solidFill>
                  <a:latin typeface="Open Sans"/>
                  <a:ea typeface="Open Sans"/>
                  <a:cs typeface="Open Sans"/>
                  <a:sym typeface="Open Sans"/>
                </a:rPr>
                <a:t>This command will start the Compose and run the entire app.</a:t>
              </a:r>
              <a:endParaRPr sz="1400" b="0" i="0" u="none" strike="noStrike" cap="none">
                <a:solidFill>
                  <a:srgbClr val="000000"/>
                </a:solidFill>
                <a:latin typeface="Arial"/>
                <a:ea typeface="Arial"/>
                <a:cs typeface="Arial"/>
                <a:sym typeface="Arial"/>
              </a:endParaRPr>
            </a:p>
          </p:txBody>
        </p:sp>
        <p:sp>
          <p:nvSpPr>
            <p:cNvPr id="1303" name="Google Shape;1303;p41"/>
            <p:cNvSpPr/>
            <p:nvPr/>
          </p:nvSpPr>
          <p:spPr>
            <a:xfrm>
              <a:off x="6953250" y="6059584"/>
              <a:ext cx="114300" cy="445176"/>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1304" name="Google Shape;1304;p41"/>
            <p:cNvSpPr/>
            <p:nvPr/>
          </p:nvSpPr>
          <p:spPr>
            <a:xfrm>
              <a:off x="6953250" y="7478734"/>
              <a:ext cx="114300" cy="445176"/>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42"/>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Compose: Overview</a:t>
            </a:r>
            <a:endParaRPr>
              <a:solidFill>
                <a:srgbClr val="3F3F3F"/>
              </a:solidFill>
            </a:endParaRPr>
          </a:p>
        </p:txBody>
      </p:sp>
      <p:pic>
        <p:nvPicPr>
          <p:cNvPr id="1311" name="Google Shape;1311;p42"/>
          <p:cNvPicPr preferRelativeResize="0"/>
          <p:nvPr/>
        </p:nvPicPr>
        <p:blipFill rotWithShape="1">
          <a:blip r:embed="rId3">
            <a:alphaModFix/>
          </a:blip>
          <a:srcRect/>
          <a:stretch/>
        </p:blipFill>
        <p:spPr>
          <a:xfrm>
            <a:off x="5669601" y="649718"/>
            <a:ext cx="4916804" cy="365760"/>
          </a:xfrm>
          <a:prstGeom prst="rect">
            <a:avLst/>
          </a:prstGeom>
          <a:noFill/>
          <a:ln>
            <a:noFill/>
          </a:ln>
        </p:spPr>
      </p:pic>
      <p:sp>
        <p:nvSpPr>
          <p:cNvPr id="1312" name="Google Shape;1312;p42"/>
          <p:cNvSpPr/>
          <p:nvPr/>
        </p:nvSpPr>
        <p:spPr>
          <a:xfrm>
            <a:off x="1553813" y="2688278"/>
            <a:ext cx="9704738" cy="4795116"/>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version: '3’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services: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web: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ports: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"5000:5000"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volumes: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.:/code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logvolume01:/var/log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links: - redis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redis: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image: redis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volumes: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logvolume01: {}</a:t>
            </a:r>
            <a:endParaRPr sz="1400" b="0" i="0" u="none" strike="noStrike" cap="none">
              <a:solidFill>
                <a:srgbClr val="000000"/>
              </a:solidFill>
              <a:latin typeface="Arial"/>
              <a:ea typeface="Arial"/>
              <a:cs typeface="Arial"/>
              <a:sym typeface="Arial"/>
            </a:endParaRPr>
          </a:p>
        </p:txBody>
      </p:sp>
      <p:sp>
        <p:nvSpPr>
          <p:cNvPr id="1313" name="Google Shape;1313;p42"/>
          <p:cNvSpPr/>
          <p:nvPr/>
        </p:nvSpPr>
        <p:spPr>
          <a:xfrm>
            <a:off x="1553812" y="1772269"/>
            <a:ext cx="4916804" cy="53511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 </a:t>
            </a:r>
            <a:r>
              <a:rPr lang="en-US" sz="2200" b="0" i="1" u="none" strike="noStrike" cap="none">
                <a:solidFill>
                  <a:schemeClr val="lt1"/>
                </a:solidFill>
                <a:latin typeface="Open Sans"/>
                <a:ea typeface="Open Sans"/>
                <a:cs typeface="Open Sans"/>
                <a:sym typeface="Open Sans"/>
              </a:rPr>
              <a:t>docker-compose.yml</a:t>
            </a:r>
            <a:r>
              <a:rPr lang="en-US" sz="2200" b="0" i="0" u="none" strike="noStrike" cap="none">
                <a:solidFill>
                  <a:schemeClr val="lt1"/>
                </a:solidFill>
                <a:latin typeface="Open Sans"/>
                <a:ea typeface="Open Sans"/>
                <a:cs typeface="Open Sans"/>
                <a:sym typeface="Open Sans"/>
              </a:rPr>
              <a:t> looks like this: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43"/>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Compose: Features</a:t>
            </a:r>
            <a:endParaRPr>
              <a:solidFill>
                <a:srgbClr val="3F3F3F"/>
              </a:solidFill>
            </a:endParaRPr>
          </a:p>
        </p:txBody>
      </p:sp>
      <p:pic>
        <p:nvPicPr>
          <p:cNvPr id="1320" name="Google Shape;1320;p43"/>
          <p:cNvPicPr preferRelativeResize="0"/>
          <p:nvPr/>
        </p:nvPicPr>
        <p:blipFill rotWithShape="1">
          <a:blip r:embed="rId3">
            <a:alphaModFix/>
          </a:blip>
          <a:srcRect/>
          <a:stretch/>
        </p:blipFill>
        <p:spPr>
          <a:xfrm>
            <a:off x="5848171" y="649718"/>
            <a:ext cx="4559665" cy="365760"/>
          </a:xfrm>
          <a:prstGeom prst="rect">
            <a:avLst/>
          </a:prstGeom>
          <a:noFill/>
          <a:ln>
            <a:noFill/>
          </a:ln>
        </p:spPr>
      </p:pic>
      <p:grpSp>
        <p:nvGrpSpPr>
          <p:cNvPr id="1321" name="Google Shape;1321;p43"/>
          <p:cNvGrpSpPr/>
          <p:nvPr/>
        </p:nvGrpSpPr>
        <p:grpSpPr>
          <a:xfrm>
            <a:off x="1687162" y="1783520"/>
            <a:ext cx="10123838" cy="2534390"/>
            <a:chOff x="1706212" y="1924669"/>
            <a:chExt cx="10123838" cy="2787828"/>
          </a:xfrm>
        </p:grpSpPr>
        <p:sp>
          <p:nvSpPr>
            <p:cNvPr id="1322" name="Google Shape;1322;p43"/>
            <p:cNvSpPr/>
            <p:nvPr/>
          </p:nvSpPr>
          <p:spPr>
            <a:xfrm>
              <a:off x="1706212" y="1924669"/>
              <a:ext cx="1589438" cy="53511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Features:</a:t>
              </a:r>
              <a:endParaRPr sz="1400" b="0" i="0" u="none" strike="noStrike" cap="none">
                <a:solidFill>
                  <a:srgbClr val="000000"/>
                </a:solidFill>
                <a:latin typeface="Arial"/>
                <a:ea typeface="Arial"/>
                <a:cs typeface="Arial"/>
                <a:sym typeface="Arial"/>
              </a:endParaRPr>
            </a:p>
          </p:txBody>
        </p:sp>
        <p:sp>
          <p:nvSpPr>
            <p:cNvPr id="1323" name="Google Shape;1323;p43"/>
            <p:cNvSpPr/>
            <p:nvPr/>
          </p:nvSpPr>
          <p:spPr>
            <a:xfrm>
              <a:off x="1706212" y="2678901"/>
              <a:ext cx="10123838" cy="2033596"/>
            </a:xfrm>
            <a:prstGeom prst="roundRect">
              <a:avLst>
                <a:gd name="adj" fmla="val 10702"/>
              </a:avLst>
            </a:prstGeom>
            <a:solidFill>
              <a:schemeClr val="lt1"/>
            </a:solid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Multiple isolated environments are provided on a single host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Volume data is preserved when containers are created</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Containers that have changed are recreated</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Variables and moving a composition between environments are allowed</a:t>
              </a:r>
              <a:endParaRPr sz="1400" b="0" i="0" u="none" strike="noStrike" cap="none">
                <a:solidFill>
                  <a:srgbClr val="000000"/>
                </a:solidFill>
                <a:latin typeface="Arial"/>
                <a:ea typeface="Arial"/>
                <a:cs typeface="Arial"/>
                <a:sym typeface="Arial"/>
              </a:endParaRPr>
            </a:p>
          </p:txBody>
        </p:sp>
      </p:grpSp>
      <p:sp>
        <p:nvSpPr>
          <p:cNvPr id="1324" name="Google Shape;1324;p43"/>
          <p:cNvSpPr/>
          <p:nvPr/>
        </p:nvSpPr>
        <p:spPr>
          <a:xfrm>
            <a:off x="1677491" y="4826092"/>
            <a:ext cx="4806435" cy="486469"/>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Compose has commands that:</a:t>
            </a:r>
            <a:endParaRPr sz="1400" b="0" i="0" u="none" strike="noStrike" cap="none">
              <a:solidFill>
                <a:srgbClr val="000000"/>
              </a:solidFill>
              <a:latin typeface="Arial"/>
              <a:ea typeface="Arial"/>
              <a:cs typeface="Arial"/>
              <a:sym typeface="Arial"/>
            </a:endParaRPr>
          </a:p>
        </p:txBody>
      </p:sp>
      <p:sp>
        <p:nvSpPr>
          <p:cNvPr id="1325" name="Google Shape;1325;p43"/>
          <p:cNvSpPr/>
          <p:nvPr/>
        </p:nvSpPr>
        <p:spPr>
          <a:xfrm>
            <a:off x="1589401" y="5492125"/>
            <a:ext cx="11045700" cy="18486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Start, stop, and rebuild the services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View the status of running services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Stream the log output of running services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Run a one-off command on a service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44"/>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Compose: Configurations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20"/>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Container: Overview</a:t>
            </a:r>
            <a:endParaRPr/>
          </a:p>
        </p:txBody>
      </p:sp>
      <p:pic>
        <p:nvPicPr>
          <p:cNvPr id="829" name="Google Shape;829;p20"/>
          <p:cNvPicPr preferRelativeResize="0"/>
          <p:nvPr/>
        </p:nvPicPr>
        <p:blipFill rotWithShape="1">
          <a:blip r:embed="rId3">
            <a:alphaModFix/>
          </a:blip>
          <a:srcRect/>
          <a:stretch/>
        </p:blipFill>
        <p:spPr>
          <a:xfrm>
            <a:off x="5645017" y="592568"/>
            <a:ext cx="4965972" cy="365760"/>
          </a:xfrm>
          <a:prstGeom prst="rect">
            <a:avLst/>
          </a:prstGeom>
          <a:noFill/>
          <a:ln>
            <a:noFill/>
          </a:ln>
        </p:spPr>
      </p:pic>
      <p:sp>
        <p:nvSpPr>
          <p:cNvPr id="830" name="Google Shape;830;p20"/>
          <p:cNvSpPr/>
          <p:nvPr/>
        </p:nvSpPr>
        <p:spPr>
          <a:xfrm>
            <a:off x="5022177" y="1279812"/>
            <a:ext cx="6211645" cy="516336"/>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 runtime instance of a Docker image.</a:t>
            </a:r>
            <a:endParaRPr sz="2200" b="0" i="0" u="none" strike="noStrike" cap="none">
              <a:solidFill>
                <a:srgbClr val="3F3F3F"/>
              </a:solidFill>
              <a:latin typeface="Open Sans"/>
              <a:ea typeface="Open Sans"/>
              <a:cs typeface="Open Sans"/>
              <a:sym typeface="Open Sans"/>
            </a:endParaRPr>
          </a:p>
        </p:txBody>
      </p:sp>
      <p:grpSp>
        <p:nvGrpSpPr>
          <p:cNvPr id="831" name="Google Shape;831;p20"/>
          <p:cNvGrpSpPr/>
          <p:nvPr/>
        </p:nvGrpSpPr>
        <p:grpSpPr>
          <a:xfrm>
            <a:off x="3151969" y="2330200"/>
            <a:ext cx="9952060" cy="5670800"/>
            <a:chOff x="3755785" y="-1745051"/>
            <a:chExt cx="9952060" cy="5670800"/>
          </a:xfrm>
        </p:grpSpPr>
        <p:sp>
          <p:nvSpPr>
            <p:cNvPr id="832" name="Google Shape;832;p20"/>
            <p:cNvSpPr/>
            <p:nvPr/>
          </p:nvSpPr>
          <p:spPr>
            <a:xfrm>
              <a:off x="7404152" y="1511816"/>
              <a:ext cx="2655326" cy="2413933"/>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Components of container</a:t>
              </a:r>
              <a:endParaRPr sz="2200" b="0" i="0" u="none" strike="noStrike" cap="none">
                <a:solidFill>
                  <a:srgbClr val="3F3F3F"/>
                </a:solidFill>
                <a:latin typeface="Open Sans"/>
                <a:ea typeface="Open Sans"/>
                <a:cs typeface="Open Sans"/>
                <a:sym typeface="Open Sans"/>
              </a:endParaRPr>
            </a:p>
          </p:txBody>
        </p:sp>
        <p:sp>
          <p:nvSpPr>
            <p:cNvPr id="833" name="Google Shape;833;p20"/>
            <p:cNvSpPr/>
            <p:nvPr/>
          </p:nvSpPr>
          <p:spPr>
            <a:xfrm>
              <a:off x="11664207" y="1789853"/>
              <a:ext cx="2043638" cy="1857852"/>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3F3F3F"/>
                  </a:solidFill>
                  <a:latin typeface="Open Sans"/>
                  <a:ea typeface="Open Sans"/>
                  <a:cs typeface="Open Sans"/>
                  <a:sym typeface="Open Sans"/>
                </a:rPr>
                <a:t>Standard instructions</a:t>
              </a:r>
              <a:endParaRPr sz="1600" b="0" i="0" u="none" strike="noStrike" cap="none">
                <a:solidFill>
                  <a:srgbClr val="000000"/>
                </a:solidFill>
                <a:latin typeface="Open Sans"/>
                <a:ea typeface="Open Sans"/>
                <a:cs typeface="Open Sans"/>
                <a:sym typeface="Open Sans"/>
              </a:endParaRPr>
            </a:p>
          </p:txBody>
        </p:sp>
        <p:cxnSp>
          <p:nvCxnSpPr>
            <p:cNvPr id="834" name="Google Shape;834;p20"/>
            <p:cNvCxnSpPr/>
            <p:nvPr/>
          </p:nvCxnSpPr>
          <p:spPr>
            <a:xfrm rot="10800000" flipH="1">
              <a:off x="10046557" y="2718780"/>
              <a:ext cx="1422679" cy="1"/>
            </a:xfrm>
            <a:prstGeom prst="straightConnector1">
              <a:avLst/>
            </a:prstGeom>
            <a:noFill/>
            <a:ln w="25400" cap="flat" cmpd="sng">
              <a:solidFill>
                <a:srgbClr val="222A35"/>
              </a:solidFill>
              <a:prstDash val="dash"/>
              <a:round/>
              <a:headEnd type="none" w="sm" len="sm"/>
              <a:tailEnd type="oval" w="lg" len="lg"/>
            </a:ln>
          </p:spPr>
        </p:cxnSp>
        <p:cxnSp>
          <p:nvCxnSpPr>
            <p:cNvPr id="835" name="Google Shape;835;p20"/>
            <p:cNvCxnSpPr/>
            <p:nvPr/>
          </p:nvCxnSpPr>
          <p:spPr>
            <a:xfrm rot="10800000">
              <a:off x="5994394" y="2718779"/>
              <a:ext cx="1395028" cy="1"/>
            </a:xfrm>
            <a:prstGeom prst="straightConnector1">
              <a:avLst/>
            </a:prstGeom>
            <a:noFill/>
            <a:ln w="25400" cap="flat" cmpd="sng">
              <a:solidFill>
                <a:srgbClr val="222A35"/>
              </a:solidFill>
              <a:prstDash val="dash"/>
              <a:round/>
              <a:headEnd type="none" w="sm" len="sm"/>
              <a:tailEnd type="oval" w="lg" len="lg"/>
            </a:ln>
          </p:spPr>
        </p:cxnSp>
        <p:sp>
          <p:nvSpPr>
            <p:cNvPr id="836" name="Google Shape;836;p20"/>
            <p:cNvSpPr/>
            <p:nvPr/>
          </p:nvSpPr>
          <p:spPr>
            <a:xfrm>
              <a:off x="3755785" y="1789853"/>
              <a:ext cx="2043638" cy="1857852"/>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3F3F3F"/>
                  </a:solidFill>
                  <a:latin typeface="Open Sans"/>
                  <a:ea typeface="Open Sans"/>
                  <a:cs typeface="Open Sans"/>
                  <a:sym typeface="Open Sans"/>
                </a:rPr>
                <a:t>Docker image</a:t>
              </a:r>
              <a:endParaRPr sz="1600" b="0" i="1" u="none" strike="noStrike" cap="none">
                <a:solidFill>
                  <a:srgbClr val="3F3F3F"/>
                </a:solidFill>
                <a:latin typeface="Open Sans"/>
                <a:ea typeface="Open Sans"/>
                <a:cs typeface="Open Sans"/>
                <a:sym typeface="Open Sans"/>
              </a:endParaRPr>
            </a:p>
          </p:txBody>
        </p:sp>
        <p:sp>
          <p:nvSpPr>
            <p:cNvPr id="837" name="Google Shape;837;p20"/>
            <p:cNvSpPr/>
            <p:nvPr/>
          </p:nvSpPr>
          <p:spPr>
            <a:xfrm>
              <a:off x="7709996" y="-1745051"/>
              <a:ext cx="2043638" cy="1857852"/>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3F3F3F"/>
                  </a:solidFill>
                  <a:latin typeface="Open Sans"/>
                  <a:ea typeface="Open Sans"/>
                  <a:cs typeface="Open Sans"/>
                  <a:sym typeface="Open Sans"/>
                </a:rPr>
                <a:t>Execution environment</a:t>
              </a:r>
              <a:endParaRPr sz="1600" b="0" i="0" u="none" strike="noStrike" cap="none">
                <a:solidFill>
                  <a:srgbClr val="000000"/>
                </a:solidFill>
                <a:latin typeface="Open Sans"/>
                <a:ea typeface="Open Sans"/>
                <a:cs typeface="Open Sans"/>
                <a:sym typeface="Open Sans"/>
              </a:endParaRPr>
            </a:p>
          </p:txBody>
        </p:sp>
        <p:cxnSp>
          <p:nvCxnSpPr>
            <p:cNvPr id="838" name="Google Shape;838;p20"/>
            <p:cNvCxnSpPr/>
            <p:nvPr/>
          </p:nvCxnSpPr>
          <p:spPr>
            <a:xfrm rot="10800000">
              <a:off x="8725376" y="285799"/>
              <a:ext cx="0" cy="1206967"/>
            </a:xfrm>
            <a:prstGeom prst="straightConnector1">
              <a:avLst/>
            </a:prstGeom>
            <a:noFill/>
            <a:ln w="25400" cap="flat" cmpd="sng">
              <a:solidFill>
                <a:srgbClr val="222A35"/>
              </a:solidFill>
              <a:prstDash val="dash"/>
              <a:round/>
              <a:headEnd type="none" w="sm" len="sm"/>
              <a:tailEnd type="oval" w="lg" len="lg"/>
            </a:ln>
          </p:spPr>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45"/>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336" name="Google Shape;1336;p45"/>
          <p:cNvPicPr preferRelativeResize="0"/>
          <p:nvPr/>
        </p:nvPicPr>
        <p:blipFill rotWithShape="1">
          <a:blip r:embed="rId3">
            <a:alphaModFix/>
          </a:blip>
          <a:srcRect/>
          <a:stretch/>
        </p:blipFill>
        <p:spPr>
          <a:xfrm>
            <a:off x="5620187" y="649718"/>
            <a:ext cx="5015632" cy="365760"/>
          </a:xfrm>
          <a:prstGeom prst="rect">
            <a:avLst/>
          </a:prstGeom>
          <a:noFill/>
          <a:ln>
            <a:noFill/>
          </a:ln>
        </p:spPr>
      </p:pic>
      <p:sp>
        <p:nvSpPr>
          <p:cNvPr id="1337" name="Google Shape;1337;p45"/>
          <p:cNvSpPr/>
          <p:nvPr/>
        </p:nvSpPr>
        <p:spPr>
          <a:xfrm>
            <a:off x="4921997" y="3148728"/>
            <a:ext cx="9576099" cy="445885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specified either as a string containing a path to the build context</a:t>
            </a:r>
            <a:endParaRPr sz="2200" b="0" i="1" u="none" strike="noStrike" cap="none">
              <a:solidFill>
                <a:srgbClr val="3F3F3F"/>
              </a:solidFill>
              <a:latin typeface="Open Sans"/>
              <a:ea typeface="Open Sans"/>
              <a:cs typeface="Open Sans"/>
              <a:sym typeface="Open Sans"/>
            </a:endParaRPr>
          </a:p>
        </p:txBody>
      </p:sp>
      <p:sp>
        <p:nvSpPr>
          <p:cNvPr id="1338" name="Google Shape;1338;p45"/>
          <p:cNvSpPr/>
          <p:nvPr/>
        </p:nvSpPr>
        <p:spPr>
          <a:xfrm>
            <a:off x="3200651" y="1088819"/>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339" name="Google Shape;1339;p45"/>
          <p:cNvSpPr/>
          <p:nvPr/>
        </p:nvSpPr>
        <p:spPr>
          <a:xfrm>
            <a:off x="5724806" y="1092193"/>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340" name="Google Shape;1340;p45"/>
          <p:cNvSpPr/>
          <p:nvPr/>
        </p:nvSpPr>
        <p:spPr>
          <a:xfrm>
            <a:off x="8248961" y="1092193"/>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341" name="Google Shape;1341;p45"/>
          <p:cNvSpPr/>
          <p:nvPr/>
        </p:nvSpPr>
        <p:spPr>
          <a:xfrm>
            <a:off x="676496" y="1088819"/>
            <a:ext cx="2386858" cy="78429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342" name="Google Shape;1342;p45"/>
          <p:cNvSpPr/>
          <p:nvPr/>
        </p:nvSpPr>
        <p:spPr>
          <a:xfrm>
            <a:off x="10773116" y="1088819"/>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343" name="Google Shape;1343;p45"/>
          <p:cNvSpPr/>
          <p:nvPr/>
        </p:nvSpPr>
        <p:spPr>
          <a:xfrm>
            <a:off x="13304667" y="1088819"/>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1400" b="0" i="0" u="none" strike="noStrike" cap="none">
              <a:solidFill>
                <a:srgbClr val="000000"/>
              </a:solidFill>
              <a:latin typeface="Arial"/>
              <a:ea typeface="Arial"/>
              <a:cs typeface="Arial"/>
              <a:sym typeface="Arial"/>
            </a:endParaRPr>
          </a:p>
        </p:txBody>
      </p:sp>
      <p:sp>
        <p:nvSpPr>
          <p:cNvPr id="1344" name="Google Shape;1344;p45"/>
          <p:cNvSpPr/>
          <p:nvPr/>
        </p:nvSpPr>
        <p:spPr>
          <a:xfrm>
            <a:off x="2883002" y="3365045"/>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CONTEXT</a:t>
            </a:r>
            <a:endParaRPr sz="1400" b="0" i="0" u="none" strike="noStrike" cap="none">
              <a:solidFill>
                <a:srgbClr val="000000"/>
              </a:solidFill>
              <a:latin typeface="Arial"/>
              <a:ea typeface="Arial"/>
              <a:cs typeface="Arial"/>
              <a:sym typeface="Arial"/>
            </a:endParaRPr>
          </a:p>
        </p:txBody>
      </p:sp>
      <p:sp>
        <p:nvSpPr>
          <p:cNvPr id="1345" name="Google Shape;1345;p45"/>
          <p:cNvSpPr/>
          <p:nvPr/>
        </p:nvSpPr>
        <p:spPr>
          <a:xfrm>
            <a:off x="2883002" y="3932816"/>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DOCKERFILE</a:t>
            </a:r>
            <a:endParaRPr sz="1400" b="0" i="0" u="none" strike="noStrike" cap="none">
              <a:solidFill>
                <a:srgbClr val="000000"/>
              </a:solidFill>
              <a:latin typeface="Arial"/>
              <a:ea typeface="Arial"/>
              <a:cs typeface="Arial"/>
              <a:sym typeface="Arial"/>
            </a:endParaRPr>
          </a:p>
        </p:txBody>
      </p:sp>
      <p:sp>
        <p:nvSpPr>
          <p:cNvPr id="1346" name="Google Shape;1346;p45"/>
          <p:cNvSpPr/>
          <p:nvPr/>
        </p:nvSpPr>
        <p:spPr>
          <a:xfrm>
            <a:off x="2883002" y="4511774"/>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ARGS</a:t>
            </a:r>
            <a:endParaRPr sz="1400" b="0" i="0" u="none" strike="noStrike" cap="none">
              <a:solidFill>
                <a:srgbClr val="000000"/>
              </a:solidFill>
              <a:latin typeface="Arial"/>
              <a:ea typeface="Arial"/>
              <a:cs typeface="Arial"/>
              <a:sym typeface="Arial"/>
            </a:endParaRPr>
          </a:p>
        </p:txBody>
      </p:sp>
      <p:sp>
        <p:nvSpPr>
          <p:cNvPr id="1347" name="Google Shape;1347;p45"/>
          <p:cNvSpPr/>
          <p:nvPr/>
        </p:nvSpPr>
        <p:spPr>
          <a:xfrm>
            <a:off x="2883002" y="5090732"/>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CACHE_FROM</a:t>
            </a:r>
            <a:endParaRPr sz="1400" b="0" i="0" u="none" strike="noStrike" cap="none">
              <a:solidFill>
                <a:srgbClr val="000000"/>
              </a:solidFill>
              <a:latin typeface="Arial"/>
              <a:ea typeface="Arial"/>
              <a:cs typeface="Arial"/>
              <a:sym typeface="Arial"/>
            </a:endParaRPr>
          </a:p>
        </p:txBody>
      </p:sp>
      <p:sp>
        <p:nvSpPr>
          <p:cNvPr id="1348" name="Google Shape;1348;p45"/>
          <p:cNvSpPr/>
          <p:nvPr/>
        </p:nvSpPr>
        <p:spPr>
          <a:xfrm>
            <a:off x="2902052" y="5684356"/>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LABELS</a:t>
            </a:r>
            <a:endParaRPr sz="1400" b="0" i="0" u="none" strike="noStrike" cap="none">
              <a:solidFill>
                <a:srgbClr val="000000"/>
              </a:solidFill>
              <a:latin typeface="Arial"/>
              <a:ea typeface="Arial"/>
              <a:cs typeface="Arial"/>
              <a:sym typeface="Arial"/>
            </a:endParaRPr>
          </a:p>
        </p:txBody>
      </p:sp>
      <p:sp>
        <p:nvSpPr>
          <p:cNvPr id="1349" name="Google Shape;1349;p45"/>
          <p:cNvSpPr/>
          <p:nvPr/>
        </p:nvSpPr>
        <p:spPr>
          <a:xfrm>
            <a:off x="2902052" y="6256932"/>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SHM_SIZE</a:t>
            </a:r>
            <a:endParaRPr sz="1400" b="0" i="0" u="none" strike="noStrike" cap="none">
              <a:solidFill>
                <a:srgbClr val="000000"/>
              </a:solidFill>
              <a:latin typeface="Arial"/>
              <a:ea typeface="Arial"/>
              <a:cs typeface="Arial"/>
              <a:sym typeface="Arial"/>
            </a:endParaRPr>
          </a:p>
        </p:txBody>
      </p:sp>
      <p:sp>
        <p:nvSpPr>
          <p:cNvPr id="1350" name="Google Shape;1350;p45"/>
          <p:cNvSpPr/>
          <p:nvPr/>
        </p:nvSpPr>
        <p:spPr>
          <a:xfrm>
            <a:off x="2883002" y="6829508"/>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1351" name="Google Shape;1351;p45"/>
          <p:cNvSpPr txBox="1"/>
          <p:nvPr/>
        </p:nvSpPr>
        <p:spPr>
          <a:xfrm>
            <a:off x="8128000" y="4572000"/>
            <a:ext cx="3451378"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version: "3.7"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services: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webapp: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build: ./dir</a:t>
            </a: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sp>
        <p:nvSpPr>
          <p:cNvPr id="1352" name="Google Shape;1352;p45"/>
          <p:cNvSpPr/>
          <p:nvPr/>
        </p:nvSpPr>
        <p:spPr>
          <a:xfrm>
            <a:off x="6277033" y="3187692"/>
            <a:ext cx="7389091" cy="4524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Here </a:t>
            </a:r>
            <a:r>
              <a:rPr lang="en-US" sz="2200" b="0" i="1" u="none" strike="noStrike" cap="none">
                <a:solidFill>
                  <a:srgbClr val="3F3F3F"/>
                </a:solidFill>
                <a:latin typeface="Open Sans"/>
                <a:ea typeface="Open Sans"/>
                <a:cs typeface="Open Sans"/>
                <a:sym typeface="Open Sans"/>
              </a:rPr>
              <a:t>build </a:t>
            </a:r>
            <a:r>
              <a:rPr lang="en-US" sz="2200" b="0" i="0" u="none" strike="noStrike" cap="none">
                <a:solidFill>
                  <a:srgbClr val="3F3F3F"/>
                </a:solidFill>
                <a:latin typeface="Open Sans"/>
                <a:ea typeface="Open Sans"/>
                <a:cs typeface="Open Sans"/>
                <a:sym typeface="Open Sans"/>
              </a:rPr>
              <a:t>is specified as a string that contains a path</a:t>
            </a:r>
            <a:endParaRPr sz="2200" b="0" i="0" u="none" strike="noStrike" cap="none">
              <a:solidFill>
                <a:srgbClr val="3F3F3F"/>
              </a:solidFill>
              <a:latin typeface="Open Sans"/>
              <a:ea typeface="Open Sans"/>
              <a:cs typeface="Open Sans"/>
              <a:sym typeface="Open Sans"/>
            </a:endParaRPr>
          </a:p>
        </p:txBody>
      </p:sp>
      <p:sp>
        <p:nvSpPr>
          <p:cNvPr id="1353" name="Google Shape;1353;p45"/>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354" name="Google Shape;1354;p45"/>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46"/>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360" name="Google Shape;1360;p46"/>
          <p:cNvPicPr preferRelativeResize="0"/>
          <p:nvPr/>
        </p:nvPicPr>
        <p:blipFill rotWithShape="1">
          <a:blip r:embed="rId3">
            <a:alphaModFix/>
          </a:blip>
          <a:srcRect/>
          <a:stretch/>
        </p:blipFill>
        <p:spPr>
          <a:xfrm>
            <a:off x="5620187" y="649718"/>
            <a:ext cx="5015632" cy="365760"/>
          </a:xfrm>
          <a:prstGeom prst="rect">
            <a:avLst/>
          </a:prstGeom>
          <a:noFill/>
          <a:ln>
            <a:noFill/>
          </a:ln>
        </p:spPr>
      </p:pic>
      <p:sp>
        <p:nvSpPr>
          <p:cNvPr id="1361" name="Google Shape;1361;p46"/>
          <p:cNvSpPr/>
          <p:nvPr/>
        </p:nvSpPr>
        <p:spPr>
          <a:xfrm>
            <a:off x="4921997" y="3148728"/>
            <a:ext cx="9576099" cy="445885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p:txBody>
      </p:sp>
      <p:sp>
        <p:nvSpPr>
          <p:cNvPr id="1362" name="Google Shape;1362;p46"/>
          <p:cNvSpPr/>
          <p:nvPr/>
        </p:nvSpPr>
        <p:spPr>
          <a:xfrm>
            <a:off x="3200651" y="1088819"/>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363" name="Google Shape;1363;p46"/>
          <p:cNvSpPr/>
          <p:nvPr/>
        </p:nvSpPr>
        <p:spPr>
          <a:xfrm>
            <a:off x="5724806" y="1092193"/>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364" name="Google Shape;1364;p46"/>
          <p:cNvSpPr/>
          <p:nvPr/>
        </p:nvSpPr>
        <p:spPr>
          <a:xfrm>
            <a:off x="8248961" y="1092193"/>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365" name="Google Shape;1365;p46"/>
          <p:cNvSpPr/>
          <p:nvPr/>
        </p:nvSpPr>
        <p:spPr>
          <a:xfrm>
            <a:off x="676496" y="1088819"/>
            <a:ext cx="2386858" cy="78429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366" name="Google Shape;1366;p46"/>
          <p:cNvSpPr/>
          <p:nvPr/>
        </p:nvSpPr>
        <p:spPr>
          <a:xfrm>
            <a:off x="10773116" y="1088819"/>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367" name="Google Shape;1367;p46"/>
          <p:cNvSpPr/>
          <p:nvPr/>
        </p:nvSpPr>
        <p:spPr>
          <a:xfrm>
            <a:off x="13304667" y="1088819"/>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1400" b="0" i="0" u="none" strike="noStrike" cap="none">
              <a:solidFill>
                <a:srgbClr val="000000"/>
              </a:solidFill>
              <a:latin typeface="Arial"/>
              <a:ea typeface="Arial"/>
              <a:cs typeface="Arial"/>
              <a:sym typeface="Arial"/>
            </a:endParaRPr>
          </a:p>
        </p:txBody>
      </p:sp>
      <p:sp>
        <p:nvSpPr>
          <p:cNvPr id="1368" name="Google Shape;1368;p46"/>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369" name="Google Shape;1369;p46"/>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
        <p:nvSpPr>
          <p:cNvPr id="1370" name="Google Shape;1370;p46"/>
          <p:cNvSpPr/>
          <p:nvPr/>
        </p:nvSpPr>
        <p:spPr>
          <a:xfrm>
            <a:off x="2883002" y="3365045"/>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CONTEXT</a:t>
            </a:r>
            <a:endParaRPr sz="1400" b="0" i="0" u="none" strike="noStrike" cap="none">
              <a:solidFill>
                <a:srgbClr val="000000"/>
              </a:solidFill>
              <a:latin typeface="Arial"/>
              <a:ea typeface="Arial"/>
              <a:cs typeface="Arial"/>
              <a:sym typeface="Arial"/>
            </a:endParaRPr>
          </a:p>
        </p:txBody>
      </p:sp>
      <p:sp>
        <p:nvSpPr>
          <p:cNvPr id="1371" name="Google Shape;1371;p46"/>
          <p:cNvSpPr/>
          <p:nvPr/>
        </p:nvSpPr>
        <p:spPr>
          <a:xfrm>
            <a:off x="2883002" y="3932816"/>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DOCKERFILE</a:t>
            </a:r>
            <a:endParaRPr sz="1400" b="0" i="0" u="none" strike="noStrike" cap="none">
              <a:solidFill>
                <a:srgbClr val="000000"/>
              </a:solidFill>
              <a:latin typeface="Arial"/>
              <a:ea typeface="Arial"/>
              <a:cs typeface="Arial"/>
              <a:sym typeface="Arial"/>
            </a:endParaRPr>
          </a:p>
        </p:txBody>
      </p:sp>
      <p:sp>
        <p:nvSpPr>
          <p:cNvPr id="1372" name="Google Shape;1372;p46"/>
          <p:cNvSpPr/>
          <p:nvPr/>
        </p:nvSpPr>
        <p:spPr>
          <a:xfrm>
            <a:off x="2883002" y="4511774"/>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ARGS</a:t>
            </a:r>
            <a:endParaRPr sz="1400" b="0" i="0" u="none" strike="noStrike" cap="none">
              <a:solidFill>
                <a:srgbClr val="000000"/>
              </a:solidFill>
              <a:latin typeface="Arial"/>
              <a:ea typeface="Arial"/>
              <a:cs typeface="Arial"/>
              <a:sym typeface="Arial"/>
            </a:endParaRPr>
          </a:p>
        </p:txBody>
      </p:sp>
      <p:sp>
        <p:nvSpPr>
          <p:cNvPr id="1373" name="Google Shape;1373;p46"/>
          <p:cNvSpPr/>
          <p:nvPr/>
        </p:nvSpPr>
        <p:spPr>
          <a:xfrm>
            <a:off x="2883002" y="5090732"/>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CACHE_FROM</a:t>
            </a:r>
            <a:endParaRPr sz="1400" b="0" i="0" u="none" strike="noStrike" cap="none">
              <a:solidFill>
                <a:srgbClr val="000000"/>
              </a:solidFill>
              <a:latin typeface="Arial"/>
              <a:ea typeface="Arial"/>
              <a:cs typeface="Arial"/>
              <a:sym typeface="Arial"/>
            </a:endParaRPr>
          </a:p>
        </p:txBody>
      </p:sp>
      <p:sp>
        <p:nvSpPr>
          <p:cNvPr id="1374" name="Google Shape;1374;p46"/>
          <p:cNvSpPr/>
          <p:nvPr/>
        </p:nvSpPr>
        <p:spPr>
          <a:xfrm>
            <a:off x="2902052" y="5684356"/>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LABELS</a:t>
            </a:r>
            <a:endParaRPr sz="1400" b="0" i="0" u="none" strike="noStrike" cap="none">
              <a:solidFill>
                <a:srgbClr val="000000"/>
              </a:solidFill>
              <a:latin typeface="Arial"/>
              <a:ea typeface="Arial"/>
              <a:cs typeface="Arial"/>
              <a:sym typeface="Arial"/>
            </a:endParaRPr>
          </a:p>
        </p:txBody>
      </p:sp>
      <p:sp>
        <p:nvSpPr>
          <p:cNvPr id="1375" name="Google Shape;1375;p46"/>
          <p:cNvSpPr/>
          <p:nvPr/>
        </p:nvSpPr>
        <p:spPr>
          <a:xfrm>
            <a:off x="2902052" y="6256932"/>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SHM_SIZE</a:t>
            </a:r>
            <a:endParaRPr sz="1400" b="0" i="0" u="none" strike="noStrike" cap="none">
              <a:solidFill>
                <a:srgbClr val="000000"/>
              </a:solidFill>
              <a:latin typeface="Arial"/>
              <a:ea typeface="Arial"/>
              <a:cs typeface="Arial"/>
              <a:sym typeface="Arial"/>
            </a:endParaRPr>
          </a:p>
        </p:txBody>
      </p:sp>
      <p:sp>
        <p:nvSpPr>
          <p:cNvPr id="1376" name="Google Shape;1376;p46"/>
          <p:cNvSpPr/>
          <p:nvPr/>
        </p:nvSpPr>
        <p:spPr>
          <a:xfrm>
            <a:off x="2883002" y="6829508"/>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1377" name="Google Shape;1377;p46"/>
          <p:cNvSpPr txBox="1"/>
          <p:nvPr/>
        </p:nvSpPr>
        <p:spPr>
          <a:xfrm>
            <a:off x="6241199" y="4176817"/>
            <a:ext cx="7389091" cy="28007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version: "3.7"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services: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webapp: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context: ./dir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dockerfile: Dockerfile-alternate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buildno: 1 </a:t>
            </a:r>
            <a:endParaRPr sz="1400" b="0" i="0" u="none" strike="noStrike" cap="none">
              <a:solidFill>
                <a:srgbClr val="000000"/>
              </a:solidFill>
              <a:latin typeface="Arial"/>
              <a:ea typeface="Arial"/>
              <a:cs typeface="Arial"/>
              <a:sym typeface="Arial"/>
            </a:endParaRPr>
          </a:p>
        </p:txBody>
      </p:sp>
      <p:sp>
        <p:nvSpPr>
          <p:cNvPr id="1378" name="Google Shape;1378;p46"/>
          <p:cNvSpPr/>
          <p:nvPr/>
        </p:nvSpPr>
        <p:spPr>
          <a:xfrm>
            <a:off x="6621997" y="3165485"/>
            <a:ext cx="7389091" cy="4524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Here </a:t>
            </a:r>
            <a:r>
              <a:rPr lang="en-US" sz="2200" b="0" i="1" u="none" strike="noStrike" cap="none">
                <a:solidFill>
                  <a:srgbClr val="3F3F3F"/>
                </a:solidFill>
                <a:latin typeface="Open Sans"/>
                <a:ea typeface="Open Sans"/>
                <a:cs typeface="Open Sans"/>
                <a:sym typeface="Open Sans"/>
              </a:rPr>
              <a:t>build </a:t>
            </a:r>
            <a:r>
              <a:rPr lang="en-US" sz="2200" b="0" i="0" u="none" strike="noStrike" cap="none">
                <a:solidFill>
                  <a:srgbClr val="3F3F3F"/>
                </a:solidFill>
                <a:latin typeface="Open Sans"/>
                <a:ea typeface="Open Sans"/>
                <a:cs typeface="Open Sans"/>
                <a:sym typeface="Open Sans"/>
              </a:rPr>
              <a:t>is specified as an object with the path</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47"/>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384" name="Google Shape;1384;p47"/>
          <p:cNvPicPr preferRelativeResize="0"/>
          <p:nvPr/>
        </p:nvPicPr>
        <p:blipFill rotWithShape="1">
          <a:blip r:embed="rId3">
            <a:alphaModFix/>
          </a:blip>
          <a:srcRect/>
          <a:stretch/>
        </p:blipFill>
        <p:spPr>
          <a:xfrm>
            <a:off x="5620187" y="649718"/>
            <a:ext cx="5015632" cy="365760"/>
          </a:xfrm>
          <a:prstGeom prst="rect">
            <a:avLst/>
          </a:prstGeom>
          <a:noFill/>
          <a:ln>
            <a:noFill/>
          </a:ln>
        </p:spPr>
      </p:pic>
      <p:sp>
        <p:nvSpPr>
          <p:cNvPr id="1385" name="Google Shape;1385;p47"/>
          <p:cNvSpPr/>
          <p:nvPr/>
        </p:nvSpPr>
        <p:spPr>
          <a:xfrm>
            <a:off x="4921997" y="3148728"/>
            <a:ext cx="9576099" cy="445885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386" name="Google Shape;1386;p47"/>
          <p:cNvSpPr/>
          <p:nvPr/>
        </p:nvSpPr>
        <p:spPr>
          <a:xfrm>
            <a:off x="3200651" y="1088819"/>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387" name="Google Shape;1387;p47"/>
          <p:cNvSpPr/>
          <p:nvPr/>
        </p:nvSpPr>
        <p:spPr>
          <a:xfrm>
            <a:off x="5724806" y="1092193"/>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388" name="Google Shape;1388;p47"/>
          <p:cNvSpPr/>
          <p:nvPr/>
        </p:nvSpPr>
        <p:spPr>
          <a:xfrm>
            <a:off x="8248961" y="1092193"/>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389" name="Google Shape;1389;p47"/>
          <p:cNvSpPr/>
          <p:nvPr/>
        </p:nvSpPr>
        <p:spPr>
          <a:xfrm>
            <a:off x="676496" y="1088819"/>
            <a:ext cx="2386858" cy="78429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390" name="Google Shape;1390;p47"/>
          <p:cNvSpPr/>
          <p:nvPr/>
        </p:nvSpPr>
        <p:spPr>
          <a:xfrm>
            <a:off x="10773116" y="1088819"/>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391" name="Google Shape;1391;p47"/>
          <p:cNvSpPr/>
          <p:nvPr/>
        </p:nvSpPr>
        <p:spPr>
          <a:xfrm>
            <a:off x="13304667" y="1088819"/>
            <a:ext cx="2386858" cy="784296"/>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1400" b="0" i="0" u="none" strike="noStrike" cap="none">
              <a:solidFill>
                <a:srgbClr val="000000"/>
              </a:solidFill>
              <a:latin typeface="Arial"/>
              <a:ea typeface="Arial"/>
              <a:cs typeface="Arial"/>
              <a:sym typeface="Arial"/>
            </a:endParaRPr>
          </a:p>
        </p:txBody>
      </p:sp>
      <p:sp>
        <p:nvSpPr>
          <p:cNvPr id="1392" name="Google Shape;1392;p47"/>
          <p:cNvSpPr/>
          <p:nvPr/>
        </p:nvSpPr>
        <p:spPr>
          <a:xfrm>
            <a:off x="2883002" y="3365045"/>
            <a:ext cx="1885950" cy="486469"/>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CONTEXT</a:t>
            </a:r>
            <a:endParaRPr sz="1400" b="0" i="0" u="none" strike="noStrike" cap="none">
              <a:solidFill>
                <a:srgbClr val="000000"/>
              </a:solidFill>
              <a:latin typeface="Arial"/>
              <a:ea typeface="Arial"/>
              <a:cs typeface="Arial"/>
              <a:sym typeface="Arial"/>
            </a:endParaRPr>
          </a:p>
        </p:txBody>
      </p:sp>
      <p:sp>
        <p:nvSpPr>
          <p:cNvPr id="1393" name="Google Shape;1393;p47"/>
          <p:cNvSpPr/>
          <p:nvPr/>
        </p:nvSpPr>
        <p:spPr>
          <a:xfrm>
            <a:off x="2883002" y="3932816"/>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DOCKERFILE</a:t>
            </a:r>
            <a:endParaRPr sz="1400" b="0" i="0" u="none" strike="noStrike" cap="none">
              <a:solidFill>
                <a:srgbClr val="000000"/>
              </a:solidFill>
              <a:latin typeface="Arial"/>
              <a:ea typeface="Arial"/>
              <a:cs typeface="Arial"/>
              <a:sym typeface="Arial"/>
            </a:endParaRPr>
          </a:p>
        </p:txBody>
      </p:sp>
      <p:sp>
        <p:nvSpPr>
          <p:cNvPr id="1394" name="Google Shape;1394;p47"/>
          <p:cNvSpPr/>
          <p:nvPr/>
        </p:nvSpPr>
        <p:spPr>
          <a:xfrm>
            <a:off x="2883002" y="4511774"/>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ARGS</a:t>
            </a:r>
            <a:endParaRPr sz="1400" b="0" i="0" u="none" strike="noStrike" cap="none">
              <a:solidFill>
                <a:srgbClr val="000000"/>
              </a:solidFill>
              <a:latin typeface="Arial"/>
              <a:ea typeface="Arial"/>
              <a:cs typeface="Arial"/>
              <a:sym typeface="Arial"/>
            </a:endParaRPr>
          </a:p>
        </p:txBody>
      </p:sp>
      <p:sp>
        <p:nvSpPr>
          <p:cNvPr id="1395" name="Google Shape;1395;p47"/>
          <p:cNvSpPr/>
          <p:nvPr/>
        </p:nvSpPr>
        <p:spPr>
          <a:xfrm>
            <a:off x="2883002" y="5090732"/>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CACHE_FROM</a:t>
            </a:r>
            <a:endParaRPr sz="1400" b="0" i="0" u="none" strike="noStrike" cap="none">
              <a:solidFill>
                <a:srgbClr val="000000"/>
              </a:solidFill>
              <a:latin typeface="Arial"/>
              <a:ea typeface="Arial"/>
              <a:cs typeface="Arial"/>
              <a:sym typeface="Arial"/>
            </a:endParaRPr>
          </a:p>
        </p:txBody>
      </p:sp>
      <p:sp>
        <p:nvSpPr>
          <p:cNvPr id="1396" name="Google Shape;1396;p47"/>
          <p:cNvSpPr/>
          <p:nvPr/>
        </p:nvSpPr>
        <p:spPr>
          <a:xfrm>
            <a:off x="2902052" y="5684356"/>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LABELS</a:t>
            </a:r>
            <a:endParaRPr sz="1400" b="0" i="0" u="none" strike="noStrike" cap="none">
              <a:solidFill>
                <a:srgbClr val="000000"/>
              </a:solidFill>
              <a:latin typeface="Arial"/>
              <a:ea typeface="Arial"/>
              <a:cs typeface="Arial"/>
              <a:sym typeface="Arial"/>
            </a:endParaRPr>
          </a:p>
        </p:txBody>
      </p:sp>
      <p:sp>
        <p:nvSpPr>
          <p:cNvPr id="1397" name="Google Shape;1397;p47"/>
          <p:cNvSpPr/>
          <p:nvPr/>
        </p:nvSpPr>
        <p:spPr>
          <a:xfrm>
            <a:off x="2902052" y="6256932"/>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SHM_SIZE</a:t>
            </a:r>
            <a:endParaRPr sz="1400" b="0" i="0" u="none" strike="noStrike" cap="none">
              <a:solidFill>
                <a:srgbClr val="000000"/>
              </a:solidFill>
              <a:latin typeface="Arial"/>
              <a:ea typeface="Arial"/>
              <a:cs typeface="Arial"/>
              <a:sym typeface="Arial"/>
            </a:endParaRPr>
          </a:p>
        </p:txBody>
      </p:sp>
      <p:sp>
        <p:nvSpPr>
          <p:cNvPr id="1398" name="Google Shape;1398;p47"/>
          <p:cNvSpPr/>
          <p:nvPr/>
        </p:nvSpPr>
        <p:spPr>
          <a:xfrm>
            <a:off x="2883002" y="6829508"/>
            <a:ext cx="1885950" cy="486469"/>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1399" name="Google Shape;1399;p47"/>
          <p:cNvSpPr txBox="1"/>
          <p:nvPr/>
        </p:nvSpPr>
        <p:spPr>
          <a:xfrm>
            <a:off x="7940232" y="4807700"/>
            <a:ext cx="28329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context: ./dir</a:t>
            </a:r>
            <a:endParaRPr sz="2200" b="0" i="1" u="none" strike="noStrike" cap="none">
              <a:solidFill>
                <a:srgbClr val="3F3F3F"/>
              </a:solidFill>
              <a:latin typeface="Open Sans"/>
              <a:ea typeface="Open Sans"/>
              <a:cs typeface="Open Sans"/>
              <a:sym typeface="Open Sans"/>
            </a:endParaRPr>
          </a:p>
        </p:txBody>
      </p:sp>
      <p:sp>
        <p:nvSpPr>
          <p:cNvPr id="1400" name="Google Shape;1400;p47"/>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401" name="Google Shape;1401;p47"/>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g6f5e7ffbbc_1_205"/>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408" name="Google Shape;1408;g6f5e7ffbbc_1_205"/>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409" name="Google Shape;1409;g6f5e7ffbbc_1_205"/>
          <p:cNvSpPr/>
          <p:nvPr/>
        </p:nvSpPr>
        <p:spPr>
          <a:xfrm>
            <a:off x="4921997" y="3150008"/>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410" name="Google Shape;1410;g6f5e7ffbbc_1_205"/>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411" name="Google Shape;1411;g6f5e7ffbbc_1_205"/>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412" name="Google Shape;1412;g6f5e7ffbbc_1_205"/>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413" name="Google Shape;1413;g6f5e7ffbbc_1_205"/>
          <p:cNvSpPr/>
          <p:nvPr/>
        </p:nvSpPr>
        <p:spPr>
          <a:xfrm>
            <a:off x="676496"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414" name="Google Shape;1414;g6f5e7ffbbc_1_205"/>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415" name="Google Shape;1415;g6f5e7ffbbc_1_205"/>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416" name="Google Shape;1416;g6f5e7ffbbc_1_205"/>
          <p:cNvSpPr/>
          <p:nvPr/>
        </p:nvSpPr>
        <p:spPr>
          <a:xfrm>
            <a:off x="2883002" y="3365045"/>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CONTEXT</a:t>
            </a:r>
            <a:endParaRPr sz="1400" b="0" i="0" u="none" strike="noStrike" cap="none">
              <a:solidFill>
                <a:srgbClr val="000000"/>
              </a:solidFill>
              <a:latin typeface="Arial"/>
              <a:ea typeface="Arial"/>
              <a:cs typeface="Arial"/>
              <a:sym typeface="Arial"/>
            </a:endParaRPr>
          </a:p>
        </p:txBody>
      </p:sp>
      <p:sp>
        <p:nvSpPr>
          <p:cNvPr id="1417" name="Google Shape;1417;g6f5e7ffbbc_1_205"/>
          <p:cNvSpPr/>
          <p:nvPr/>
        </p:nvSpPr>
        <p:spPr>
          <a:xfrm>
            <a:off x="2883002" y="3932816"/>
            <a:ext cx="18861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DOCKERFILE</a:t>
            </a:r>
            <a:endParaRPr sz="1400" b="0" i="0" u="none" strike="noStrike" cap="none">
              <a:solidFill>
                <a:srgbClr val="000000"/>
              </a:solidFill>
              <a:latin typeface="Arial"/>
              <a:ea typeface="Arial"/>
              <a:cs typeface="Arial"/>
              <a:sym typeface="Arial"/>
            </a:endParaRPr>
          </a:p>
        </p:txBody>
      </p:sp>
      <p:sp>
        <p:nvSpPr>
          <p:cNvPr id="1418" name="Google Shape;1418;g6f5e7ffbbc_1_205"/>
          <p:cNvSpPr/>
          <p:nvPr/>
        </p:nvSpPr>
        <p:spPr>
          <a:xfrm>
            <a:off x="2883002" y="4511774"/>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ARGS</a:t>
            </a:r>
            <a:endParaRPr sz="1400" b="0" i="0" u="none" strike="noStrike" cap="none">
              <a:solidFill>
                <a:srgbClr val="000000"/>
              </a:solidFill>
              <a:latin typeface="Arial"/>
              <a:ea typeface="Arial"/>
              <a:cs typeface="Arial"/>
              <a:sym typeface="Arial"/>
            </a:endParaRPr>
          </a:p>
        </p:txBody>
      </p:sp>
      <p:sp>
        <p:nvSpPr>
          <p:cNvPr id="1419" name="Google Shape;1419;g6f5e7ffbbc_1_205"/>
          <p:cNvSpPr/>
          <p:nvPr/>
        </p:nvSpPr>
        <p:spPr>
          <a:xfrm>
            <a:off x="2883002" y="50907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CACHE_FROM</a:t>
            </a:r>
            <a:endParaRPr sz="1400" b="0" i="0" u="none" strike="noStrike" cap="none">
              <a:solidFill>
                <a:srgbClr val="000000"/>
              </a:solidFill>
              <a:latin typeface="Arial"/>
              <a:ea typeface="Arial"/>
              <a:cs typeface="Arial"/>
              <a:sym typeface="Arial"/>
            </a:endParaRPr>
          </a:p>
        </p:txBody>
      </p:sp>
      <p:sp>
        <p:nvSpPr>
          <p:cNvPr id="1420" name="Google Shape;1420;g6f5e7ffbbc_1_205"/>
          <p:cNvSpPr/>
          <p:nvPr/>
        </p:nvSpPr>
        <p:spPr>
          <a:xfrm>
            <a:off x="2902052" y="568435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LABELS</a:t>
            </a:r>
            <a:endParaRPr sz="1400" b="0" i="0" u="none" strike="noStrike" cap="none">
              <a:solidFill>
                <a:srgbClr val="000000"/>
              </a:solidFill>
              <a:latin typeface="Arial"/>
              <a:ea typeface="Arial"/>
              <a:cs typeface="Arial"/>
              <a:sym typeface="Arial"/>
            </a:endParaRPr>
          </a:p>
        </p:txBody>
      </p:sp>
      <p:sp>
        <p:nvSpPr>
          <p:cNvPr id="1421" name="Google Shape;1421;g6f5e7ffbbc_1_205"/>
          <p:cNvSpPr/>
          <p:nvPr/>
        </p:nvSpPr>
        <p:spPr>
          <a:xfrm>
            <a:off x="2902052" y="62569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SHM_SIZE</a:t>
            </a:r>
            <a:endParaRPr sz="1400" b="0" i="0" u="none" strike="noStrike" cap="none">
              <a:solidFill>
                <a:srgbClr val="000000"/>
              </a:solidFill>
              <a:latin typeface="Arial"/>
              <a:ea typeface="Arial"/>
              <a:cs typeface="Arial"/>
              <a:sym typeface="Arial"/>
            </a:endParaRPr>
          </a:p>
        </p:txBody>
      </p:sp>
      <p:sp>
        <p:nvSpPr>
          <p:cNvPr id="1422" name="Google Shape;1422;g6f5e7ffbbc_1_205"/>
          <p:cNvSpPr/>
          <p:nvPr/>
        </p:nvSpPr>
        <p:spPr>
          <a:xfrm>
            <a:off x="2883002" y="6829508"/>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1423" name="Google Shape;1423;g6f5e7ffbbc_1_205"/>
          <p:cNvSpPr txBox="1"/>
          <p:nvPr/>
        </p:nvSpPr>
        <p:spPr>
          <a:xfrm>
            <a:off x="7064495" y="4576360"/>
            <a:ext cx="52911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chemeClr val="dk1"/>
                </a:solidFill>
                <a:latin typeface="Open Sans"/>
                <a:ea typeface="Open Sans"/>
                <a:cs typeface="Open Sans"/>
                <a:sym typeface="Open Sans"/>
              </a:rPr>
              <a:t>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chemeClr val="dk1"/>
                </a:solidFill>
                <a:latin typeface="Open Sans"/>
                <a:ea typeface="Open Sans"/>
                <a:cs typeface="Open Sans"/>
                <a:sym typeface="Open Sans"/>
              </a:rPr>
              <a:t>	context: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chemeClr val="dk1"/>
                </a:solidFill>
                <a:latin typeface="Open Sans"/>
                <a:ea typeface="Open Sans"/>
                <a:cs typeface="Open Sans"/>
                <a:sym typeface="Open Sans"/>
              </a:rPr>
              <a:t>	dockerfile : Dockerfile-alternate</a:t>
            </a:r>
            <a:endParaRPr sz="1400" b="0" i="0" u="none" strike="noStrike" cap="none">
              <a:solidFill>
                <a:srgbClr val="000000"/>
              </a:solidFill>
              <a:latin typeface="Arial"/>
              <a:ea typeface="Arial"/>
              <a:cs typeface="Arial"/>
              <a:sym typeface="Arial"/>
            </a:endParaRPr>
          </a:p>
        </p:txBody>
      </p:sp>
      <p:sp>
        <p:nvSpPr>
          <p:cNvPr id="1424" name="Google Shape;1424;g6f5e7ffbbc_1_205"/>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425" name="Google Shape;1425;g6f5e7ffbbc_1_205"/>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g6f5e7ffbbc_1_22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432" name="Google Shape;1432;g6f5e7ffbbc_1_229"/>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433" name="Google Shape;1433;g6f5e7ffbbc_1_229"/>
          <p:cNvSpPr/>
          <p:nvPr/>
        </p:nvSpPr>
        <p:spPr>
          <a:xfrm>
            <a:off x="4921997" y="3148728"/>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434" name="Google Shape;1434;g6f5e7ffbbc_1_229"/>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435" name="Google Shape;1435;g6f5e7ffbbc_1_229"/>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436" name="Google Shape;1436;g6f5e7ffbbc_1_229"/>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437" name="Google Shape;1437;g6f5e7ffbbc_1_229"/>
          <p:cNvSpPr/>
          <p:nvPr/>
        </p:nvSpPr>
        <p:spPr>
          <a:xfrm>
            <a:off x="676496"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438" name="Google Shape;1438;g6f5e7ffbbc_1_229"/>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439" name="Google Shape;1439;g6f5e7ffbbc_1_229"/>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440" name="Google Shape;1440;g6f5e7ffbbc_1_229"/>
          <p:cNvSpPr/>
          <p:nvPr/>
        </p:nvSpPr>
        <p:spPr>
          <a:xfrm>
            <a:off x="2883002" y="3365045"/>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CONTEXT</a:t>
            </a:r>
            <a:endParaRPr sz="1400" b="0" i="0" u="none" strike="noStrike" cap="none">
              <a:solidFill>
                <a:srgbClr val="000000"/>
              </a:solidFill>
              <a:latin typeface="Arial"/>
              <a:ea typeface="Arial"/>
              <a:cs typeface="Arial"/>
              <a:sym typeface="Arial"/>
            </a:endParaRPr>
          </a:p>
        </p:txBody>
      </p:sp>
      <p:sp>
        <p:nvSpPr>
          <p:cNvPr id="1441" name="Google Shape;1441;g6f5e7ffbbc_1_229"/>
          <p:cNvSpPr/>
          <p:nvPr/>
        </p:nvSpPr>
        <p:spPr>
          <a:xfrm>
            <a:off x="2883002" y="393281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DOCKERFILE</a:t>
            </a:r>
            <a:endParaRPr sz="1400" b="0" i="0" u="none" strike="noStrike" cap="none">
              <a:solidFill>
                <a:srgbClr val="000000"/>
              </a:solidFill>
              <a:latin typeface="Arial"/>
              <a:ea typeface="Arial"/>
              <a:cs typeface="Arial"/>
              <a:sym typeface="Arial"/>
            </a:endParaRPr>
          </a:p>
        </p:txBody>
      </p:sp>
      <p:sp>
        <p:nvSpPr>
          <p:cNvPr id="1442" name="Google Shape;1442;g6f5e7ffbbc_1_229"/>
          <p:cNvSpPr/>
          <p:nvPr/>
        </p:nvSpPr>
        <p:spPr>
          <a:xfrm>
            <a:off x="2883002" y="4511774"/>
            <a:ext cx="18861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ARGS</a:t>
            </a:r>
            <a:endParaRPr sz="1400" b="0" i="0" u="none" strike="noStrike" cap="none">
              <a:solidFill>
                <a:srgbClr val="000000"/>
              </a:solidFill>
              <a:latin typeface="Arial"/>
              <a:ea typeface="Arial"/>
              <a:cs typeface="Arial"/>
              <a:sym typeface="Arial"/>
            </a:endParaRPr>
          </a:p>
        </p:txBody>
      </p:sp>
      <p:sp>
        <p:nvSpPr>
          <p:cNvPr id="1443" name="Google Shape;1443;g6f5e7ffbbc_1_229"/>
          <p:cNvSpPr/>
          <p:nvPr/>
        </p:nvSpPr>
        <p:spPr>
          <a:xfrm>
            <a:off x="2883002" y="50907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CACHE_FROM</a:t>
            </a:r>
            <a:endParaRPr sz="1400" b="0" i="0" u="none" strike="noStrike" cap="none">
              <a:solidFill>
                <a:srgbClr val="000000"/>
              </a:solidFill>
              <a:latin typeface="Arial"/>
              <a:ea typeface="Arial"/>
              <a:cs typeface="Arial"/>
              <a:sym typeface="Arial"/>
            </a:endParaRPr>
          </a:p>
        </p:txBody>
      </p:sp>
      <p:sp>
        <p:nvSpPr>
          <p:cNvPr id="1444" name="Google Shape;1444;g6f5e7ffbbc_1_229"/>
          <p:cNvSpPr/>
          <p:nvPr/>
        </p:nvSpPr>
        <p:spPr>
          <a:xfrm>
            <a:off x="2902052" y="568435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LABELS</a:t>
            </a:r>
            <a:endParaRPr sz="1400" b="0" i="0" u="none" strike="noStrike" cap="none">
              <a:solidFill>
                <a:srgbClr val="000000"/>
              </a:solidFill>
              <a:latin typeface="Arial"/>
              <a:ea typeface="Arial"/>
              <a:cs typeface="Arial"/>
              <a:sym typeface="Arial"/>
            </a:endParaRPr>
          </a:p>
        </p:txBody>
      </p:sp>
      <p:sp>
        <p:nvSpPr>
          <p:cNvPr id="1445" name="Google Shape;1445;g6f5e7ffbbc_1_229"/>
          <p:cNvSpPr/>
          <p:nvPr/>
        </p:nvSpPr>
        <p:spPr>
          <a:xfrm>
            <a:off x="2902052" y="62569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SHM_SIZE</a:t>
            </a:r>
            <a:endParaRPr sz="1400" b="0" i="0" u="none" strike="noStrike" cap="none">
              <a:solidFill>
                <a:srgbClr val="000000"/>
              </a:solidFill>
              <a:latin typeface="Arial"/>
              <a:ea typeface="Arial"/>
              <a:cs typeface="Arial"/>
              <a:sym typeface="Arial"/>
            </a:endParaRPr>
          </a:p>
        </p:txBody>
      </p:sp>
      <p:sp>
        <p:nvSpPr>
          <p:cNvPr id="1446" name="Google Shape;1446;g6f5e7ffbbc_1_229"/>
          <p:cNvSpPr/>
          <p:nvPr/>
        </p:nvSpPr>
        <p:spPr>
          <a:xfrm>
            <a:off x="2883002" y="6829508"/>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1447" name="Google Shape;1447;g6f5e7ffbbc_1_229"/>
          <p:cNvSpPr txBox="1"/>
          <p:nvPr/>
        </p:nvSpPr>
        <p:spPr>
          <a:xfrm>
            <a:off x="6437475" y="4364470"/>
            <a:ext cx="6935400" cy="178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ARG buildno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ARG gitcommithash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RUN echo "Build number: $buildno"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RUN echo "Based on commit: $gitcommithash"</a:t>
            </a:r>
            <a:endParaRPr sz="1400" b="0" i="0" u="none" strike="noStrike" cap="none">
              <a:solidFill>
                <a:srgbClr val="000000"/>
              </a:solidFill>
              <a:latin typeface="Arial"/>
              <a:ea typeface="Arial"/>
              <a:cs typeface="Arial"/>
              <a:sym typeface="Arial"/>
            </a:endParaRPr>
          </a:p>
        </p:txBody>
      </p:sp>
      <p:sp>
        <p:nvSpPr>
          <p:cNvPr id="1448" name="Google Shape;1448;g6f5e7ffbbc_1_229"/>
          <p:cNvSpPr/>
          <p:nvPr/>
        </p:nvSpPr>
        <p:spPr>
          <a:xfrm>
            <a:off x="6453825" y="3255850"/>
            <a:ext cx="6902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Specify the following arguments in the Dockerfile:</a:t>
            </a:r>
            <a:endParaRPr sz="2200" b="0" i="0" u="none" strike="noStrike" cap="none">
              <a:solidFill>
                <a:schemeClr val="dk1"/>
              </a:solidFill>
              <a:latin typeface="Open Sans"/>
              <a:ea typeface="Open Sans"/>
              <a:cs typeface="Open Sans"/>
              <a:sym typeface="Open Sans"/>
            </a:endParaRPr>
          </a:p>
        </p:txBody>
      </p:sp>
      <p:sp>
        <p:nvSpPr>
          <p:cNvPr id="1449" name="Google Shape;1449;g6f5e7ffbbc_1_229"/>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450" name="Google Shape;1450;g6f5e7ffbbc_1_229"/>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g6f5e7ffbbc_1_25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457" name="Google Shape;1457;g6f5e7ffbbc_1_254"/>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458" name="Google Shape;1458;g6f5e7ffbbc_1_254"/>
          <p:cNvSpPr/>
          <p:nvPr/>
        </p:nvSpPr>
        <p:spPr>
          <a:xfrm>
            <a:off x="4921997" y="3148728"/>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459" name="Google Shape;1459;g6f5e7ffbbc_1_254"/>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460" name="Google Shape;1460;g6f5e7ffbbc_1_254"/>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461" name="Google Shape;1461;g6f5e7ffbbc_1_254"/>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462" name="Google Shape;1462;g6f5e7ffbbc_1_254"/>
          <p:cNvSpPr/>
          <p:nvPr/>
        </p:nvSpPr>
        <p:spPr>
          <a:xfrm>
            <a:off x="676496"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463" name="Google Shape;1463;g6f5e7ffbbc_1_254"/>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464" name="Google Shape;1464;g6f5e7ffbbc_1_254"/>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465" name="Google Shape;1465;g6f5e7ffbbc_1_254"/>
          <p:cNvSpPr/>
          <p:nvPr/>
        </p:nvSpPr>
        <p:spPr>
          <a:xfrm>
            <a:off x="2883002" y="3365045"/>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CONTEXT</a:t>
            </a:r>
            <a:endParaRPr sz="1400" b="0" i="0" u="none" strike="noStrike" cap="none">
              <a:solidFill>
                <a:srgbClr val="000000"/>
              </a:solidFill>
              <a:latin typeface="Arial"/>
              <a:ea typeface="Arial"/>
              <a:cs typeface="Arial"/>
              <a:sym typeface="Arial"/>
            </a:endParaRPr>
          </a:p>
        </p:txBody>
      </p:sp>
      <p:sp>
        <p:nvSpPr>
          <p:cNvPr id="1466" name="Google Shape;1466;g6f5e7ffbbc_1_254"/>
          <p:cNvSpPr/>
          <p:nvPr/>
        </p:nvSpPr>
        <p:spPr>
          <a:xfrm>
            <a:off x="2883002" y="393281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DOCKERFILE</a:t>
            </a:r>
            <a:endParaRPr sz="1400" b="0" i="0" u="none" strike="noStrike" cap="none">
              <a:solidFill>
                <a:srgbClr val="000000"/>
              </a:solidFill>
              <a:latin typeface="Arial"/>
              <a:ea typeface="Arial"/>
              <a:cs typeface="Arial"/>
              <a:sym typeface="Arial"/>
            </a:endParaRPr>
          </a:p>
        </p:txBody>
      </p:sp>
      <p:sp>
        <p:nvSpPr>
          <p:cNvPr id="1467" name="Google Shape;1467;g6f5e7ffbbc_1_254"/>
          <p:cNvSpPr/>
          <p:nvPr/>
        </p:nvSpPr>
        <p:spPr>
          <a:xfrm>
            <a:off x="2883002" y="4511774"/>
            <a:ext cx="18861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ARGS</a:t>
            </a:r>
            <a:endParaRPr sz="1400" b="0" i="0" u="none" strike="noStrike" cap="none">
              <a:solidFill>
                <a:srgbClr val="000000"/>
              </a:solidFill>
              <a:latin typeface="Arial"/>
              <a:ea typeface="Arial"/>
              <a:cs typeface="Arial"/>
              <a:sym typeface="Arial"/>
            </a:endParaRPr>
          </a:p>
        </p:txBody>
      </p:sp>
      <p:sp>
        <p:nvSpPr>
          <p:cNvPr id="1468" name="Google Shape;1468;g6f5e7ffbbc_1_254"/>
          <p:cNvSpPr/>
          <p:nvPr/>
        </p:nvSpPr>
        <p:spPr>
          <a:xfrm>
            <a:off x="2883002" y="50907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CACHE_FROM</a:t>
            </a:r>
            <a:endParaRPr sz="1400" b="0" i="0" u="none" strike="noStrike" cap="none">
              <a:solidFill>
                <a:srgbClr val="000000"/>
              </a:solidFill>
              <a:latin typeface="Arial"/>
              <a:ea typeface="Arial"/>
              <a:cs typeface="Arial"/>
              <a:sym typeface="Arial"/>
            </a:endParaRPr>
          </a:p>
        </p:txBody>
      </p:sp>
      <p:sp>
        <p:nvSpPr>
          <p:cNvPr id="1469" name="Google Shape;1469;g6f5e7ffbbc_1_254"/>
          <p:cNvSpPr/>
          <p:nvPr/>
        </p:nvSpPr>
        <p:spPr>
          <a:xfrm>
            <a:off x="2902052" y="568435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LABELS</a:t>
            </a:r>
            <a:endParaRPr sz="1400" b="0" i="0" u="none" strike="noStrike" cap="none">
              <a:solidFill>
                <a:srgbClr val="000000"/>
              </a:solidFill>
              <a:latin typeface="Arial"/>
              <a:ea typeface="Arial"/>
              <a:cs typeface="Arial"/>
              <a:sym typeface="Arial"/>
            </a:endParaRPr>
          </a:p>
        </p:txBody>
      </p:sp>
      <p:sp>
        <p:nvSpPr>
          <p:cNvPr id="1470" name="Google Shape;1470;g6f5e7ffbbc_1_254"/>
          <p:cNvSpPr/>
          <p:nvPr/>
        </p:nvSpPr>
        <p:spPr>
          <a:xfrm>
            <a:off x="2902052" y="62569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SHM_SIZE</a:t>
            </a:r>
            <a:endParaRPr sz="1400" b="0" i="0" u="none" strike="noStrike" cap="none">
              <a:solidFill>
                <a:srgbClr val="000000"/>
              </a:solidFill>
              <a:latin typeface="Arial"/>
              <a:ea typeface="Arial"/>
              <a:cs typeface="Arial"/>
              <a:sym typeface="Arial"/>
            </a:endParaRPr>
          </a:p>
        </p:txBody>
      </p:sp>
      <p:sp>
        <p:nvSpPr>
          <p:cNvPr id="1471" name="Google Shape;1471;g6f5e7ffbbc_1_254"/>
          <p:cNvSpPr/>
          <p:nvPr/>
        </p:nvSpPr>
        <p:spPr>
          <a:xfrm>
            <a:off x="2883002" y="6829508"/>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1472" name="Google Shape;1472;g6f5e7ffbbc_1_254"/>
          <p:cNvSpPr txBox="1"/>
          <p:nvPr/>
        </p:nvSpPr>
        <p:spPr>
          <a:xfrm>
            <a:off x="6780938" y="3843249"/>
            <a:ext cx="5302200" cy="178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context: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buildno: 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gitcommithash: cdc3b19</a:t>
            </a:r>
            <a:endParaRPr sz="1400" b="0" i="0" u="none" strike="noStrike" cap="none">
              <a:solidFill>
                <a:srgbClr val="000000"/>
              </a:solidFill>
              <a:latin typeface="Arial"/>
              <a:ea typeface="Arial"/>
              <a:cs typeface="Arial"/>
              <a:sym typeface="Arial"/>
            </a:endParaRPr>
          </a:p>
        </p:txBody>
      </p:sp>
      <p:sp>
        <p:nvSpPr>
          <p:cNvPr id="1473" name="Google Shape;1473;g6f5e7ffbbc_1_254"/>
          <p:cNvSpPr/>
          <p:nvPr/>
        </p:nvSpPr>
        <p:spPr>
          <a:xfrm>
            <a:off x="4938620" y="3255851"/>
            <a:ext cx="9559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After specifying the arguments under </a:t>
            </a:r>
            <a:r>
              <a:rPr lang="en-US" sz="2200" b="0" i="1" u="none" strike="noStrike" cap="none">
                <a:solidFill>
                  <a:srgbClr val="3F3F3F"/>
                </a:solidFill>
                <a:latin typeface="Open Sans"/>
                <a:ea typeface="Open Sans"/>
                <a:cs typeface="Open Sans"/>
                <a:sym typeface="Open Sans"/>
              </a:rPr>
              <a:t>build</a:t>
            </a:r>
            <a:r>
              <a:rPr lang="en-US" sz="2200" b="0" i="0" u="none" strike="noStrike" cap="none">
                <a:solidFill>
                  <a:srgbClr val="3F3F3F"/>
                </a:solidFill>
                <a:latin typeface="Open Sans"/>
                <a:ea typeface="Open Sans"/>
                <a:cs typeface="Open Sans"/>
                <a:sym typeface="Open Sans"/>
              </a:rPr>
              <a:t>, pass a mapping or a list:</a:t>
            </a:r>
            <a:endParaRPr sz="2200" b="0" i="1" u="none" strike="noStrike" cap="none">
              <a:solidFill>
                <a:srgbClr val="3F3F3F"/>
              </a:solidFill>
              <a:latin typeface="Open Sans"/>
              <a:ea typeface="Open Sans"/>
              <a:cs typeface="Open Sans"/>
              <a:sym typeface="Open Sans"/>
            </a:endParaRPr>
          </a:p>
        </p:txBody>
      </p:sp>
      <p:sp>
        <p:nvSpPr>
          <p:cNvPr id="1474" name="Google Shape;1474;g6f5e7ffbbc_1_254"/>
          <p:cNvSpPr txBox="1"/>
          <p:nvPr/>
        </p:nvSpPr>
        <p:spPr>
          <a:xfrm>
            <a:off x="6780937" y="5729546"/>
            <a:ext cx="5729700" cy="178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context: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 buildno=1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 gitcommithash=cdc3b19</a:t>
            </a:r>
            <a:endParaRPr sz="1400" b="0" i="0" u="none" strike="noStrike" cap="none">
              <a:solidFill>
                <a:srgbClr val="000000"/>
              </a:solidFill>
              <a:latin typeface="Arial"/>
              <a:ea typeface="Arial"/>
              <a:cs typeface="Arial"/>
              <a:sym typeface="Arial"/>
            </a:endParaRPr>
          </a:p>
        </p:txBody>
      </p:sp>
      <p:cxnSp>
        <p:nvCxnSpPr>
          <p:cNvPr id="1475" name="Google Shape;1475;g6f5e7ffbbc_1_254"/>
          <p:cNvCxnSpPr/>
          <p:nvPr/>
        </p:nvCxnSpPr>
        <p:spPr>
          <a:xfrm>
            <a:off x="4949261" y="5684356"/>
            <a:ext cx="9573900" cy="0"/>
          </a:xfrm>
          <a:prstGeom prst="straightConnector1">
            <a:avLst/>
          </a:prstGeom>
          <a:noFill/>
          <a:ln w="9525" cap="flat" cmpd="sng">
            <a:solidFill>
              <a:srgbClr val="5597D3"/>
            </a:solidFill>
            <a:prstDash val="solid"/>
            <a:round/>
            <a:headEnd type="none" w="sm" len="sm"/>
            <a:tailEnd type="none" w="sm" len="sm"/>
          </a:ln>
        </p:spPr>
      </p:cxnSp>
      <p:sp>
        <p:nvSpPr>
          <p:cNvPr id="1476" name="Google Shape;1476;g6f5e7ffbbc_1_254"/>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477" name="Google Shape;1477;g6f5e7ffbbc_1_254"/>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g6f5e7ffbbc_1_28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484" name="Google Shape;1484;g6f5e7ffbbc_1_281"/>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485" name="Google Shape;1485;g6f5e7ffbbc_1_281"/>
          <p:cNvSpPr/>
          <p:nvPr/>
        </p:nvSpPr>
        <p:spPr>
          <a:xfrm>
            <a:off x="4921997" y="3148728"/>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486" name="Google Shape;1486;g6f5e7ffbbc_1_281"/>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487" name="Google Shape;1487;g6f5e7ffbbc_1_281"/>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488" name="Google Shape;1488;g6f5e7ffbbc_1_281"/>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489" name="Google Shape;1489;g6f5e7ffbbc_1_281"/>
          <p:cNvSpPr/>
          <p:nvPr/>
        </p:nvSpPr>
        <p:spPr>
          <a:xfrm>
            <a:off x="676496"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490" name="Google Shape;1490;g6f5e7ffbbc_1_281"/>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491" name="Google Shape;1491;g6f5e7ffbbc_1_281"/>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492" name="Google Shape;1492;g6f5e7ffbbc_1_281"/>
          <p:cNvSpPr/>
          <p:nvPr/>
        </p:nvSpPr>
        <p:spPr>
          <a:xfrm>
            <a:off x="2883002" y="3365045"/>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CONTEXT</a:t>
            </a:r>
            <a:endParaRPr sz="1400" b="0" i="0" u="none" strike="noStrike" cap="none">
              <a:solidFill>
                <a:srgbClr val="000000"/>
              </a:solidFill>
              <a:latin typeface="Arial"/>
              <a:ea typeface="Arial"/>
              <a:cs typeface="Arial"/>
              <a:sym typeface="Arial"/>
            </a:endParaRPr>
          </a:p>
        </p:txBody>
      </p:sp>
      <p:sp>
        <p:nvSpPr>
          <p:cNvPr id="1493" name="Google Shape;1493;g6f5e7ffbbc_1_281"/>
          <p:cNvSpPr/>
          <p:nvPr/>
        </p:nvSpPr>
        <p:spPr>
          <a:xfrm>
            <a:off x="2883002" y="393281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DOCKERFILE</a:t>
            </a:r>
            <a:endParaRPr sz="1400" b="0" i="0" u="none" strike="noStrike" cap="none">
              <a:solidFill>
                <a:srgbClr val="000000"/>
              </a:solidFill>
              <a:latin typeface="Arial"/>
              <a:ea typeface="Arial"/>
              <a:cs typeface="Arial"/>
              <a:sym typeface="Arial"/>
            </a:endParaRPr>
          </a:p>
        </p:txBody>
      </p:sp>
      <p:sp>
        <p:nvSpPr>
          <p:cNvPr id="1494" name="Google Shape;1494;g6f5e7ffbbc_1_281"/>
          <p:cNvSpPr/>
          <p:nvPr/>
        </p:nvSpPr>
        <p:spPr>
          <a:xfrm>
            <a:off x="2883002" y="4511774"/>
            <a:ext cx="18861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ARGS</a:t>
            </a:r>
            <a:endParaRPr sz="1400" b="0" i="0" u="none" strike="noStrike" cap="none">
              <a:solidFill>
                <a:srgbClr val="000000"/>
              </a:solidFill>
              <a:latin typeface="Arial"/>
              <a:ea typeface="Arial"/>
              <a:cs typeface="Arial"/>
              <a:sym typeface="Arial"/>
            </a:endParaRPr>
          </a:p>
        </p:txBody>
      </p:sp>
      <p:sp>
        <p:nvSpPr>
          <p:cNvPr id="1495" name="Google Shape;1495;g6f5e7ffbbc_1_281"/>
          <p:cNvSpPr/>
          <p:nvPr/>
        </p:nvSpPr>
        <p:spPr>
          <a:xfrm>
            <a:off x="2883002" y="50907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CACHE_FROM</a:t>
            </a:r>
            <a:endParaRPr sz="1400" b="0" i="0" u="none" strike="noStrike" cap="none">
              <a:solidFill>
                <a:srgbClr val="000000"/>
              </a:solidFill>
              <a:latin typeface="Arial"/>
              <a:ea typeface="Arial"/>
              <a:cs typeface="Arial"/>
              <a:sym typeface="Arial"/>
            </a:endParaRPr>
          </a:p>
        </p:txBody>
      </p:sp>
      <p:sp>
        <p:nvSpPr>
          <p:cNvPr id="1496" name="Google Shape;1496;g6f5e7ffbbc_1_281"/>
          <p:cNvSpPr/>
          <p:nvPr/>
        </p:nvSpPr>
        <p:spPr>
          <a:xfrm>
            <a:off x="2902052" y="568435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LABELS</a:t>
            </a:r>
            <a:endParaRPr sz="1400" b="0" i="0" u="none" strike="noStrike" cap="none">
              <a:solidFill>
                <a:srgbClr val="000000"/>
              </a:solidFill>
              <a:latin typeface="Arial"/>
              <a:ea typeface="Arial"/>
              <a:cs typeface="Arial"/>
              <a:sym typeface="Arial"/>
            </a:endParaRPr>
          </a:p>
        </p:txBody>
      </p:sp>
      <p:sp>
        <p:nvSpPr>
          <p:cNvPr id="1497" name="Google Shape;1497;g6f5e7ffbbc_1_281"/>
          <p:cNvSpPr/>
          <p:nvPr/>
        </p:nvSpPr>
        <p:spPr>
          <a:xfrm>
            <a:off x="2902052" y="62569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SHM_SIZE</a:t>
            </a:r>
            <a:endParaRPr sz="1400" b="0" i="0" u="none" strike="noStrike" cap="none">
              <a:solidFill>
                <a:srgbClr val="000000"/>
              </a:solidFill>
              <a:latin typeface="Arial"/>
              <a:ea typeface="Arial"/>
              <a:cs typeface="Arial"/>
              <a:sym typeface="Arial"/>
            </a:endParaRPr>
          </a:p>
        </p:txBody>
      </p:sp>
      <p:sp>
        <p:nvSpPr>
          <p:cNvPr id="1498" name="Google Shape;1498;g6f5e7ffbbc_1_281"/>
          <p:cNvSpPr/>
          <p:nvPr/>
        </p:nvSpPr>
        <p:spPr>
          <a:xfrm>
            <a:off x="2883002" y="6829508"/>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1499" name="Google Shape;1499;g6f5e7ffbbc_1_281"/>
          <p:cNvSpPr txBox="1"/>
          <p:nvPr/>
        </p:nvSpPr>
        <p:spPr>
          <a:xfrm>
            <a:off x="7629523" y="4824155"/>
            <a:ext cx="53022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 buildno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 gitcommithash</a:t>
            </a:r>
            <a:endParaRPr sz="2200" b="0" i="1" u="none" strike="noStrike" cap="none">
              <a:solidFill>
                <a:srgbClr val="3F3F3F"/>
              </a:solidFill>
              <a:latin typeface="Open Sans"/>
              <a:ea typeface="Open Sans"/>
              <a:cs typeface="Open Sans"/>
              <a:sym typeface="Open Sans"/>
            </a:endParaRPr>
          </a:p>
        </p:txBody>
      </p:sp>
      <p:sp>
        <p:nvSpPr>
          <p:cNvPr id="1500" name="Google Shape;1500;g6f5e7ffbbc_1_281"/>
          <p:cNvSpPr/>
          <p:nvPr/>
        </p:nvSpPr>
        <p:spPr>
          <a:xfrm>
            <a:off x="5159607" y="3234197"/>
            <a:ext cx="93384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On omitting, the values at the build time are same as that of the values in the environment where Compose is running.</a:t>
            </a:r>
            <a:endParaRPr sz="1400" b="0" i="0" u="none" strike="noStrike" cap="none">
              <a:solidFill>
                <a:srgbClr val="000000"/>
              </a:solidFill>
              <a:latin typeface="Arial"/>
              <a:ea typeface="Arial"/>
              <a:cs typeface="Arial"/>
              <a:sym typeface="Arial"/>
            </a:endParaRPr>
          </a:p>
        </p:txBody>
      </p:sp>
      <p:sp>
        <p:nvSpPr>
          <p:cNvPr id="1501" name="Google Shape;1501;g6f5e7ffbbc_1_281"/>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502" name="Google Shape;1502;g6f5e7ffbbc_1_281"/>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g6f5e7ffbbc_1_30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509" name="Google Shape;1509;g6f5e7ffbbc_1_306"/>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510" name="Google Shape;1510;g6f5e7ffbbc_1_306"/>
          <p:cNvSpPr/>
          <p:nvPr/>
        </p:nvSpPr>
        <p:spPr>
          <a:xfrm>
            <a:off x="4921997" y="3148728"/>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511" name="Google Shape;1511;g6f5e7ffbbc_1_306"/>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512" name="Google Shape;1512;g6f5e7ffbbc_1_306"/>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513" name="Google Shape;1513;g6f5e7ffbbc_1_306"/>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514" name="Google Shape;1514;g6f5e7ffbbc_1_306"/>
          <p:cNvSpPr/>
          <p:nvPr/>
        </p:nvSpPr>
        <p:spPr>
          <a:xfrm>
            <a:off x="676496"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515" name="Google Shape;1515;g6f5e7ffbbc_1_306"/>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516" name="Google Shape;1516;g6f5e7ffbbc_1_306"/>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517" name="Google Shape;1517;g6f5e7ffbbc_1_306"/>
          <p:cNvSpPr/>
          <p:nvPr/>
        </p:nvSpPr>
        <p:spPr>
          <a:xfrm>
            <a:off x="2883002" y="3365045"/>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CONTEXT</a:t>
            </a:r>
            <a:endParaRPr sz="1400" b="0" i="0" u="none" strike="noStrike" cap="none">
              <a:solidFill>
                <a:srgbClr val="000000"/>
              </a:solidFill>
              <a:latin typeface="Arial"/>
              <a:ea typeface="Arial"/>
              <a:cs typeface="Arial"/>
              <a:sym typeface="Arial"/>
            </a:endParaRPr>
          </a:p>
        </p:txBody>
      </p:sp>
      <p:sp>
        <p:nvSpPr>
          <p:cNvPr id="1518" name="Google Shape;1518;g6f5e7ffbbc_1_306"/>
          <p:cNvSpPr/>
          <p:nvPr/>
        </p:nvSpPr>
        <p:spPr>
          <a:xfrm>
            <a:off x="2883002" y="393281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DOCKERFILE</a:t>
            </a:r>
            <a:endParaRPr sz="1400" b="0" i="0" u="none" strike="noStrike" cap="none">
              <a:solidFill>
                <a:srgbClr val="000000"/>
              </a:solidFill>
              <a:latin typeface="Arial"/>
              <a:ea typeface="Arial"/>
              <a:cs typeface="Arial"/>
              <a:sym typeface="Arial"/>
            </a:endParaRPr>
          </a:p>
        </p:txBody>
      </p:sp>
      <p:sp>
        <p:nvSpPr>
          <p:cNvPr id="1519" name="Google Shape;1519;g6f5e7ffbbc_1_306"/>
          <p:cNvSpPr/>
          <p:nvPr/>
        </p:nvSpPr>
        <p:spPr>
          <a:xfrm>
            <a:off x="2883002" y="4511774"/>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ARGS</a:t>
            </a:r>
            <a:endParaRPr sz="1400" b="0" i="0" u="none" strike="noStrike" cap="none">
              <a:solidFill>
                <a:srgbClr val="000000"/>
              </a:solidFill>
              <a:latin typeface="Arial"/>
              <a:ea typeface="Arial"/>
              <a:cs typeface="Arial"/>
              <a:sym typeface="Arial"/>
            </a:endParaRPr>
          </a:p>
        </p:txBody>
      </p:sp>
      <p:sp>
        <p:nvSpPr>
          <p:cNvPr id="1520" name="Google Shape;1520;g6f5e7ffbbc_1_306"/>
          <p:cNvSpPr/>
          <p:nvPr/>
        </p:nvSpPr>
        <p:spPr>
          <a:xfrm>
            <a:off x="2883002" y="5090732"/>
            <a:ext cx="18861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CACHE_FROM</a:t>
            </a:r>
            <a:endParaRPr sz="1400" b="0" i="0" u="none" strike="noStrike" cap="none">
              <a:solidFill>
                <a:srgbClr val="000000"/>
              </a:solidFill>
              <a:latin typeface="Arial"/>
              <a:ea typeface="Arial"/>
              <a:cs typeface="Arial"/>
              <a:sym typeface="Arial"/>
            </a:endParaRPr>
          </a:p>
        </p:txBody>
      </p:sp>
      <p:sp>
        <p:nvSpPr>
          <p:cNvPr id="1521" name="Google Shape;1521;g6f5e7ffbbc_1_306"/>
          <p:cNvSpPr/>
          <p:nvPr/>
        </p:nvSpPr>
        <p:spPr>
          <a:xfrm>
            <a:off x="2902052" y="568435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LABELS</a:t>
            </a:r>
            <a:endParaRPr sz="1400" b="0" i="0" u="none" strike="noStrike" cap="none">
              <a:solidFill>
                <a:srgbClr val="000000"/>
              </a:solidFill>
              <a:latin typeface="Arial"/>
              <a:ea typeface="Arial"/>
              <a:cs typeface="Arial"/>
              <a:sym typeface="Arial"/>
            </a:endParaRPr>
          </a:p>
        </p:txBody>
      </p:sp>
      <p:sp>
        <p:nvSpPr>
          <p:cNvPr id="1522" name="Google Shape;1522;g6f5e7ffbbc_1_306"/>
          <p:cNvSpPr/>
          <p:nvPr/>
        </p:nvSpPr>
        <p:spPr>
          <a:xfrm>
            <a:off x="2902052" y="62569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SHM_SIZE</a:t>
            </a:r>
            <a:endParaRPr sz="1400" b="0" i="0" u="none" strike="noStrike" cap="none">
              <a:solidFill>
                <a:srgbClr val="000000"/>
              </a:solidFill>
              <a:latin typeface="Arial"/>
              <a:ea typeface="Arial"/>
              <a:cs typeface="Arial"/>
              <a:sym typeface="Arial"/>
            </a:endParaRPr>
          </a:p>
        </p:txBody>
      </p:sp>
      <p:sp>
        <p:nvSpPr>
          <p:cNvPr id="1523" name="Google Shape;1523;g6f5e7ffbbc_1_306"/>
          <p:cNvSpPr/>
          <p:nvPr/>
        </p:nvSpPr>
        <p:spPr>
          <a:xfrm>
            <a:off x="2883002" y="6829508"/>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1524" name="Google Shape;1524;g6f5e7ffbbc_1_306"/>
          <p:cNvSpPr txBox="1"/>
          <p:nvPr/>
        </p:nvSpPr>
        <p:spPr>
          <a:xfrm>
            <a:off x="6780938" y="4408657"/>
            <a:ext cx="5895900" cy="178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context: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cache_from: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 alpine:latest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 corp/web_app:3.14</a:t>
            </a:r>
            <a:endParaRPr sz="1400" b="0" i="0" u="none" strike="noStrike" cap="none">
              <a:solidFill>
                <a:srgbClr val="000000"/>
              </a:solidFill>
              <a:latin typeface="Arial"/>
              <a:ea typeface="Arial"/>
              <a:cs typeface="Arial"/>
              <a:sym typeface="Arial"/>
            </a:endParaRPr>
          </a:p>
        </p:txBody>
      </p:sp>
      <p:sp>
        <p:nvSpPr>
          <p:cNvPr id="1525" name="Google Shape;1525;g6f5e7ffbbc_1_306"/>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526" name="Google Shape;1526;g6f5e7ffbbc_1_306"/>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g6f5e7ffbbc_1_33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533" name="Google Shape;1533;g6f5e7ffbbc_1_330"/>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534" name="Google Shape;1534;g6f5e7ffbbc_1_330"/>
          <p:cNvSpPr/>
          <p:nvPr/>
        </p:nvSpPr>
        <p:spPr>
          <a:xfrm>
            <a:off x="4921997" y="3148728"/>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535" name="Google Shape;1535;g6f5e7ffbbc_1_330"/>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536" name="Google Shape;1536;g6f5e7ffbbc_1_330"/>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537" name="Google Shape;1537;g6f5e7ffbbc_1_330"/>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538" name="Google Shape;1538;g6f5e7ffbbc_1_330"/>
          <p:cNvSpPr/>
          <p:nvPr/>
        </p:nvSpPr>
        <p:spPr>
          <a:xfrm>
            <a:off x="676496"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539" name="Google Shape;1539;g6f5e7ffbbc_1_330"/>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540" name="Google Shape;1540;g6f5e7ffbbc_1_330"/>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541" name="Google Shape;1541;g6f5e7ffbbc_1_330"/>
          <p:cNvSpPr/>
          <p:nvPr/>
        </p:nvSpPr>
        <p:spPr>
          <a:xfrm>
            <a:off x="2883002" y="3365045"/>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CONTEXT</a:t>
            </a:r>
            <a:endParaRPr sz="1400" b="0" i="0" u="none" strike="noStrike" cap="none">
              <a:solidFill>
                <a:srgbClr val="000000"/>
              </a:solidFill>
              <a:latin typeface="Arial"/>
              <a:ea typeface="Arial"/>
              <a:cs typeface="Arial"/>
              <a:sym typeface="Arial"/>
            </a:endParaRPr>
          </a:p>
        </p:txBody>
      </p:sp>
      <p:sp>
        <p:nvSpPr>
          <p:cNvPr id="1542" name="Google Shape;1542;g6f5e7ffbbc_1_330"/>
          <p:cNvSpPr/>
          <p:nvPr/>
        </p:nvSpPr>
        <p:spPr>
          <a:xfrm>
            <a:off x="2883002" y="393281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DOCKERFILE</a:t>
            </a:r>
            <a:endParaRPr sz="1400" b="0" i="0" u="none" strike="noStrike" cap="none">
              <a:solidFill>
                <a:srgbClr val="000000"/>
              </a:solidFill>
              <a:latin typeface="Arial"/>
              <a:ea typeface="Arial"/>
              <a:cs typeface="Arial"/>
              <a:sym typeface="Arial"/>
            </a:endParaRPr>
          </a:p>
        </p:txBody>
      </p:sp>
      <p:sp>
        <p:nvSpPr>
          <p:cNvPr id="1543" name="Google Shape;1543;g6f5e7ffbbc_1_330"/>
          <p:cNvSpPr/>
          <p:nvPr/>
        </p:nvSpPr>
        <p:spPr>
          <a:xfrm>
            <a:off x="2883002" y="4511774"/>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ARGS</a:t>
            </a:r>
            <a:endParaRPr sz="1400" b="0" i="0" u="none" strike="noStrike" cap="none">
              <a:solidFill>
                <a:srgbClr val="000000"/>
              </a:solidFill>
              <a:latin typeface="Arial"/>
              <a:ea typeface="Arial"/>
              <a:cs typeface="Arial"/>
              <a:sym typeface="Arial"/>
            </a:endParaRPr>
          </a:p>
        </p:txBody>
      </p:sp>
      <p:sp>
        <p:nvSpPr>
          <p:cNvPr id="1544" name="Google Shape;1544;g6f5e7ffbbc_1_330"/>
          <p:cNvSpPr/>
          <p:nvPr/>
        </p:nvSpPr>
        <p:spPr>
          <a:xfrm>
            <a:off x="2883002" y="50907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CACHE_FROM</a:t>
            </a:r>
            <a:endParaRPr sz="1400" b="0" i="0" u="none" strike="noStrike" cap="none">
              <a:solidFill>
                <a:srgbClr val="000000"/>
              </a:solidFill>
              <a:latin typeface="Arial"/>
              <a:ea typeface="Arial"/>
              <a:cs typeface="Arial"/>
              <a:sym typeface="Arial"/>
            </a:endParaRPr>
          </a:p>
        </p:txBody>
      </p:sp>
      <p:sp>
        <p:nvSpPr>
          <p:cNvPr id="1545" name="Google Shape;1545;g6f5e7ffbbc_1_330"/>
          <p:cNvSpPr/>
          <p:nvPr/>
        </p:nvSpPr>
        <p:spPr>
          <a:xfrm>
            <a:off x="2902052" y="5684356"/>
            <a:ext cx="18861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LABELS</a:t>
            </a:r>
            <a:endParaRPr sz="1400" b="0" i="0" u="none" strike="noStrike" cap="none">
              <a:solidFill>
                <a:srgbClr val="000000"/>
              </a:solidFill>
              <a:latin typeface="Arial"/>
              <a:ea typeface="Arial"/>
              <a:cs typeface="Arial"/>
              <a:sym typeface="Arial"/>
            </a:endParaRPr>
          </a:p>
        </p:txBody>
      </p:sp>
      <p:sp>
        <p:nvSpPr>
          <p:cNvPr id="1546" name="Google Shape;1546;g6f5e7ffbbc_1_330"/>
          <p:cNvSpPr/>
          <p:nvPr/>
        </p:nvSpPr>
        <p:spPr>
          <a:xfrm>
            <a:off x="2902052" y="62569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SHM_SIZE</a:t>
            </a:r>
            <a:endParaRPr sz="1400" b="0" i="0" u="none" strike="noStrike" cap="none">
              <a:solidFill>
                <a:srgbClr val="000000"/>
              </a:solidFill>
              <a:latin typeface="Arial"/>
              <a:ea typeface="Arial"/>
              <a:cs typeface="Arial"/>
              <a:sym typeface="Arial"/>
            </a:endParaRPr>
          </a:p>
        </p:txBody>
      </p:sp>
      <p:sp>
        <p:nvSpPr>
          <p:cNvPr id="1547" name="Google Shape;1547;g6f5e7ffbbc_1_330"/>
          <p:cNvSpPr/>
          <p:nvPr/>
        </p:nvSpPr>
        <p:spPr>
          <a:xfrm>
            <a:off x="2883002" y="6829508"/>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1548" name="Google Shape;1548;g6f5e7ffbbc_1_330"/>
          <p:cNvSpPr/>
          <p:nvPr/>
        </p:nvSpPr>
        <p:spPr>
          <a:xfrm>
            <a:off x="5569063" y="3966849"/>
            <a:ext cx="8507100" cy="1754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1800"/>
              <a:buFont typeface="Open Sans"/>
              <a:buNone/>
            </a:pPr>
            <a:r>
              <a:rPr lang="en-US" sz="1800" b="0" i="1" u="none" strike="noStrike" cap="none">
                <a:solidFill>
                  <a:srgbClr val="3F3F3F"/>
                </a:solidFill>
                <a:latin typeface="Open Sans"/>
                <a:ea typeface="Open Sans"/>
                <a:cs typeface="Open Sans"/>
                <a:sym typeface="Open Sans"/>
              </a:rPr>
              <a:t>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800"/>
              <a:buFont typeface="Open Sans"/>
              <a:buNone/>
            </a:pPr>
            <a:r>
              <a:rPr lang="en-US" sz="1800" b="0" i="1" u="none" strike="noStrike" cap="none">
                <a:solidFill>
                  <a:srgbClr val="3F3F3F"/>
                </a:solidFill>
                <a:latin typeface="Open Sans"/>
                <a:ea typeface="Open Sans"/>
                <a:cs typeface="Open Sans"/>
                <a:sym typeface="Open Sans"/>
              </a:rPr>
              <a:t>	context: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800"/>
              <a:buFont typeface="Open Sans"/>
              <a:buNone/>
            </a:pPr>
            <a:r>
              <a:rPr lang="en-US" sz="1800" b="0" i="1" u="none" strike="noStrike" cap="none">
                <a:solidFill>
                  <a:srgbClr val="3F3F3F"/>
                </a:solidFill>
                <a:latin typeface="Open Sans"/>
                <a:ea typeface="Open Sans"/>
                <a:cs typeface="Open Sans"/>
                <a:sym typeface="Open Sans"/>
              </a:rPr>
              <a:t>	labels: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800"/>
              <a:buFont typeface="Open Sans"/>
              <a:buNone/>
            </a:pPr>
            <a:r>
              <a:rPr lang="en-US" sz="1800" b="0" i="1" u="none" strike="noStrike" cap="none">
                <a:solidFill>
                  <a:srgbClr val="3F3F3F"/>
                </a:solidFill>
                <a:latin typeface="Open Sans"/>
                <a:ea typeface="Open Sans"/>
                <a:cs typeface="Open Sans"/>
                <a:sym typeface="Open Sans"/>
              </a:rPr>
              <a:t>		com.example.description: "Accounting webapp“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800"/>
              <a:buFont typeface="Open Sans"/>
              <a:buNone/>
            </a:pPr>
            <a:r>
              <a:rPr lang="en-US" sz="1800" b="0" i="1" u="none" strike="noStrike" cap="none">
                <a:solidFill>
                  <a:srgbClr val="3F3F3F"/>
                </a:solidFill>
                <a:latin typeface="Open Sans"/>
                <a:ea typeface="Open Sans"/>
                <a:cs typeface="Open Sans"/>
                <a:sym typeface="Open Sans"/>
              </a:rPr>
              <a:t>		com.example.department: "Finance"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800"/>
              <a:buFont typeface="Open Sans"/>
              <a:buNone/>
            </a:pPr>
            <a:r>
              <a:rPr lang="en-US" sz="1800" b="0" i="1" u="none" strike="noStrike" cap="none">
                <a:solidFill>
                  <a:srgbClr val="3F3F3F"/>
                </a:solidFill>
                <a:latin typeface="Open Sans"/>
                <a:ea typeface="Open Sans"/>
                <a:cs typeface="Open Sans"/>
                <a:sym typeface="Open Sans"/>
              </a:rPr>
              <a:t>		com.example.label-with-empty-value: “”</a:t>
            </a:r>
            <a:endParaRPr sz="1400" b="0" i="0" u="none" strike="noStrike" cap="none">
              <a:solidFill>
                <a:srgbClr val="000000"/>
              </a:solidFill>
              <a:latin typeface="Arial"/>
              <a:ea typeface="Arial"/>
              <a:cs typeface="Arial"/>
              <a:sym typeface="Arial"/>
            </a:endParaRPr>
          </a:p>
        </p:txBody>
      </p:sp>
      <p:sp>
        <p:nvSpPr>
          <p:cNvPr id="1549" name="Google Shape;1549;g6f5e7ffbbc_1_330"/>
          <p:cNvSpPr/>
          <p:nvPr/>
        </p:nvSpPr>
        <p:spPr>
          <a:xfrm>
            <a:off x="5570997" y="5788665"/>
            <a:ext cx="8505000" cy="1754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3F3F3F"/>
                </a:solidFill>
                <a:latin typeface="Open Sans"/>
                <a:ea typeface="Open Sans"/>
                <a:cs typeface="Open Sans"/>
                <a:sym typeface="Open Sans"/>
              </a:rPr>
              <a:t>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3F3F3F"/>
                </a:solidFill>
                <a:latin typeface="Open Sans"/>
                <a:ea typeface="Open Sans"/>
                <a:cs typeface="Open Sans"/>
                <a:sym typeface="Open Sans"/>
              </a:rPr>
              <a:t>	context: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3F3F3F"/>
                </a:solidFill>
                <a:latin typeface="Open Sans"/>
                <a:ea typeface="Open Sans"/>
                <a:cs typeface="Open Sans"/>
                <a:sym typeface="Open Sans"/>
              </a:rPr>
              <a:t>	labels: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3F3F3F"/>
                </a:solidFill>
                <a:latin typeface="Open Sans"/>
                <a:ea typeface="Open Sans"/>
                <a:cs typeface="Open Sans"/>
                <a:sym typeface="Open Sans"/>
              </a:rPr>
              <a:t>		- "com.example.description=Accounting webapp"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3F3F3F"/>
                </a:solidFill>
                <a:latin typeface="Open Sans"/>
                <a:ea typeface="Open Sans"/>
                <a:cs typeface="Open Sans"/>
                <a:sym typeface="Open Sans"/>
              </a:rPr>
              <a:t>		- "com.example.department=Finance"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3F3F3F"/>
                </a:solidFill>
                <a:latin typeface="Open Sans"/>
                <a:ea typeface="Open Sans"/>
                <a:cs typeface="Open Sans"/>
                <a:sym typeface="Open Sans"/>
              </a:rPr>
              <a:t>		- "com.example.label-with-empty-value"</a:t>
            </a:r>
            <a:endParaRPr sz="1400" b="0" i="0" u="none" strike="noStrike" cap="none">
              <a:solidFill>
                <a:srgbClr val="000000"/>
              </a:solidFill>
              <a:latin typeface="Arial"/>
              <a:ea typeface="Arial"/>
              <a:cs typeface="Arial"/>
              <a:sym typeface="Arial"/>
            </a:endParaRPr>
          </a:p>
        </p:txBody>
      </p:sp>
      <p:sp>
        <p:nvSpPr>
          <p:cNvPr id="1550" name="Google Shape;1550;g6f5e7ffbbc_1_330"/>
          <p:cNvSpPr/>
          <p:nvPr/>
        </p:nvSpPr>
        <p:spPr>
          <a:xfrm>
            <a:off x="5176667" y="3111102"/>
            <a:ext cx="90708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Docker labels to add metadata to the resulting image. This can be done using either an array or a dictionary.</a:t>
            </a:r>
            <a:endParaRPr sz="2200" b="0" i="0" u="none" strike="noStrike" cap="none">
              <a:solidFill>
                <a:srgbClr val="3F3F3F"/>
              </a:solidFill>
              <a:latin typeface="Open Sans"/>
              <a:ea typeface="Open Sans"/>
              <a:cs typeface="Open Sans"/>
              <a:sym typeface="Open Sans"/>
            </a:endParaRPr>
          </a:p>
        </p:txBody>
      </p:sp>
      <p:cxnSp>
        <p:nvCxnSpPr>
          <p:cNvPr id="1551" name="Google Shape;1551;g6f5e7ffbbc_1_330"/>
          <p:cNvCxnSpPr/>
          <p:nvPr/>
        </p:nvCxnSpPr>
        <p:spPr>
          <a:xfrm>
            <a:off x="4924056" y="5787329"/>
            <a:ext cx="9573900" cy="0"/>
          </a:xfrm>
          <a:prstGeom prst="straightConnector1">
            <a:avLst/>
          </a:prstGeom>
          <a:noFill/>
          <a:ln w="9525" cap="flat" cmpd="sng">
            <a:solidFill>
              <a:srgbClr val="5597D3"/>
            </a:solidFill>
            <a:prstDash val="solid"/>
            <a:round/>
            <a:headEnd type="none" w="sm" len="sm"/>
            <a:tailEnd type="none" w="sm" len="sm"/>
          </a:ln>
        </p:spPr>
      </p:cxnSp>
      <p:sp>
        <p:nvSpPr>
          <p:cNvPr id="1552" name="Google Shape;1552;g6f5e7ffbbc_1_330"/>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553" name="Google Shape;1553;g6f5e7ffbbc_1_330"/>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g6f5e7ffbbc_1_35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560" name="Google Shape;1560;g6f5e7ffbbc_1_357"/>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561" name="Google Shape;1561;g6f5e7ffbbc_1_357"/>
          <p:cNvSpPr/>
          <p:nvPr/>
        </p:nvSpPr>
        <p:spPr>
          <a:xfrm>
            <a:off x="4921997" y="3148728"/>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562" name="Google Shape;1562;g6f5e7ffbbc_1_357"/>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563" name="Google Shape;1563;g6f5e7ffbbc_1_357"/>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564" name="Google Shape;1564;g6f5e7ffbbc_1_357"/>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565" name="Google Shape;1565;g6f5e7ffbbc_1_357"/>
          <p:cNvSpPr/>
          <p:nvPr/>
        </p:nvSpPr>
        <p:spPr>
          <a:xfrm>
            <a:off x="676496"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566" name="Google Shape;1566;g6f5e7ffbbc_1_357"/>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567" name="Google Shape;1567;g6f5e7ffbbc_1_357"/>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568" name="Google Shape;1568;g6f5e7ffbbc_1_357"/>
          <p:cNvSpPr/>
          <p:nvPr/>
        </p:nvSpPr>
        <p:spPr>
          <a:xfrm>
            <a:off x="2883002" y="3365045"/>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CONTEXT</a:t>
            </a:r>
            <a:endParaRPr sz="1400" b="0" i="0" u="none" strike="noStrike" cap="none">
              <a:solidFill>
                <a:srgbClr val="000000"/>
              </a:solidFill>
              <a:latin typeface="Arial"/>
              <a:ea typeface="Arial"/>
              <a:cs typeface="Arial"/>
              <a:sym typeface="Arial"/>
            </a:endParaRPr>
          </a:p>
        </p:txBody>
      </p:sp>
      <p:sp>
        <p:nvSpPr>
          <p:cNvPr id="1569" name="Google Shape;1569;g6f5e7ffbbc_1_357"/>
          <p:cNvSpPr/>
          <p:nvPr/>
        </p:nvSpPr>
        <p:spPr>
          <a:xfrm>
            <a:off x="2883002" y="393281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DOCKERFILE</a:t>
            </a:r>
            <a:endParaRPr sz="1400" b="0" i="0" u="none" strike="noStrike" cap="none">
              <a:solidFill>
                <a:srgbClr val="000000"/>
              </a:solidFill>
              <a:latin typeface="Arial"/>
              <a:ea typeface="Arial"/>
              <a:cs typeface="Arial"/>
              <a:sym typeface="Arial"/>
            </a:endParaRPr>
          </a:p>
        </p:txBody>
      </p:sp>
      <p:sp>
        <p:nvSpPr>
          <p:cNvPr id="1570" name="Google Shape;1570;g6f5e7ffbbc_1_357"/>
          <p:cNvSpPr/>
          <p:nvPr/>
        </p:nvSpPr>
        <p:spPr>
          <a:xfrm>
            <a:off x="2883002" y="4511774"/>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ARGS</a:t>
            </a:r>
            <a:endParaRPr sz="1400" b="0" i="0" u="none" strike="noStrike" cap="none">
              <a:solidFill>
                <a:srgbClr val="000000"/>
              </a:solidFill>
              <a:latin typeface="Arial"/>
              <a:ea typeface="Arial"/>
              <a:cs typeface="Arial"/>
              <a:sym typeface="Arial"/>
            </a:endParaRPr>
          </a:p>
        </p:txBody>
      </p:sp>
      <p:sp>
        <p:nvSpPr>
          <p:cNvPr id="1571" name="Google Shape;1571;g6f5e7ffbbc_1_357"/>
          <p:cNvSpPr/>
          <p:nvPr/>
        </p:nvSpPr>
        <p:spPr>
          <a:xfrm>
            <a:off x="2883002" y="50907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CACHE_FROM</a:t>
            </a:r>
            <a:endParaRPr sz="1400" b="0" i="0" u="none" strike="noStrike" cap="none">
              <a:solidFill>
                <a:srgbClr val="000000"/>
              </a:solidFill>
              <a:latin typeface="Arial"/>
              <a:ea typeface="Arial"/>
              <a:cs typeface="Arial"/>
              <a:sym typeface="Arial"/>
            </a:endParaRPr>
          </a:p>
        </p:txBody>
      </p:sp>
      <p:sp>
        <p:nvSpPr>
          <p:cNvPr id="1572" name="Google Shape;1572;g6f5e7ffbbc_1_357"/>
          <p:cNvSpPr/>
          <p:nvPr/>
        </p:nvSpPr>
        <p:spPr>
          <a:xfrm>
            <a:off x="2902052" y="568435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LABELS</a:t>
            </a:r>
            <a:endParaRPr sz="1400" b="0" i="0" u="none" strike="noStrike" cap="none">
              <a:solidFill>
                <a:srgbClr val="000000"/>
              </a:solidFill>
              <a:latin typeface="Arial"/>
              <a:ea typeface="Arial"/>
              <a:cs typeface="Arial"/>
              <a:sym typeface="Arial"/>
            </a:endParaRPr>
          </a:p>
        </p:txBody>
      </p:sp>
      <p:sp>
        <p:nvSpPr>
          <p:cNvPr id="1573" name="Google Shape;1573;g6f5e7ffbbc_1_357"/>
          <p:cNvSpPr/>
          <p:nvPr/>
        </p:nvSpPr>
        <p:spPr>
          <a:xfrm>
            <a:off x="2902052" y="6256932"/>
            <a:ext cx="18861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SHM_SIZE</a:t>
            </a:r>
            <a:endParaRPr sz="1400" b="0" i="0" u="none" strike="noStrike" cap="none">
              <a:solidFill>
                <a:srgbClr val="000000"/>
              </a:solidFill>
              <a:latin typeface="Arial"/>
              <a:ea typeface="Arial"/>
              <a:cs typeface="Arial"/>
              <a:sym typeface="Arial"/>
            </a:endParaRPr>
          </a:p>
        </p:txBody>
      </p:sp>
      <p:sp>
        <p:nvSpPr>
          <p:cNvPr id="1574" name="Google Shape;1574;g6f5e7ffbbc_1_357"/>
          <p:cNvSpPr/>
          <p:nvPr/>
        </p:nvSpPr>
        <p:spPr>
          <a:xfrm>
            <a:off x="2883002" y="6829508"/>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1575" name="Google Shape;1575;g6f5e7ffbbc_1_357"/>
          <p:cNvSpPr/>
          <p:nvPr/>
        </p:nvSpPr>
        <p:spPr>
          <a:xfrm>
            <a:off x="5587509" y="4201010"/>
            <a:ext cx="81279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context: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shm_size: '2gb'</a:t>
            </a:r>
            <a:endParaRPr sz="1400" b="0" i="0" u="none" strike="noStrike" cap="none">
              <a:solidFill>
                <a:srgbClr val="000000"/>
              </a:solidFill>
              <a:latin typeface="Arial"/>
              <a:ea typeface="Arial"/>
              <a:cs typeface="Arial"/>
              <a:sym typeface="Arial"/>
            </a:endParaRPr>
          </a:p>
        </p:txBody>
      </p:sp>
      <p:sp>
        <p:nvSpPr>
          <p:cNvPr id="1576" name="Google Shape;1576;g6f5e7ffbbc_1_357"/>
          <p:cNvSpPr/>
          <p:nvPr/>
        </p:nvSpPr>
        <p:spPr>
          <a:xfrm>
            <a:off x="5208384" y="3223904"/>
            <a:ext cx="90033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values are either mentioned in bytes or as a string which expresses a byte value:</a:t>
            </a:r>
            <a:endParaRPr sz="1400" b="0" i="0" u="none" strike="noStrike" cap="none">
              <a:solidFill>
                <a:srgbClr val="000000"/>
              </a:solidFill>
              <a:latin typeface="Arial"/>
              <a:ea typeface="Arial"/>
              <a:cs typeface="Arial"/>
              <a:sym typeface="Arial"/>
            </a:endParaRPr>
          </a:p>
        </p:txBody>
      </p:sp>
      <p:sp>
        <p:nvSpPr>
          <p:cNvPr id="1577" name="Google Shape;1577;g6f5e7ffbbc_1_357"/>
          <p:cNvSpPr/>
          <p:nvPr/>
        </p:nvSpPr>
        <p:spPr>
          <a:xfrm>
            <a:off x="5724806" y="6137363"/>
            <a:ext cx="81279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context: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shm_size: 10000000</a:t>
            </a:r>
            <a:endParaRPr sz="1400" b="0" i="0" u="none" strike="noStrike" cap="none">
              <a:solidFill>
                <a:srgbClr val="000000"/>
              </a:solidFill>
              <a:latin typeface="Arial"/>
              <a:ea typeface="Arial"/>
              <a:cs typeface="Arial"/>
              <a:sym typeface="Arial"/>
            </a:endParaRPr>
          </a:p>
        </p:txBody>
      </p:sp>
      <p:cxnSp>
        <p:nvCxnSpPr>
          <p:cNvPr id="1578" name="Google Shape;1578;g6f5e7ffbbc_1_357"/>
          <p:cNvCxnSpPr/>
          <p:nvPr/>
        </p:nvCxnSpPr>
        <p:spPr>
          <a:xfrm>
            <a:off x="4924056" y="5561608"/>
            <a:ext cx="9573900" cy="0"/>
          </a:xfrm>
          <a:prstGeom prst="straightConnector1">
            <a:avLst/>
          </a:prstGeom>
          <a:noFill/>
          <a:ln w="9525" cap="flat" cmpd="sng">
            <a:solidFill>
              <a:srgbClr val="5597D3"/>
            </a:solidFill>
            <a:prstDash val="solid"/>
            <a:round/>
            <a:headEnd type="none" w="sm" len="sm"/>
            <a:tailEnd type="none" w="sm" len="sm"/>
          </a:ln>
        </p:spPr>
      </p:cxnSp>
      <p:sp>
        <p:nvSpPr>
          <p:cNvPr id="1579" name="Google Shape;1579;g6f5e7ffbbc_1_357"/>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580" name="Google Shape;1580;g6f5e7ffbbc_1_357"/>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21"/>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Service and Its Types</a:t>
            </a:r>
            <a:endParaRPr/>
          </a:p>
        </p:txBody>
      </p:sp>
      <p:pic>
        <p:nvPicPr>
          <p:cNvPr id="844" name="Google Shape;844;p21"/>
          <p:cNvPicPr preferRelativeResize="0"/>
          <p:nvPr/>
        </p:nvPicPr>
        <p:blipFill rotWithShape="1">
          <a:blip r:embed="rId3">
            <a:alphaModFix/>
          </a:blip>
          <a:srcRect/>
          <a:stretch/>
        </p:blipFill>
        <p:spPr>
          <a:xfrm>
            <a:off x="5718041" y="649718"/>
            <a:ext cx="4819924" cy="36576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g6f5e7ffbbc_1_38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587" name="Google Shape;1587;g6f5e7ffbbc_1_384"/>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588" name="Google Shape;1588;g6f5e7ffbbc_1_384"/>
          <p:cNvSpPr/>
          <p:nvPr/>
        </p:nvSpPr>
        <p:spPr>
          <a:xfrm>
            <a:off x="4921997" y="3148728"/>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589" name="Google Shape;1589;g6f5e7ffbbc_1_384"/>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590" name="Google Shape;1590;g6f5e7ffbbc_1_384"/>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591" name="Google Shape;1591;g6f5e7ffbbc_1_384"/>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592" name="Google Shape;1592;g6f5e7ffbbc_1_384"/>
          <p:cNvSpPr/>
          <p:nvPr/>
        </p:nvSpPr>
        <p:spPr>
          <a:xfrm>
            <a:off x="676496"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593" name="Google Shape;1593;g6f5e7ffbbc_1_384"/>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594" name="Google Shape;1594;g6f5e7ffbbc_1_384"/>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595" name="Google Shape;1595;g6f5e7ffbbc_1_384"/>
          <p:cNvSpPr/>
          <p:nvPr/>
        </p:nvSpPr>
        <p:spPr>
          <a:xfrm>
            <a:off x="2883002" y="3365045"/>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CONTEXT</a:t>
            </a:r>
            <a:endParaRPr sz="1400" b="0" i="0" u="none" strike="noStrike" cap="none">
              <a:solidFill>
                <a:srgbClr val="000000"/>
              </a:solidFill>
              <a:latin typeface="Arial"/>
              <a:ea typeface="Arial"/>
              <a:cs typeface="Arial"/>
              <a:sym typeface="Arial"/>
            </a:endParaRPr>
          </a:p>
        </p:txBody>
      </p:sp>
      <p:sp>
        <p:nvSpPr>
          <p:cNvPr id="1596" name="Google Shape;1596;g6f5e7ffbbc_1_384"/>
          <p:cNvSpPr/>
          <p:nvPr/>
        </p:nvSpPr>
        <p:spPr>
          <a:xfrm>
            <a:off x="2883002" y="393281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DOCKERFILE</a:t>
            </a:r>
            <a:endParaRPr sz="1400" b="0" i="0" u="none" strike="noStrike" cap="none">
              <a:solidFill>
                <a:srgbClr val="000000"/>
              </a:solidFill>
              <a:latin typeface="Arial"/>
              <a:ea typeface="Arial"/>
              <a:cs typeface="Arial"/>
              <a:sym typeface="Arial"/>
            </a:endParaRPr>
          </a:p>
        </p:txBody>
      </p:sp>
      <p:sp>
        <p:nvSpPr>
          <p:cNvPr id="1597" name="Google Shape;1597;g6f5e7ffbbc_1_384"/>
          <p:cNvSpPr/>
          <p:nvPr/>
        </p:nvSpPr>
        <p:spPr>
          <a:xfrm>
            <a:off x="2883002" y="4511774"/>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ARGS</a:t>
            </a:r>
            <a:endParaRPr sz="1400" b="0" i="0" u="none" strike="noStrike" cap="none">
              <a:solidFill>
                <a:srgbClr val="000000"/>
              </a:solidFill>
              <a:latin typeface="Arial"/>
              <a:ea typeface="Arial"/>
              <a:cs typeface="Arial"/>
              <a:sym typeface="Arial"/>
            </a:endParaRPr>
          </a:p>
        </p:txBody>
      </p:sp>
      <p:sp>
        <p:nvSpPr>
          <p:cNvPr id="1598" name="Google Shape;1598;g6f5e7ffbbc_1_384"/>
          <p:cNvSpPr/>
          <p:nvPr/>
        </p:nvSpPr>
        <p:spPr>
          <a:xfrm>
            <a:off x="2883002" y="50907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CACHE_FROM</a:t>
            </a:r>
            <a:endParaRPr sz="1400" b="0" i="0" u="none" strike="noStrike" cap="none">
              <a:solidFill>
                <a:srgbClr val="000000"/>
              </a:solidFill>
              <a:latin typeface="Arial"/>
              <a:ea typeface="Arial"/>
              <a:cs typeface="Arial"/>
              <a:sym typeface="Arial"/>
            </a:endParaRPr>
          </a:p>
        </p:txBody>
      </p:sp>
      <p:sp>
        <p:nvSpPr>
          <p:cNvPr id="1599" name="Google Shape;1599;g6f5e7ffbbc_1_384"/>
          <p:cNvSpPr/>
          <p:nvPr/>
        </p:nvSpPr>
        <p:spPr>
          <a:xfrm>
            <a:off x="2902052" y="5684356"/>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LABELS</a:t>
            </a:r>
            <a:endParaRPr sz="1400" b="0" i="0" u="none" strike="noStrike" cap="none">
              <a:solidFill>
                <a:srgbClr val="000000"/>
              </a:solidFill>
              <a:latin typeface="Arial"/>
              <a:ea typeface="Arial"/>
              <a:cs typeface="Arial"/>
              <a:sym typeface="Arial"/>
            </a:endParaRPr>
          </a:p>
        </p:txBody>
      </p:sp>
      <p:sp>
        <p:nvSpPr>
          <p:cNvPr id="1600" name="Google Shape;1600;g6f5e7ffbbc_1_384"/>
          <p:cNvSpPr/>
          <p:nvPr/>
        </p:nvSpPr>
        <p:spPr>
          <a:xfrm>
            <a:off x="2902052" y="6256932"/>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SHM_SIZE</a:t>
            </a:r>
            <a:endParaRPr sz="1400" b="0" i="0" u="none" strike="noStrike" cap="none">
              <a:solidFill>
                <a:srgbClr val="000000"/>
              </a:solidFill>
              <a:latin typeface="Arial"/>
              <a:ea typeface="Arial"/>
              <a:cs typeface="Arial"/>
              <a:sym typeface="Arial"/>
            </a:endParaRPr>
          </a:p>
        </p:txBody>
      </p:sp>
      <p:sp>
        <p:nvSpPr>
          <p:cNvPr id="1601" name="Google Shape;1601;g6f5e7ffbbc_1_384"/>
          <p:cNvSpPr/>
          <p:nvPr/>
        </p:nvSpPr>
        <p:spPr>
          <a:xfrm>
            <a:off x="2883002" y="6829508"/>
            <a:ext cx="18861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1602" name="Google Shape;1602;g6f5e7ffbbc_1_384"/>
          <p:cNvSpPr/>
          <p:nvPr/>
        </p:nvSpPr>
        <p:spPr>
          <a:xfrm>
            <a:off x="7983830" y="4576360"/>
            <a:ext cx="2577600" cy="1107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build: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context: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target: prod</a:t>
            </a:r>
            <a:endParaRPr sz="1400" b="0" i="0" u="none" strike="noStrike" cap="none">
              <a:solidFill>
                <a:srgbClr val="000000"/>
              </a:solidFill>
              <a:latin typeface="Arial"/>
              <a:ea typeface="Arial"/>
              <a:cs typeface="Arial"/>
              <a:sym typeface="Arial"/>
            </a:endParaRPr>
          </a:p>
        </p:txBody>
      </p:sp>
      <p:sp>
        <p:nvSpPr>
          <p:cNvPr id="1603" name="Google Shape;1603;g6f5e7ffbbc_1_384"/>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604" name="Google Shape;1604;g6f5e7ffbbc_1_384"/>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g6f5e7ffbbc_1_40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611" name="Google Shape;1611;g6f5e7ffbbc_1_408"/>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612" name="Google Shape;1612;g6f5e7ffbbc_1_408"/>
          <p:cNvSpPr/>
          <p:nvPr/>
        </p:nvSpPr>
        <p:spPr>
          <a:xfrm>
            <a:off x="3460911" y="3203229"/>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13" name="Google Shape;1613;g6f5e7ffbbc_1_408"/>
          <p:cNvSpPr/>
          <p:nvPr/>
        </p:nvSpPr>
        <p:spPr>
          <a:xfrm>
            <a:off x="3200651"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614" name="Google Shape;1614;g6f5e7ffbbc_1_408"/>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615" name="Google Shape;1615;g6f5e7ffbbc_1_408"/>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616" name="Google Shape;1616;g6f5e7ffbbc_1_408"/>
          <p:cNvSpPr/>
          <p:nvPr/>
        </p:nvSpPr>
        <p:spPr>
          <a:xfrm>
            <a:off x="67649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617" name="Google Shape;1617;g6f5e7ffbbc_1_408"/>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618" name="Google Shape;1618;g6f5e7ffbbc_1_408"/>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619" name="Google Shape;1619;g6f5e7ffbbc_1_408"/>
          <p:cNvSpPr/>
          <p:nvPr/>
        </p:nvSpPr>
        <p:spPr>
          <a:xfrm>
            <a:off x="6918235" y="3923632"/>
            <a:ext cx="1816500" cy="1107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cap_add: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 ALL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200"/>
              <a:buFont typeface="Arial"/>
              <a:buNone/>
            </a:pPr>
            <a:endParaRPr sz="2200" b="0" i="1" u="none" strike="noStrike" cap="none">
              <a:solidFill>
                <a:srgbClr val="3F3F3F"/>
              </a:solidFill>
              <a:latin typeface="Open Sans"/>
              <a:ea typeface="Open Sans"/>
              <a:cs typeface="Open Sans"/>
              <a:sym typeface="Open Sans"/>
            </a:endParaRPr>
          </a:p>
        </p:txBody>
      </p:sp>
      <p:sp>
        <p:nvSpPr>
          <p:cNvPr id="1620" name="Google Shape;1620;g6f5e7ffbbc_1_408"/>
          <p:cNvSpPr/>
          <p:nvPr/>
        </p:nvSpPr>
        <p:spPr>
          <a:xfrm>
            <a:off x="6780938" y="5866264"/>
            <a:ext cx="41709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cap_drop: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 NET_ADMIN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 SYS_ADMIN</a:t>
            </a:r>
            <a:endParaRPr sz="1400" b="0" i="0" u="none" strike="noStrike" cap="none">
              <a:solidFill>
                <a:srgbClr val="000000"/>
              </a:solidFill>
              <a:latin typeface="Arial"/>
              <a:ea typeface="Arial"/>
              <a:cs typeface="Arial"/>
              <a:sym typeface="Arial"/>
            </a:endParaRPr>
          </a:p>
        </p:txBody>
      </p:sp>
      <p:cxnSp>
        <p:nvCxnSpPr>
          <p:cNvPr id="1621" name="Google Shape;1621;g6f5e7ffbbc_1_408"/>
          <p:cNvCxnSpPr/>
          <p:nvPr/>
        </p:nvCxnSpPr>
        <p:spPr>
          <a:xfrm>
            <a:off x="3466645" y="5432654"/>
            <a:ext cx="9573900" cy="0"/>
          </a:xfrm>
          <a:prstGeom prst="straightConnector1">
            <a:avLst/>
          </a:prstGeom>
          <a:noFill/>
          <a:ln w="9525" cap="flat" cmpd="sng">
            <a:solidFill>
              <a:srgbClr val="5597D3"/>
            </a:solidFill>
            <a:prstDash val="solid"/>
            <a:round/>
            <a:headEnd type="none" w="sm" len="sm"/>
            <a:tailEnd type="none" w="sm" len="sm"/>
          </a:ln>
        </p:spPr>
      </p:cxnSp>
      <p:sp>
        <p:nvSpPr>
          <p:cNvPr id="1622" name="Google Shape;1622;g6f5e7ffbbc_1_408"/>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623" name="Google Shape;1623;g6f5e7ffbbc_1_408"/>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g6f5e7ffbbc_1_42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630" name="Google Shape;1630;g6f5e7ffbbc_1_427"/>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631" name="Google Shape;1631;g6f5e7ffbbc_1_427"/>
          <p:cNvSpPr/>
          <p:nvPr/>
        </p:nvSpPr>
        <p:spPr>
          <a:xfrm>
            <a:off x="3339950" y="3361803"/>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32" name="Google Shape;1632;g6f5e7ffbbc_1_427"/>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633" name="Google Shape;1633;g6f5e7ffbbc_1_427"/>
          <p:cNvSpPr/>
          <p:nvPr/>
        </p:nvSpPr>
        <p:spPr>
          <a:xfrm>
            <a:off x="5724806" y="1092193"/>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634" name="Google Shape;1634;g6f5e7ffbbc_1_427"/>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635" name="Google Shape;1635;g6f5e7ffbbc_1_427"/>
          <p:cNvSpPr/>
          <p:nvPr/>
        </p:nvSpPr>
        <p:spPr>
          <a:xfrm>
            <a:off x="67649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636" name="Google Shape;1636;g6f5e7ffbbc_1_427"/>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637" name="Google Shape;1637;g6f5e7ffbbc_1_427"/>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638" name="Google Shape;1638;g6f5e7ffbbc_1_427"/>
          <p:cNvSpPr/>
          <p:nvPr/>
        </p:nvSpPr>
        <p:spPr>
          <a:xfrm>
            <a:off x="6422934" y="5375785"/>
            <a:ext cx="42129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cgroup_parent: m-executor-abcd</a:t>
            </a:r>
            <a:endParaRPr sz="2200" b="0" i="1" u="none" strike="noStrike" cap="none">
              <a:solidFill>
                <a:srgbClr val="3F3F3F"/>
              </a:solidFill>
              <a:latin typeface="Open Sans"/>
              <a:ea typeface="Open Sans"/>
              <a:cs typeface="Open Sans"/>
              <a:sym typeface="Open Sans"/>
            </a:endParaRPr>
          </a:p>
        </p:txBody>
      </p:sp>
      <p:sp>
        <p:nvSpPr>
          <p:cNvPr id="1639" name="Google Shape;1639;g6f5e7ffbbc_1_427"/>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640" name="Google Shape;1640;g6f5e7ffbbc_1_427"/>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g6f5e7ffbbc_1_44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647" name="Google Shape;1647;g6f5e7ffbbc_1_444"/>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648" name="Google Shape;1648;g6f5e7ffbbc_1_444"/>
          <p:cNvSpPr/>
          <p:nvPr/>
        </p:nvSpPr>
        <p:spPr>
          <a:xfrm>
            <a:off x="3339950" y="3108976"/>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49" name="Google Shape;1649;g6f5e7ffbbc_1_444"/>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650" name="Google Shape;1650;g6f5e7ffbbc_1_444"/>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651" name="Google Shape;1651;g6f5e7ffbbc_1_444"/>
          <p:cNvSpPr/>
          <p:nvPr/>
        </p:nvSpPr>
        <p:spPr>
          <a:xfrm>
            <a:off x="8248961" y="1092193"/>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652" name="Google Shape;1652;g6f5e7ffbbc_1_444"/>
          <p:cNvSpPr/>
          <p:nvPr/>
        </p:nvSpPr>
        <p:spPr>
          <a:xfrm>
            <a:off x="67649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653" name="Google Shape;1653;g6f5e7ffbbc_1_444"/>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654" name="Google Shape;1654;g6f5e7ffbbc_1_444"/>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655" name="Google Shape;1655;g6f5e7ffbbc_1_444"/>
          <p:cNvSpPr/>
          <p:nvPr/>
        </p:nvSpPr>
        <p:spPr>
          <a:xfrm>
            <a:off x="5724805" y="3848480"/>
            <a:ext cx="46458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command: bundle exec thin -p 3000</a:t>
            </a:r>
            <a:endParaRPr sz="1400" b="0" i="0" u="none" strike="noStrike" cap="none">
              <a:solidFill>
                <a:srgbClr val="000000"/>
              </a:solidFill>
              <a:latin typeface="Arial"/>
              <a:ea typeface="Arial"/>
              <a:cs typeface="Arial"/>
              <a:sym typeface="Arial"/>
            </a:endParaRPr>
          </a:p>
        </p:txBody>
      </p:sp>
      <p:cxnSp>
        <p:nvCxnSpPr>
          <p:cNvPr id="1656" name="Google Shape;1656;g6f5e7ffbbc_1_444"/>
          <p:cNvCxnSpPr/>
          <p:nvPr/>
        </p:nvCxnSpPr>
        <p:spPr>
          <a:xfrm>
            <a:off x="3342009" y="5069239"/>
            <a:ext cx="9573900" cy="0"/>
          </a:xfrm>
          <a:prstGeom prst="straightConnector1">
            <a:avLst/>
          </a:prstGeom>
          <a:noFill/>
          <a:ln w="9525" cap="flat" cmpd="sng">
            <a:solidFill>
              <a:srgbClr val="5597D3"/>
            </a:solidFill>
            <a:prstDash val="solid"/>
            <a:round/>
            <a:headEnd type="none" w="sm" len="sm"/>
            <a:tailEnd type="none" w="sm" len="sm"/>
          </a:ln>
        </p:spPr>
      </p:cxnSp>
      <p:sp>
        <p:nvSpPr>
          <p:cNvPr id="1657" name="Google Shape;1657;g6f5e7ffbbc_1_444"/>
          <p:cNvSpPr/>
          <p:nvPr/>
        </p:nvSpPr>
        <p:spPr>
          <a:xfrm>
            <a:off x="4849202" y="5169175"/>
            <a:ext cx="6106800" cy="452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command can also be written as a list:</a:t>
            </a:r>
            <a:endParaRPr sz="2200" b="0" i="0" u="none" strike="noStrike" cap="none">
              <a:solidFill>
                <a:srgbClr val="3F3F3F"/>
              </a:solidFill>
              <a:latin typeface="Open Sans"/>
              <a:ea typeface="Open Sans"/>
              <a:cs typeface="Open Sans"/>
              <a:sym typeface="Open Sans"/>
            </a:endParaRPr>
          </a:p>
        </p:txBody>
      </p:sp>
      <p:sp>
        <p:nvSpPr>
          <p:cNvPr id="1658" name="Google Shape;1658;g6f5e7ffbbc_1_444"/>
          <p:cNvSpPr/>
          <p:nvPr/>
        </p:nvSpPr>
        <p:spPr>
          <a:xfrm>
            <a:off x="4974760" y="6103089"/>
            <a:ext cx="61458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command: ["bundle", "exec", "thin", "-p", "3000"]</a:t>
            </a:r>
            <a:endParaRPr sz="1400" b="0" i="0" u="none" strike="noStrike" cap="none">
              <a:solidFill>
                <a:srgbClr val="000000"/>
              </a:solidFill>
              <a:latin typeface="Arial"/>
              <a:ea typeface="Arial"/>
              <a:cs typeface="Arial"/>
              <a:sym typeface="Arial"/>
            </a:endParaRPr>
          </a:p>
        </p:txBody>
      </p:sp>
      <p:sp>
        <p:nvSpPr>
          <p:cNvPr id="1659" name="Google Shape;1659;g6f5e7ffbbc_1_444"/>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660" name="Google Shape;1660;g6f5e7ffbbc_1_444"/>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g6f5e7ffbbc_2_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667" name="Google Shape;1667;g6f5e7ffbbc_2_0"/>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668" name="Google Shape;1668;g6f5e7ffbbc_2_0"/>
          <p:cNvSpPr/>
          <p:nvPr/>
        </p:nvSpPr>
        <p:spPr>
          <a:xfrm>
            <a:off x="4255247" y="3148727"/>
            <a:ext cx="9576000" cy="49032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1669" name="Google Shape;1669;g6f5e7ffbbc_2_0"/>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670" name="Google Shape;1670;g6f5e7ffbbc_2_0"/>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671" name="Google Shape;1671;g6f5e7ffbbc_2_0"/>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672" name="Google Shape;1672;g6f5e7ffbbc_2_0"/>
          <p:cNvSpPr/>
          <p:nvPr/>
        </p:nvSpPr>
        <p:spPr>
          <a:xfrm>
            <a:off x="67649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673" name="Google Shape;1673;g6f5e7ffbbc_2_0"/>
          <p:cNvSpPr/>
          <p:nvPr/>
        </p:nvSpPr>
        <p:spPr>
          <a:xfrm>
            <a:off x="10773116"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674" name="Google Shape;1674;g6f5e7ffbbc_2_0"/>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675" name="Google Shape;1675;g6f5e7ffbbc_2_0"/>
          <p:cNvSpPr/>
          <p:nvPr/>
        </p:nvSpPr>
        <p:spPr>
          <a:xfrm>
            <a:off x="2263600" y="5123086"/>
            <a:ext cx="18861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SHORT SYNTAX</a:t>
            </a:r>
            <a:endParaRPr sz="1400" b="0" i="0" u="none" strike="noStrike" cap="none">
              <a:solidFill>
                <a:srgbClr val="000000"/>
              </a:solidFill>
              <a:latin typeface="Arial"/>
              <a:ea typeface="Arial"/>
              <a:cs typeface="Arial"/>
              <a:sym typeface="Arial"/>
            </a:endParaRPr>
          </a:p>
        </p:txBody>
      </p:sp>
      <p:sp>
        <p:nvSpPr>
          <p:cNvPr id="1676" name="Google Shape;1676;g6f5e7ffbbc_2_0"/>
          <p:cNvSpPr/>
          <p:nvPr/>
        </p:nvSpPr>
        <p:spPr>
          <a:xfrm>
            <a:off x="2263600" y="5702044"/>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LONG SYNTAX</a:t>
            </a:r>
            <a:endParaRPr sz="1400" b="0" i="0" u="none" strike="noStrike" cap="none">
              <a:solidFill>
                <a:srgbClr val="000000"/>
              </a:solidFill>
              <a:latin typeface="Arial"/>
              <a:ea typeface="Arial"/>
              <a:cs typeface="Arial"/>
              <a:sym typeface="Arial"/>
            </a:endParaRPr>
          </a:p>
        </p:txBody>
      </p:sp>
      <p:sp>
        <p:nvSpPr>
          <p:cNvPr id="1677" name="Google Shape;1677;g6f5e7ffbbc_2_0"/>
          <p:cNvSpPr/>
          <p:nvPr/>
        </p:nvSpPr>
        <p:spPr>
          <a:xfrm>
            <a:off x="4682427" y="3347440"/>
            <a:ext cx="8940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container gets the access to the config and mounts the config name at </a:t>
            </a:r>
            <a:r>
              <a:rPr lang="en-US" sz="2200" b="0" i="1" u="none" strike="noStrike" cap="none">
                <a:solidFill>
                  <a:srgbClr val="3F3F3F"/>
                </a:solidFill>
                <a:latin typeface="Open Sans"/>
                <a:ea typeface="Open Sans"/>
                <a:cs typeface="Open Sans"/>
                <a:sym typeface="Open Sans"/>
              </a:rPr>
              <a:t>/&lt;config name&gt;</a:t>
            </a:r>
            <a:r>
              <a:rPr lang="en-US" sz="2200" b="0" i="0" u="none" strike="noStrike" cap="none">
                <a:solidFill>
                  <a:srgbClr val="3F3F3F"/>
                </a:solidFill>
                <a:latin typeface="Open Sans"/>
                <a:ea typeface="Open Sans"/>
                <a:cs typeface="Open Sans"/>
                <a:sym typeface="Open Sans"/>
              </a:rPr>
              <a:t> within the container</a:t>
            </a:r>
            <a:endParaRPr sz="1400" b="0" i="0" u="none" strike="noStrike" cap="none">
              <a:solidFill>
                <a:srgbClr val="000000"/>
              </a:solidFill>
              <a:latin typeface="Arial"/>
              <a:ea typeface="Arial"/>
              <a:cs typeface="Arial"/>
              <a:sym typeface="Arial"/>
            </a:endParaRPr>
          </a:p>
        </p:txBody>
      </p:sp>
      <p:sp>
        <p:nvSpPr>
          <p:cNvPr id="1678" name="Google Shape;1678;g6f5e7ffbbc_2_0"/>
          <p:cNvSpPr/>
          <p:nvPr/>
        </p:nvSpPr>
        <p:spPr>
          <a:xfrm>
            <a:off x="6842989" y="4314628"/>
            <a:ext cx="4987200" cy="353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version: "3.7"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services: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	redis: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	image: redis:latest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		deploy: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			replicas: 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		configs: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			- my_config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			- my_other_config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configs: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	my_config: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		file: ./my_config.txt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	my_other_config: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600"/>
              <a:buFont typeface="Open Sans"/>
              <a:buNone/>
            </a:pPr>
            <a:r>
              <a:rPr lang="en-US" sz="1600" b="0" i="1" u="none" strike="noStrike" cap="none">
                <a:solidFill>
                  <a:srgbClr val="3F3F3F"/>
                </a:solidFill>
                <a:latin typeface="Open Sans"/>
                <a:ea typeface="Open Sans"/>
                <a:cs typeface="Open Sans"/>
                <a:sym typeface="Open Sans"/>
              </a:rPr>
              <a:t>		external: true</a:t>
            </a:r>
            <a:endParaRPr sz="1400" b="0" i="0" u="none" strike="noStrike" cap="none">
              <a:solidFill>
                <a:srgbClr val="000000"/>
              </a:solidFill>
              <a:latin typeface="Arial"/>
              <a:ea typeface="Arial"/>
              <a:cs typeface="Arial"/>
              <a:sym typeface="Arial"/>
            </a:endParaRPr>
          </a:p>
        </p:txBody>
      </p:sp>
      <p:sp>
        <p:nvSpPr>
          <p:cNvPr id="1679" name="Google Shape;1679;g6f5e7ffbbc_2_0"/>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680" name="Google Shape;1680;g6f5e7ffbbc_2_0"/>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g6f5e7ffbbc_2_1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687" name="Google Shape;1687;g6f5e7ffbbc_2_19"/>
          <p:cNvPicPr preferRelativeResize="0"/>
          <p:nvPr/>
        </p:nvPicPr>
        <p:blipFill rotWithShape="1">
          <a:blip r:embed="rId3">
            <a:alphaModFix/>
          </a:blip>
          <a:srcRect/>
          <a:stretch/>
        </p:blipFill>
        <p:spPr>
          <a:xfrm>
            <a:off x="5620187" y="649718"/>
            <a:ext cx="5015633" cy="365760"/>
          </a:xfrm>
          <a:prstGeom prst="rect">
            <a:avLst/>
          </a:prstGeom>
          <a:noFill/>
          <a:ln>
            <a:noFill/>
          </a:ln>
        </p:spPr>
      </p:pic>
      <p:sp>
        <p:nvSpPr>
          <p:cNvPr id="1688" name="Google Shape;1688;g6f5e7ffbbc_2_19"/>
          <p:cNvSpPr/>
          <p:nvPr/>
        </p:nvSpPr>
        <p:spPr>
          <a:xfrm>
            <a:off x="4236197" y="3148728"/>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89" name="Google Shape;1689;g6f5e7ffbbc_2_19"/>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690" name="Google Shape;1690;g6f5e7ffbbc_2_19"/>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691" name="Google Shape;1691;g6f5e7ffbbc_2_19"/>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692" name="Google Shape;1692;g6f5e7ffbbc_2_19"/>
          <p:cNvSpPr/>
          <p:nvPr/>
        </p:nvSpPr>
        <p:spPr>
          <a:xfrm>
            <a:off x="67649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693" name="Google Shape;1693;g6f5e7ffbbc_2_19"/>
          <p:cNvSpPr/>
          <p:nvPr/>
        </p:nvSpPr>
        <p:spPr>
          <a:xfrm>
            <a:off x="10773116"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694" name="Google Shape;1694;g6f5e7ffbbc_2_19"/>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695" name="Google Shape;1695;g6f5e7ffbbc_2_19"/>
          <p:cNvSpPr/>
          <p:nvPr/>
        </p:nvSpPr>
        <p:spPr>
          <a:xfrm>
            <a:off x="2263589" y="5134874"/>
            <a:ext cx="1886100" cy="4866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SHORT SYNTAX</a:t>
            </a:r>
            <a:endParaRPr sz="1400" b="0" i="0" u="none" strike="noStrike" cap="none">
              <a:solidFill>
                <a:srgbClr val="000000"/>
              </a:solidFill>
              <a:latin typeface="Arial"/>
              <a:ea typeface="Arial"/>
              <a:cs typeface="Arial"/>
              <a:sym typeface="Arial"/>
            </a:endParaRPr>
          </a:p>
        </p:txBody>
      </p:sp>
      <p:sp>
        <p:nvSpPr>
          <p:cNvPr id="1696" name="Google Shape;1696;g6f5e7ffbbc_2_19"/>
          <p:cNvSpPr txBox="1"/>
          <p:nvPr/>
        </p:nvSpPr>
        <p:spPr>
          <a:xfrm>
            <a:off x="8011476" y="4979693"/>
            <a:ext cx="821700" cy="3087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1697" name="Google Shape;1697;g6f5e7ffbbc_2_19"/>
          <p:cNvCxnSpPr>
            <a:stCxn id="1698" idx="1"/>
            <a:endCxn id="1696" idx="3"/>
          </p:cNvCxnSpPr>
          <p:nvPr/>
        </p:nvCxnSpPr>
        <p:spPr>
          <a:xfrm flipH="1">
            <a:off x="8833325" y="2616800"/>
            <a:ext cx="2637300" cy="2517300"/>
          </a:xfrm>
          <a:prstGeom prst="straightConnector1">
            <a:avLst/>
          </a:prstGeom>
          <a:noFill/>
          <a:ln w="9525" cap="flat" cmpd="sng">
            <a:solidFill>
              <a:srgbClr val="5597D3"/>
            </a:solidFill>
            <a:prstDash val="solid"/>
            <a:round/>
            <a:headEnd type="none" w="sm" len="sm"/>
            <a:tailEnd type="triangle" w="med" len="med"/>
          </a:ln>
        </p:spPr>
      </p:cxnSp>
      <p:sp>
        <p:nvSpPr>
          <p:cNvPr id="1698" name="Google Shape;1698;g6f5e7ffbbc_2_19"/>
          <p:cNvSpPr/>
          <p:nvPr/>
        </p:nvSpPr>
        <p:spPr>
          <a:xfrm>
            <a:off x="11470625" y="2304350"/>
            <a:ext cx="4220700" cy="6249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the name of the config.</a:t>
            </a:r>
            <a:endParaRPr sz="2200" b="0" i="1" u="none" strike="noStrike" cap="none">
              <a:solidFill>
                <a:srgbClr val="3F3F3F"/>
              </a:solidFill>
              <a:latin typeface="Open Sans"/>
              <a:ea typeface="Open Sans"/>
              <a:cs typeface="Open Sans"/>
              <a:sym typeface="Open Sans"/>
            </a:endParaRPr>
          </a:p>
        </p:txBody>
      </p:sp>
      <p:grpSp>
        <p:nvGrpSpPr>
          <p:cNvPr id="1699" name="Google Shape;1699;g6f5e7ffbbc_2_19"/>
          <p:cNvGrpSpPr/>
          <p:nvPr/>
        </p:nvGrpSpPr>
        <p:grpSpPr>
          <a:xfrm>
            <a:off x="8008037" y="3592500"/>
            <a:ext cx="7683263" cy="1967738"/>
            <a:chOff x="10050844" y="3615145"/>
            <a:chExt cx="7683263" cy="1967738"/>
          </a:xfrm>
        </p:grpSpPr>
        <p:sp>
          <p:nvSpPr>
            <p:cNvPr id="1700" name="Google Shape;1700;g6f5e7ffbbc_2_19"/>
            <p:cNvSpPr txBox="1"/>
            <p:nvPr/>
          </p:nvSpPr>
          <p:spPr>
            <a:xfrm>
              <a:off x="10050844" y="5304183"/>
              <a:ext cx="653700" cy="2787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1701" name="Google Shape;1701;g6f5e7ffbbc_2_19"/>
            <p:cNvCxnSpPr>
              <a:stCxn id="1702" idx="1"/>
              <a:endCxn id="1700" idx="3"/>
            </p:cNvCxnSpPr>
            <p:nvPr/>
          </p:nvCxnSpPr>
          <p:spPr>
            <a:xfrm flipH="1">
              <a:off x="10704506" y="4310095"/>
              <a:ext cx="2808900" cy="1133400"/>
            </a:xfrm>
            <a:prstGeom prst="straightConnector1">
              <a:avLst/>
            </a:prstGeom>
            <a:noFill/>
            <a:ln w="9525" cap="flat" cmpd="sng">
              <a:solidFill>
                <a:srgbClr val="5597D3"/>
              </a:solidFill>
              <a:prstDash val="solid"/>
              <a:round/>
              <a:headEnd type="none" w="sm" len="sm"/>
              <a:tailEnd type="triangle" w="med" len="med"/>
            </a:ln>
          </p:spPr>
        </p:cxnSp>
        <p:sp>
          <p:nvSpPr>
            <p:cNvPr id="1702" name="Google Shape;1702;g6f5e7ffbbc_2_19"/>
            <p:cNvSpPr/>
            <p:nvPr/>
          </p:nvSpPr>
          <p:spPr>
            <a:xfrm>
              <a:off x="13513406" y="3615145"/>
              <a:ext cx="4220700" cy="13899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defines both the path of the file and the file name that is mounted on the service’s task containers.</a:t>
              </a:r>
              <a:endParaRPr sz="2200" b="0" i="1" u="none" strike="noStrike" cap="none">
                <a:solidFill>
                  <a:srgbClr val="3F3F3F"/>
                </a:solidFill>
                <a:latin typeface="Open Sans"/>
                <a:ea typeface="Open Sans"/>
                <a:cs typeface="Open Sans"/>
                <a:sym typeface="Open Sans"/>
              </a:endParaRPr>
            </a:p>
          </p:txBody>
        </p:sp>
      </p:grpSp>
      <p:grpSp>
        <p:nvGrpSpPr>
          <p:cNvPr id="1703" name="Google Shape;1703;g6f5e7ffbbc_2_19"/>
          <p:cNvGrpSpPr/>
          <p:nvPr/>
        </p:nvGrpSpPr>
        <p:grpSpPr>
          <a:xfrm>
            <a:off x="7933079" y="5496925"/>
            <a:ext cx="7758246" cy="668400"/>
            <a:chOff x="10165510" y="5224058"/>
            <a:chExt cx="7758246" cy="668400"/>
          </a:xfrm>
        </p:grpSpPr>
        <p:sp>
          <p:nvSpPr>
            <p:cNvPr id="1704" name="Google Shape;1704;g6f5e7ffbbc_2_19"/>
            <p:cNvSpPr txBox="1"/>
            <p:nvPr/>
          </p:nvSpPr>
          <p:spPr>
            <a:xfrm>
              <a:off x="10165510" y="5304183"/>
              <a:ext cx="501000" cy="4983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1705" name="Google Shape;1705;g6f5e7ffbbc_2_19"/>
            <p:cNvCxnSpPr>
              <a:stCxn id="1706" idx="1"/>
              <a:endCxn id="1704" idx="3"/>
            </p:cNvCxnSpPr>
            <p:nvPr/>
          </p:nvCxnSpPr>
          <p:spPr>
            <a:xfrm rot="10800000">
              <a:off x="10666456" y="5553458"/>
              <a:ext cx="3036600" cy="4800"/>
            </a:xfrm>
            <a:prstGeom prst="straightConnector1">
              <a:avLst/>
            </a:prstGeom>
            <a:noFill/>
            <a:ln w="9525" cap="flat" cmpd="sng">
              <a:solidFill>
                <a:srgbClr val="5597D3"/>
              </a:solidFill>
              <a:prstDash val="solid"/>
              <a:round/>
              <a:headEnd type="none" w="sm" len="sm"/>
              <a:tailEnd type="triangle" w="med" len="med"/>
            </a:ln>
          </p:spPr>
        </p:cxnSp>
        <p:sp>
          <p:nvSpPr>
            <p:cNvPr id="1706" name="Google Shape;1706;g6f5e7ffbbc_2_19"/>
            <p:cNvSpPr/>
            <p:nvPr/>
          </p:nvSpPr>
          <p:spPr>
            <a:xfrm>
              <a:off x="13703056" y="5224058"/>
              <a:ext cx="4220700" cy="6684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They own the mounted config file.</a:t>
              </a:r>
              <a:endParaRPr sz="2200" b="0" i="1" u="none" strike="noStrike" cap="none">
                <a:solidFill>
                  <a:srgbClr val="3F3F3F"/>
                </a:solidFill>
                <a:latin typeface="Open Sans"/>
                <a:ea typeface="Open Sans"/>
                <a:cs typeface="Open Sans"/>
                <a:sym typeface="Open Sans"/>
              </a:endParaRPr>
            </a:p>
          </p:txBody>
        </p:sp>
      </p:grpSp>
      <p:grpSp>
        <p:nvGrpSpPr>
          <p:cNvPr id="1707" name="Google Shape;1707;g6f5e7ffbbc_2_19"/>
          <p:cNvGrpSpPr/>
          <p:nvPr/>
        </p:nvGrpSpPr>
        <p:grpSpPr>
          <a:xfrm>
            <a:off x="7933079" y="6073599"/>
            <a:ext cx="7758246" cy="1719750"/>
            <a:chOff x="10165510" y="5304183"/>
            <a:chExt cx="7758246" cy="1719750"/>
          </a:xfrm>
        </p:grpSpPr>
        <p:sp>
          <p:nvSpPr>
            <p:cNvPr id="1708" name="Google Shape;1708;g6f5e7ffbbc_2_19"/>
            <p:cNvSpPr txBox="1"/>
            <p:nvPr/>
          </p:nvSpPr>
          <p:spPr>
            <a:xfrm>
              <a:off x="10165510" y="5304183"/>
              <a:ext cx="728700" cy="2676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1709" name="Google Shape;1709;g6f5e7ffbbc_2_19"/>
            <p:cNvCxnSpPr>
              <a:stCxn id="1710" idx="1"/>
              <a:endCxn id="1708" idx="3"/>
            </p:cNvCxnSpPr>
            <p:nvPr/>
          </p:nvCxnSpPr>
          <p:spPr>
            <a:xfrm rot="10800000">
              <a:off x="10894156" y="5437833"/>
              <a:ext cx="2808900" cy="1251900"/>
            </a:xfrm>
            <a:prstGeom prst="straightConnector1">
              <a:avLst/>
            </a:prstGeom>
            <a:noFill/>
            <a:ln w="9525" cap="flat" cmpd="sng">
              <a:solidFill>
                <a:srgbClr val="5597D3"/>
              </a:solidFill>
              <a:prstDash val="solid"/>
              <a:round/>
              <a:headEnd type="none" w="sm" len="sm"/>
              <a:tailEnd type="triangle" w="med" len="med"/>
            </a:ln>
          </p:spPr>
        </p:cxnSp>
        <p:sp>
          <p:nvSpPr>
            <p:cNvPr id="1710" name="Google Shape;1710;g6f5e7ffbbc_2_19"/>
            <p:cNvSpPr/>
            <p:nvPr/>
          </p:nvSpPr>
          <p:spPr>
            <a:xfrm>
              <a:off x="13703056" y="6355533"/>
              <a:ext cx="4220700" cy="6684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the permission for the mounted file.</a:t>
              </a:r>
              <a:endParaRPr sz="2200" b="0" i="1" u="none" strike="noStrike" cap="none">
                <a:solidFill>
                  <a:srgbClr val="3F3F3F"/>
                </a:solidFill>
                <a:latin typeface="Open Sans"/>
                <a:ea typeface="Open Sans"/>
                <a:cs typeface="Open Sans"/>
                <a:sym typeface="Open Sans"/>
              </a:endParaRPr>
            </a:p>
          </p:txBody>
        </p:sp>
      </p:grpSp>
      <p:sp>
        <p:nvSpPr>
          <p:cNvPr id="1711" name="Google Shape;1711;g6f5e7ffbbc_2_19"/>
          <p:cNvSpPr/>
          <p:nvPr/>
        </p:nvSpPr>
        <p:spPr>
          <a:xfrm>
            <a:off x="2263589" y="5760957"/>
            <a:ext cx="18861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LONG SYNTAX</a:t>
            </a:r>
            <a:endParaRPr sz="1800" b="0" i="0" u="none" strike="noStrike" cap="none">
              <a:solidFill>
                <a:schemeClr val="lt1"/>
              </a:solidFill>
              <a:latin typeface="Open Sans"/>
              <a:ea typeface="Open Sans"/>
              <a:cs typeface="Open Sans"/>
              <a:sym typeface="Open Sans"/>
            </a:endParaRPr>
          </a:p>
        </p:txBody>
      </p:sp>
      <p:sp>
        <p:nvSpPr>
          <p:cNvPr id="1712" name="Google Shape;1712;g6f5e7ffbbc_2_19"/>
          <p:cNvSpPr/>
          <p:nvPr/>
        </p:nvSpPr>
        <p:spPr>
          <a:xfrm>
            <a:off x="6577935" y="3145354"/>
            <a:ext cx="4892700" cy="453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version: "3.7"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services: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redis: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image: redis:latest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deploy: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replicas: 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configs: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 source: my_config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target: /redis_config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uid: '103’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gid: '103’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mode: 0440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configs: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my_config: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file: ./my_config.txt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my_other_config: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1700"/>
              <a:buFont typeface="Open Sans"/>
              <a:buNone/>
            </a:pPr>
            <a:r>
              <a:rPr lang="en-US" sz="1700" b="0" i="1" u="none" strike="noStrike" cap="none">
                <a:solidFill>
                  <a:srgbClr val="3F3F3F"/>
                </a:solidFill>
                <a:latin typeface="Open Sans"/>
                <a:ea typeface="Open Sans"/>
                <a:cs typeface="Open Sans"/>
                <a:sym typeface="Open Sans"/>
              </a:rPr>
              <a:t>		external: true</a:t>
            </a:r>
            <a:endParaRPr sz="1400" b="0" i="0" u="none" strike="noStrike" cap="none">
              <a:solidFill>
                <a:srgbClr val="000000"/>
              </a:solidFill>
              <a:latin typeface="Arial"/>
              <a:ea typeface="Arial"/>
              <a:cs typeface="Arial"/>
              <a:sym typeface="Arial"/>
            </a:endParaRPr>
          </a:p>
        </p:txBody>
      </p:sp>
      <p:sp>
        <p:nvSpPr>
          <p:cNvPr id="1713" name="Google Shape;1713;g6f5e7ffbbc_2_19"/>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714" name="Google Shape;1714;g6f5e7ffbbc_2_19"/>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g6f5e7ffbbc_2_52"/>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721" name="Google Shape;1721;g6f5e7ffbbc_2_52"/>
          <p:cNvPicPr preferRelativeResize="0"/>
          <p:nvPr/>
        </p:nvPicPr>
        <p:blipFill rotWithShape="1">
          <a:blip r:embed="rId3">
            <a:alphaModFix/>
          </a:blip>
          <a:srcRect/>
          <a:stretch/>
        </p:blipFill>
        <p:spPr>
          <a:xfrm>
            <a:off x="5435050" y="649725"/>
            <a:ext cx="5185676" cy="365750"/>
          </a:xfrm>
          <a:prstGeom prst="rect">
            <a:avLst/>
          </a:prstGeom>
          <a:noFill/>
          <a:ln>
            <a:noFill/>
          </a:ln>
        </p:spPr>
      </p:pic>
      <p:sp>
        <p:nvSpPr>
          <p:cNvPr id="1722" name="Google Shape;1722;g6f5e7ffbbc_2_52"/>
          <p:cNvSpPr/>
          <p:nvPr/>
        </p:nvSpPr>
        <p:spPr>
          <a:xfrm>
            <a:off x="3200651" y="3282078"/>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23" name="Google Shape;1723;g6f5e7ffbbc_2_52"/>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724" name="Google Shape;1724;g6f5e7ffbbc_2_52"/>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725" name="Google Shape;1725;g6f5e7ffbbc_2_52"/>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726" name="Google Shape;1726;g6f5e7ffbbc_2_52"/>
          <p:cNvSpPr/>
          <p:nvPr/>
        </p:nvSpPr>
        <p:spPr>
          <a:xfrm>
            <a:off x="67649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727" name="Google Shape;1727;g6f5e7ffbbc_2_52"/>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728" name="Google Shape;1728;g6f5e7ffbbc_2_52"/>
          <p:cNvSpPr/>
          <p:nvPr/>
        </p:nvSpPr>
        <p:spPr>
          <a:xfrm>
            <a:off x="13304667" y="1088819"/>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729" name="Google Shape;1729;g6f5e7ffbbc_2_52"/>
          <p:cNvSpPr/>
          <p:nvPr/>
        </p:nvSpPr>
        <p:spPr>
          <a:xfrm>
            <a:off x="5503885" y="5059071"/>
            <a:ext cx="4650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container_name: my-web-container </a:t>
            </a:r>
            <a:endParaRPr sz="1400" b="0" i="0" u="none" strike="noStrike" cap="none">
              <a:solidFill>
                <a:srgbClr val="000000"/>
              </a:solidFill>
              <a:latin typeface="Arial"/>
              <a:ea typeface="Arial"/>
              <a:cs typeface="Arial"/>
              <a:sym typeface="Arial"/>
            </a:endParaRPr>
          </a:p>
        </p:txBody>
      </p:sp>
      <p:sp>
        <p:nvSpPr>
          <p:cNvPr id="1730" name="Google Shape;1730;g6f5e7ffbbc_2_52"/>
          <p:cNvSpPr/>
          <p:nvPr/>
        </p:nvSpPr>
        <p:spPr>
          <a:xfrm>
            <a:off x="5845771"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1400" b="0" i="0" u="none" strike="noStrike" cap="none">
              <a:solidFill>
                <a:srgbClr val="000000"/>
              </a:solidFill>
              <a:latin typeface="Arial"/>
              <a:ea typeface="Arial"/>
              <a:cs typeface="Arial"/>
              <a:sym typeface="Arial"/>
            </a:endParaRPr>
          </a:p>
        </p:txBody>
      </p:sp>
      <p:sp>
        <p:nvSpPr>
          <p:cNvPr id="1731" name="Google Shape;1731;g6f5e7ffbbc_2_52"/>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g6f5e7ffbbc_2_6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738" name="Google Shape;1738;g6f5e7ffbbc_2_68"/>
          <p:cNvPicPr preferRelativeResize="0"/>
          <p:nvPr/>
        </p:nvPicPr>
        <p:blipFill rotWithShape="1">
          <a:blip r:embed="rId3">
            <a:alphaModFix/>
          </a:blip>
          <a:srcRect/>
          <a:stretch/>
        </p:blipFill>
        <p:spPr>
          <a:xfrm>
            <a:off x="5503075" y="649725"/>
            <a:ext cx="5132749" cy="365750"/>
          </a:xfrm>
          <a:prstGeom prst="rect">
            <a:avLst/>
          </a:prstGeom>
          <a:noFill/>
          <a:ln>
            <a:noFill/>
          </a:ln>
        </p:spPr>
      </p:pic>
      <p:sp>
        <p:nvSpPr>
          <p:cNvPr id="1739" name="Google Shape;1739;g6f5e7ffbbc_2_68"/>
          <p:cNvSpPr/>
          <p:nvPr/>
        </p:nvSpPr>
        <p:spPr>
          <a:xfrm>
            <a:off x="3323614" y="3118997"/>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40" name="Google Shape;1740;g6f5e7ffbbc_2_68"/>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741" name="Google Shape;1741;g6f5e7ffbbc_2_68"/>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742" name="Google Shape;1742;g6f5e7ffbbc_2_68"/>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743" name="Google Shape;1743;g6f5e7ffbbc_2_68"/>
          <p:cNvSpPr/>
          <p:nvPr/>
        </p:nvSpPr>
        <p:spPr>
          <a:xfrm>
            <a:off x="67649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744" name="Google Shape;1744;g6f5e7ffbbc_2_68"/>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745" name="Google Shape;1745;g6f5e7ffbbc_2_68"/>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746" name="Google Shape;1746;g6f5e7ffbbc_2_68"/>
          <p:cNvSpPr/>
          <p:nvPr/>
        </p:nvSpPr>
        <p:spPr>
          <a:xfrm>
            <a:off x="5845767" y="2105595"/>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2200" b="0" i="0" u="none" strike="noStrike" cap="none">
              <a:solidFill>
                <a:schemeClr val="lt1"/>
              </a:solidFill>
              <a:latin typeface="Open Sans"/>
              <a:ea typeface="Open Sans"/>
              <a:cs typeface="Open Sans"/>
              <a:sym typeface="Open Sans"/>
            </a:endParaRPr>
          </a:p>
        </p:txBody>
      </p:sp>
      <p:sp>
        <p:nvSpPr>
          <p:cNvPr id="1747" name="Google Shape;1747;g6f5e7ffbbc_2_68"/>
          <p:cNvSpPr/>
          <p:nvPr/>
        </p:nvSpPr>
        <p:spPr>
          <a:xfrm>
            <a:off x="4676630" y="3254862"/>
            <a:ext cx="6784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expresses the dependency between services. </a:t>
            </a:r>
            <a:endParaRPr sz="2200" b="0" i="0" u="none" strike="noStrike" cap="none">
              <a:solidFill>
                <a:srgbClr val="3F3F3F"/>
              </a:solidFill>
              <a:latin typeface="Open Sans"/>
              <a:ea typeface="Open Sans"/>
              <a:cs typeface="Open Sans"/>
              <a:sym typeface="Open Sans"/>
            </a:endParaRPr>
          </a:p>
        </p:txBody>
      </p:sp>
      <p:sp>
        <p:nvSpPr>
          <p:cNvPr id="1748" name="Google Shape;1748;g6f5e7ffbbc_2_68"/>
          <p:cNvSpPr/>
          <p:nvPr/>
        </p:nvSpPr>
        <p:spPr>
          <a:xfrm>
            <a:off x="5620187" y="3885420"/>
            <a:ext cx="4254300" cy="3477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000"/>
              <a:buFont typeface="Open Sans"/>
              <a:buNone/>
            </a:pPr>
            <a:r>
              <a:rPr lang="en-US" sz="2000" b="0" i="1" u="none" strike="noStrike" cap="none">
                <a:solidFill>
                  <a:srgbClr val="3F3F3F"/>
                </a:solidFill>
                <a:latin typeface="Open Sans"/>
                <a:ea typeface="Open Sans"/>
                <a:cs typeface="Open Sans"/>
                <a:sym typeface="Open Sans"/>
              </a:rPr>
              <a:t>version: "3.7"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000"/>
              <a:buFont typeface="Open Sans"/>
              <a:buNone/>
            </a:pPr>
            <a:r>
              <a:rPr lang="en-US" sz="2000" b="0" i="1" u="none" strike="noStrike" cap="none">
                <a:solidFill>
                  <a:srgbClr val="3F3F3F"/>
                </a:solidFill>
                <a:latin typeface="Open Sans"/>
                <a:ea typeface="Open Sans"/>
                <a:cs typeface="Open Sans"/>
                <a:sym typeface="Open Sans"/>
              </a:rPr>
              <a:t>services: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000"/>
              <a:buFont typeface="Open Sans"/>
              <a:buNone/>
            </a:pPr>
            <a:r>
              <a:rPr lang="en-US" sz="2000" b="0" i="1" u="none" strike="noStrike" cap="none">
                <a:solidFill>
                  <a:srgbClr val="3F3F3F"/>
                </a:solidFill>
                <a:latin typeface="Open Sans"/>
                <a:ea typeface="Open Sans"/>
                <a:cs typeface="Open Sans"/>
                <a:sym typeface="Open Sans"/>
              </a:rPr>
              <a:t>	web: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000"/>
              <a:buFont typeface="Open Sans"/>
              <a:buNone/>
            </a:pPr>
            <a:r>
              <a:rPr lang="en-US" sz="2000" b="0" i="1" u="none" strike="noStrike" cap="none">
                <a:solidFill>
                  <a:srgbClr val="3F3F3F"/>
                </a:solidFill>
                <a:latin typeface="Open Sans"/>
                <a:ea typeface="Open Sans"/>
                <a:cs typeface="Open Sans"/>
                <a:sym typeface="Open Sans"/>
              </a:rPr>
              <a:t>		build: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000"/>
              <a:buFont typeface="Open Sans"/>
              <a:buNone/>
            </a:pPr>
            <a:r>
              <a:rPr lang="en-US" sz="2000" b="0" i="1" u="none" strike="noStrike" cap="none">
                <a:solidFill>
                  <a:srgbClr val="3F3F3F"/>
                </a:solidFill>
                <a:latin typeface="Open Sans"/>
                <a:ea typeface="Open Sans"/>
                <a:cs typeface="Open Sans"/>
                <a:sym typeface="Open Sans"/>
              </a:rPr>
              <a:t>		depends_on: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000"/>
              <a:buFont typeface="Open Sans"/>
              <a:buNone/>
            </a:pPr>
            <a:r>
              <a:rPr lang="en-US" sz="2000" b="0" i="1" u="none" strike="noStrike" cap="none">
                <a:solidFill>
                  <a:srgbClr val="3F3F3F"/>
                </a:solidFill>
                <a:latin typeface="Open Sans"/>
                <a:ea typeface="Open Sans"/>
                <a:cs typeface="Open Sans"/>
                <a:sym typeface="Open Sans"/>
              </a:rPr>
              <a:t>			- db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000"/>
              <a:buFont typeface="Open Sans"/>
              <a:buNone/>
            </a:pPr>
            <a:r>
              <a:rPr lang="en-US" sz="2000" b="0" i="1" u="none" strike="noStrike" cap="none">
                <a:solidFill>
                  <a:srgbClr val="3F3F3F"/>
                </a:solidFill>
                <a:latin typeface="Open Sans"/>
                <a:ea typeface="Open Sans"/>
                <a:cs typeface="Open Sans"/>
                <a:sym typeface="Open Sans"/>
              </a:rPr>
              <a:t>			- redis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000"/>
              <a:buFont typeface="Open Sans"/>
              <a:buNone/>
            </a:pPr>
            <a:r>
              <a:rPr lang="en-US" sz="2000" b="0" i="1" u="none" strike="noStrike" cap="none">
                <a:solidFill>
                  <a:srgbClr val="3F3F3F"/>
                </a:solidFill>
                <a:latin typeface="Open Sans"/>
                <a:ea typeface="Open Sans"/>
                <a:cs typeface="Open Sans"/>
                <a:sym typeface="Open Sans"/>
              </a:rPr>
              <a:t>	redis: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000"/>
              <a:buFont typeface="Open Sans"/>
              <a:buNone/>
            </a:pPr>
            <a:r>
              <a:rPr lang="en-US" sz="2000" b="0" i="1" u="none" strike="noStrike" cap="none">
                <a:solidFill>
                  <a:srgbClr val="3F3F3F"/>
                </a:solidFill>
                <a:latin typeface="Open Sans"/>
                <a:ea typeface="Open Sans"/>
                <a:cs typeface="Open Sans"/>
                <a:sym typeface="Open Sans"/>
              </a:rPr>
              <a:t>		image: redis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000"/>
              <a:buFont typeface="Open Sans"/>
              <a:buNone/>
            </a:pPr>
            <a:r>
              <a:rPr lang="en-US" sz="2000" b="0" i="1" u="none" strike="noStrike" cap="none">
                <a:solidFill>
                  <a:srgbClr val="3F3F3F"/>
                </a:solidFill>
                <a:latin typeface="Open Sans"/>
                <a:ea typeface="Open Sans"/>
                <a:cs typeface="Open Sans"/>
                <a:sym typeface="Open Sans"/>
              </a:rPr>
              <a:t>	db: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000"/>
              <a:buFont typeface="Open Sans"/>
              <a:buNone/>
            </a:pPr>
            <a:r>
              <a:rPr lang="en-US" sz="2000" b="0" i="1" u="none" strike="noStrike" cap="none">
                <a:solidFill>
                  <a:srgbClr val="3F3F3F"/>
                </a:solidFill>
                <a:latin typeface="Open Sans"/>
                <a:ea typeface="Open Sans"/>
                <a:cs typeface="Open Sans"/>
                <a:sym typeface="Open Sans"/>
              </a:rPr>
              <a:t>		image: postgres </a:t>
            </a:r>
            <a:endParaRPr sz="1400" b="0" i="0" u="none" strike="noStrike" cap="none">
              <a:solidFill>
                <a:srgbClr val="000000"/>
              </a:solidFill>
              <a:latin typeface="Arial"/>
              <a:ea typeface="Arial"/>
              <a:cs typeface="Arial"/>
              <a:sym typeface="Arial"/>
            </a:endParaRPr>
          </a:p>
        </p:txBody>
      </p:sp>
      <p:sp>
        <p:nvSpPr>
          <p:cNvPr id="1749" name="Google Shape;1749;g6f5e7ffbbc_2_68"/>
          <p:cNvSpPr/>
          <p:nvPr/>
        </p:nvSpPr>
        <p:spPr>
          <a:xfrm>
            <a:off x="8386262" y="2118782"/>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g6f5e7ffbbc_2_277"/>
          <p:cNvSpPr/>
          <p:nvPr/>
        </p:nvSpPr>
        <p:spPr>
          <a:xfrm>
            <a:off x="3493583" y="3077550"/>
            <a:ext cx="9576000" cy="4458900"/>
          </a:xfrm>
          <a:prstGeom prst="roundRect">
            <a:avLst>
              <a:gd name="adj" fmla="val 4519"/>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56" name="Google Shape;1756;g6f5e7ffbbc_2_277"/>
          <p:cNvSpPr/>
          <p:nvPr/>
        </p:nvSpPr>
        <p:spPr>
          <a:xfrm>
            <a:off x="3200651"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cap_add, cap_drop</a:t>
            </a:r>
            <a:endParaRPr sz="2200" b="0" i="0" u="none" strike="noStrike" cap="none">
              <a:solidFill>
                <a:schemeClr val="lt1"/>
              </a:solidFill>
              <a:latin typeface="Open Sans"/>
              <a:ea typeface="Open Sans"/>
              <a:cs typeface="Open Sans"/>
              <a:sym typeface="Open Sans"/>
            </a:endParaRPr>
          </a:p>
        </p:txBody>
      </p:sp>
      <p:sp>
        <p:nvSpPr>
          <p:cNvPr id="1757" name="Google Shape;1757;g6f5e7ffbbc_2_277"/>
          <p:cNvSpPr/>
          <p:nvPr/>
        </p:nvSpPr>
        <p:spPr>
          <a:xfrm>
            <a:off x="5724806"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cgroup_parent</a:t>
            </a:r>
            <a:endParaRPr sz="2200" b="0" i="0" u="none" strike="noStrike" cap="none">
              <a:solidFill>
                <a:schemeClr val="lt1"/>
              </a:solidFill>
              <a:latin typeface="Open Sans"/>
              <a:ea typeface="Open Sans"/>
              <a:cs typeface="Open Sans"/>
              <a:sym typeface="Open Sans"/>
            </a:endParaRPr>
          </a:p>
        </p:txBody>
      </p:sp>
      <p:sp>
        <p:nvSpPr>
          <p:cNvPr id="1758" name="Google Shape;1758;g6f5e7ffbbc_2_277"/>
          <p:cNvSpPr/>
          <p:nvPr/>
        </p:nvSpPr>
        <p:spPr>
          <a:xfrm>
            <a:off x="8248961" y="1092193"/>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p:txBody>
      </p:sp>
      <p:sp>
        <p:nvSpPr>
          <p:cNvPr id="1759" name="Google Shape;1759;g6f5e7ffbbc_2_277"/>
          <p:cNvSpPr/>
          <p:nvPr/>
        </p:nvSpPr>
        <p:spPr>
          <a:xfrm>
            <a:off x="67649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build</a:t>
            </a:r>
            <a:endParaRPr sz="1400" b="0" i="0" u="none" strike="noStrike" cap="none">
              <a:solidFill>
                <a:srgbClr val="000000"/>
              </a:solidFill>
              <a:latin typeface="Arial"/>
              <a:ea typeface="Arial"/>
              <a:cs typeface="Arial"/>
              <a:sym typeface="Arial"/>
            </a:endParaRPr>
          </a:p>
        </p:txBody>
      </p:sp>
      <p:sp>
        <p:nvSpPr>
          <p:cNvPr id="1760" name="Google Shape;1760;g6f5e7ffbbc_2_277"/>
          <p:cNvSpPr/>
          <p:nvPr/>
        </p:nvSpPr>
        <p:spPr>
          <a:xfrm>
            <a:off x="10773116"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configs</a:t>
            </a:r>
            <a:endParaRPr sz="1400" b="0" i="0" u="none" strike="noStrike" cap="none">
              <a:solidFill>
                <a:srgbClr val="000000"/>
              </a:solidFill>
              <a:latin typeface="Arial"/>
              <a:ea typeface="Arial"/>
              <a:cs typeface="Arial"/>
              <a:sym typeface="Arial"/>
            </a:endParaRPr>
          </a:p>
        </p:txBody>
      </p:sp>
      <p:sp>
        <p:nvSpPr>
          <p:cNvPr id="1761" name="Google Shape;1761;g6f5e7ffbbc_2_277"/>
          <p:cNvSpPr/>
          <p:nvPr/>
        </p:nvSpPr>
        <p:spPr>
          <a:xfrm>
            <a:off x="13304667" y="1088819"/>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container_name</a:t>
            </a:r>
            <a:endParaRPr sz="2200" b="0" i="0" u="none" strike="noStrike" cap="none">
              <a:solidFill>
                <a:schemeClr val="lt1"/>
              </a:solidFill>
              <a:latin typeface="Open Sans"/>
              <a:ea typeface="Open Sans"/>
              <a:cs typeface="Open Sans"/>
              <a:sym typeface="Open Sans"/>
            </a:endParaRPr>
          </a:p>
        </p:txBody>
      </p:sp>
      <p:sp>
        <p:nvSpPr>
          <p:cNvPr id="1762" name="Google Shape;1762;g6f5e7ffbbc_2_277"/>
          <p:cNvSpPr/>
          <p:nvPr/>
        </p:nvSpPr>
        <p:spPr>
          <a:xfrm>
            <a:off x="5741142" y="2080674"/>
            <a:ext cx="2386800" cy="7842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depends_on</a:t>
            </a:r>
            <a:endParaRPr sz="2200" b="0" i="0" u="none" strike="noStrike" cap="none">
              <a:solidFill>
                <a:schemeClr val="lt1"/>
              </a:solidFill>
              <a:latin typeface="Open Sans"/>
              <a:ea typeface="Open Sans"/>
              <a:cs typeface="Open Sans"/>
              <a:sym typeface="Open Sans"/>
            </a:endParaRPr>
          </a:p>
        </p:txBody>
      </p:sp>
      <p:sp>
        <p:nvSpPr>
          <p:cNvPr id="1763" name="Google Shape;1763;g6f5e7ffbbc_2_277"/>
          <p:cNvSpPr/>
          <p:nvPr/>
        </p:nvSpPr>
        <p:spPr>
          <a:xfrm>
            <a:off x="8281633" y="2080674"/>
            <a:ext cx="2386800" cy="784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dns</a:t>
            </a:r>
            <a:endParaRPr sz="2200" b="0" i="0" u="none" strike="noStrike" cap="none">
              <a:solidFill>
                <a:schemeClr val="lt1"/>
              </a:solidFill>
              <a:latin typeface="Open Sans"/>
              <a:ea typeface="Open Sans"/>
              <a:cs typeface="Open Sans"/>
              <a:sym typeface="Open Sans"/>
            </a:endParaRPr>
          </a:p>
        </p:txBody>
      </p:sp>
      <p:sp>
        <p:nvSpPr>
          <p:cNvPr id="1764" name="Google Shape;1764;g6f5e7ffbbc_2_277"/>
          <p:cNvSpPr/>
          <p:nvPr/>
        </p:nvSpPr>
        <p:spPr>
          <a:xfrm>
            <a:off x="4532304" y="3213415"/>
            <a:ext cx="7689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Custom DNS servers can be portrayed as a value or a list.</a:t>
            </a:r>
            <a:endParaRPr sz="2200" b="0" i="0" u="none" strike="noStrike" cap="none">
              <a:solidFill>
                <a:srgbClr val="3F3F3F"/>
              </a:solidFill>
              <a:latin typeface="Open Sans"/>
              <a:ea typeface="Open Sans"/>
              <a:cs typeface="Open Sans"/>
              <a:sym typeface="Open Sans"/>
            </a:endParaRPr>
          </a:p>
        </p:txBody>
      </p:sp>
      <p:sp>
        <p:nvSpPr>
          <p:cNvPr id="1765" name="Google Shape;1765;g6f5e7ffbbc_2_277"/>
          <p:cNvSpPr/>
          <p:nvPr/>
        </p:nvSpPr>
        <p:spPr>
          <a:xfrm>
            <a:off x="7266721" y="5595019"/>
            <a:ext cx="2181900" cy="1107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dns: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- 8.8.8.8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F3F3F"/>
              </a:buClr>
              <a:buSzPts val="2200"/>
              <a:buFont typeface="Open Sans"/>
              <a:buNone/>
            </a:pPr>
            <a:r>
              <a:rPr lang="en-US" sz="2200" b="0" i="1" u="none" strike="noStrike" cap="none">
                <a:solidFill>
                  <a:srgbClr val="3F3F3F"/>
                </a:solidFill>
                <a:latin typeface="Open Sans"/>
                <a:ea typeface="Open Sans"/>
                <a:cs typeface="Open Sans"/>
                <a:sym typeface="Open Sans"/>
              </a:rPr>
              <a:t>	- 9.9.9.9</a:t>
            </a:r>
            <a:endParaRPr sz="1400" b="0" i="0" u="none" strike="noStrike" cap="none">
              <a:solidFill>
                <a:srgbClr val="000000"/>
              </a:solidFill>
              <a:latin typeface="Arial"/>
              <a:ea typeface="Arial"/>
              <a:cs typeface="Arial"/>
              <a:sym typeface="Arial"/>
            </a:endParaRPr>
          </a:p>
        </p:txBody>
      </p:sp>
      <p:sp>
        <p:nvSpPr>
          <p:cNvPr id="1766" name="Google Shape;1766;g6f5e7ffbbc_2_277"/>
          <p:cNvSpPr/>
          <p:nvPr/>
        </p:nvSpPr>
        <p:spPr>
          <a:xfrm>
            <a:off x="7266721" y="4356556"/>
            <a:ext cx="1689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chemeClr val="dk1"/>
                </a:solidFill>
                <a:latin typeface="Open Sans"/>
                <a:ea typeface="Open Sans"/>
                <a:cs typeface="Open Sans"/>
                <a:sym typeface="Open Sans"/>
              </a:rPr>
              <a:t>dns: 8.8.8.8 </a:t>
            </a:r>
            <a:endParaRPr sz="1400" b="0" i="0" u="none" strike="noStrike" cap="none">
              <a:solidFill>
                <a:srgbClr val="000000"/>
              </a:solidFill>
              <a:latin typeface="Arial"/>
              <a:ea typeface="Arial"/>
              <a:cs typeface="Arial"/>
              <a:sym typeface="Arial"/>
            </a:endParaRPr>
          </a:p>
        </p:txBody>
      </p:sp>
      <p:cxnSp>
        <p:nvCxnSpPr>
          <p:cNvPr id="1767" name="Google Shape;1767;g6f5e7ffbbc_2_277"/>
          <p:cNvCxnSpPr/>
          <p:nvPr/>
        </p:nvCxnSpPr>
        <p:spPr>
          <a:xfrm>
            <a:off x="3494409" y="5221639"/>
            <a:ext cx="9573900" cy="0"/>
          </a:xfrm>
          <a:prstGeom prst="straightConnector1">
            <a:avLst/>
          </a:prstGeom>
          <a:noFill/>
          <a:ln w="9525" cap="flat" cmpd="sng">
            <a:solidFill>
              <a:srgbClr val="5597D3"/>
            </a:solidFill>
            <a:prstDash val="solid"/>
            <a:round/>
            <a:headEnd type="none" w="sm" len="sm"/>
            <a:tailEnd type="none" w="sm" len="sm"/>
          </a:ln>
        </p:spPr>
      </p:cxnSp>
      <p:sp>
        <p:nvSpPr>
          <p:cNvPr id="1768" name="Google Shape;1768;g6f5e7ffbbc_2_27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769" name="Google Shape;1769;g6f5e7ffbbc_2_277"/>
          <p:cNvPicPr preferRelativeResize="0"/>
          <p:nvPr/>
        </p:nvPicPr>
        <p:blipFill rotWithShape="1">
          <a:blip r:embed="rId3">
            <a:alphaModFix/>
          </a:blip>
          <a:srcRect/>
          <a:stretch/>
        </p:blipFill>
        <p:spPr>
          <a:xfrm>
            <a:off x="5503075" y="649725"/>
            <a:ext cx="5132749" cy="365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g65730b6717_0_2"/>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776" name="Google Shape;1776;g65730b6717_0_2"/>
          <p:cNvPicPr preferRelativeResize="0"/>
          <p:nvPr/>
        </p:nvPicPr>
        <p:blipFill rotWithShape="1">
          <a:blip r:embed="rId3">
            <a:alphaModFix/>
          </a:blip>
          <a:srcRect/>
          <a:stretch/>
        </p:blipFill>
        <p:spPr>
          <a:xfrm>
            <a:off x="5369406" y="649718"/>
            <a:ext cx="5517196" cy="365760"/>
          </a:xfrm>
          <a:prstGeom prst="rect">
            <a:avLst/>
          </a:prstGeom>
          <a:noFill/>
          <a:ln>
            <a:noFill/>
          </a:ln>
        </p:spPr>
      </p:pic>
      <p:graphicFrame>
        <p:nvGraphicFramePr>
          <p:cNvPr id="1777" name="Google Shape;1777;g65730b6717_0_2"/>
          <p:cNvGraphicFramePr/>
          <p:nvPr/>
        </p:nvGraphicFramePr>
        <p:xfrm>
          <a:off x="4092517" y="2253841"/>
          <a:ext cx="3000000" cy="3000000"/>
        </p:xfrm>
        <a:graphic>
          <a:graphicData uri="http://schemas.openxmlformats.org/drawingml/2006/table">
            <a:tbl>
              <a:tblPr firstRow="1" bandRow="1">
                <a:noFill/>
                <a:tableStyleId>{6185DDA3-0348-4F87-81C1-4040799162A8}</a:tableStyleId>
              </a:tblPr>
              <a:tblGrid>
                <a:gridCol w="4499225">
                  <a:extLst>
                    <a:ext uri="{9D8B030D-6E8A-4147-A177-3AD203B41FA5}">
                      <a16:colId xmlns:a16="http://schemas.microsoft.com/office/drawing/2014/main" val="20000"/>
                    </a:ext>
                  </a:extLst>
                </a:gridCol>
                <a:gridCol w="4499225">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Configuration</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Options</a:t>
                      </a: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deploy</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endpoint_mode</a:t>
                      </a:r>
                      <a:endParaRPr sz="220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lables</a:t>
                      </a:r>
                      <a:endParaRPr sz="220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mode</a:t>
                      </a:r>
                      <a:endParaRPr sz="1400" i="1" u="none" strike="noStrike" cap="none"/>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placement</a:t>
                      </a:r>
                      <a:endParaRPr sz="1400" i="1" u="none" strike="noStrike" cap="none"/>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replicas</a:t>
                      </a:r>
                      <a:endParaRPr sz="1400" i="1" u="none" strike="noStrike" cap="none"/>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resources</a:t>
                      </a:r>
                      <a:endParaRPr sz="1400" i="1" u="none" strike="noStrike" cap="none"/>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restart_policy</a:t>
                      </a:r>
                      <a:endParaRPr sz="220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rollback_config</a:t>
                      </a:r>
                      <a:endParaRPr sz="220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update_config</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devices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dns_search</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entrypoint</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env_file</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environment</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expose</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7"/>
                  </a:ext>
                </a:extLst>
              </a:tr>
            </a:tbl>
          </a:graphicData>
        </a:graphic>
      </p:graphicFrame>
      <p:sp>
        <p:nvSpPr>
          <p:cNvPr id="1778" name="Google Shape;1778;g65730b6717_0_2"/>
          <p:cNvSpPr txBox="1"/>
          <p:nvPr/>
        </p:nvSpPr>
        <p:spPr>
          <a:xfrm>
            <a:off x="4766201" y="1419216"/>
            <a:ext cx="6723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remaining configurations are listed below:</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22"/>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Service: Overview</a:t>
            </a:r>
            <a:endParaRPr>
              <a:solidFill>
                <a:srgbClr val="3F3F3F"/>
              </a:solidFill>
            </a:endParaRPr>
          </a:p>
        </p:txBody>
      </p:sp>
      <p:pic>
        <p:nvPicPr>
          <p:cNvPr id="851" name="Google Shape;851;p22"/>
          <p:cNvPicPr preferRelativeResize="0"/>
          <p:nvPr/>
        </p:nvPicPr>
        <p:blipFill rotWithShape="1">
          <a:blip r:embed="rId3">
            <a:alphaModFix/>
          </a:blip>
          <a:srcRect/>
          <a:stretch/>
        </p:blipFill>
        <p:spPr>
          <a:xfrm>
            <a:off x="5718041" y="649718"/>
            <a:ext cx="4819924" cy="365760"/>
          </a:xfrm>
          <a:prstGeom prst="rect">
            <a:avLst/>
          </a:prstGeom>
          <a:noFill/>
          <a:ln>
            <a:noFill/>
          </a:ln>
        </p:spPr>
      </p:pic>
      <p:sp>
        <p:nvSpPr>
          <p:cNvPr id="852" name="Google Shape;852;p22"/>
          <p:cNvSpPr/>
          <p:nvPr/>
        </p:nvSpPr>
        <p:spPr>
          <a:xfrm>
            <a:off x="2075630" y="1628375"/>
            <a:ext cx="12104741" cy="516336"/>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Service defines the desired way in which the application containers can be run in a swarm.</a:t>
            </a:r>
            <a:endParaRPr sz="1400" b="0" i="0" u="none" strike="noStrike" cap="none">
              <a:solidFill>
                <a:srgbClr val="000000"/>
              </a:solidFill>
              <a:latin typeface="Arial"/>
              <a:ea typeface="Arial"/>
              <a:cs typeface="Arial"/>
              <a:sym typeface="Arial"/>
            </a:endParaRPr>
          </a:p>
        </p:txBody>
      </p:sp>
      <p:grpSp>
        <p:nvGrpSpPr>
          <p:cNvPr id="853" name="Google Shape;853;p22"/>
          <p:cNvGrpSpPr/>
          <p:nvPr/>
        </p:nvGrpSpPr>
        <p:grpSpPr>
          <a:xfrm>
            <a:off x="3163324" y="3283383"/>
            <a:ext cx="9931049" cy="2577234"/>
            <a:chOff x="3802428" y="1430165"/>
            <a:chExt cx="9931049" cy="2577234"/>
          </a:xfrm>
        </p:grpSpPr>
        <p:sp>
          <p:nvSpPr>
            <p:cNvPr id="854" name="Google Shape;854;p22"/>
            <p:cNvSpPr/>
            <p:nvPr/>
          </p:nvSpPr>
          <p:spPr>
            <a:xfrm>
              <a:off x="7314337" y="1430165"/>
              <a:ext cx="2834957" cy="2577234"/>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Types of service deployments</a:t>
              </a:r>
              <a:endParaRPr sz="2200" b="0" i="0" u="none" strike="noStrike" cap="none">
                <a:solidFill>
                  <a:srgbClr val="3F3F3F"/>
                </a:solidFill>
                <a:latin typeface="Open Sans"/>
                <a:ea typeface="Open Sans"/>
                <a:cs typeface="Open Sans"/>
                <a:sym typeface="Open Sans"/>
              </a:endParaRPr>
            </a:p>
          </p:txBody>
        </p:sp>
        <p:sp>
          <p:nvSpPr>
            <p:cNvPr id="855" name="Google Shape;855;p22"/>
            <p:cNvSpPr/>
            <p:nvPr/>
          </p:nvSpPr>
          <p:spPr>
            <a:xfrm>
              <a:off x="3802428" y="1868190"/>
              <a:ext cx="1975234" cy="1795668"/>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Replicated</a:t>
              </a:r>
              <a:endParaRPr sz="1800" b="0" i="0" u="none" strike="noStrike" cap="none">
                <a:solidFill>
                  <a:srgbClr val="3F3F3F"/>
                </a:solidFill>
                <a:latin typeface="Open Sans"/>
                <a:ea typeface="Open Sans"/>
                <a:cs typeface="Open Sans"/>
                <a:sym typeface="Open Sans"/>
              </a:endParaRPr>
            </a:p>
          </p:txBody>
        </p:sp>
        <p:sp>
          <p:nvSpPr>
            <p:cNvPr id="856" name="Google Shape;856;p22"/>
            <p:cNvSpPr/>
            <p:nvPr/>
          </p:nvSpPr>
          <p:spPr>
            <a:xfrm>
              <a:off x="11758243" y="1820945"/>
              <a:ext cx="1975234" cy="1795668"/>
            </a:xfrm>
            <a:prstGeom prst="ellipse">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Global</a:t>
              </a:r>
              <a:endParaRPr sz="1400" b="0" i="0" u="none" strike="noStrike" cap="none">
                <a:solidFill>
                  <a:srgbClr val="000000"/>
                </a:solidFill>
                <a:latin typeface="Arial"/>
                <a:ea typeface="Arial"/>
                <a:cs typeface="Arial"/>
                <a:sym typeface="Arial"/>
              </a:endParaRPr>
            </a:p>
          </p:txBody>
        </p:sp>
        <p:cxnSp>
          <p:nvCxnSpPr>
            <p:cNvPr id="857" name="Google Shape;857;p22"/>
            <p:cNvCxnSpPr/>
            <p:nvPr/>
          </p:nvCxnSpPr>
          <p:spPr>
            <a:xfrm rot="10800000" flipH="1">
              <a:off x="10179907" y="2718780"/>
              <a:ext cx="1422679" cy="1"/>
            </a:xfrm>
            <a:prstGeom prst="straightConnector1">
              <a:avLst/>
            </a:prstGeom>
            <a:noFill/>
            <a:ln w="25400" cap="flat" cmpd="sng">
              <a:solidFill>
                <a:srgbClr val="222A35"/>
              </a:solidFill>
              <a:prstDash val="dash"/>
              <a:round/>
              <a:headEnd type="none" w="sm" len="sm"/>
              <a:tailEnd type="oval" w="lg" len="lg"/>
            </a:ln>
          </p:spPr>
        </p:cxnSp>
        <p:cxnSp>
          <p:nvCxnSpPr>
            <p:cNvPr id="858" name="Google Shape;858;p22"/>
            <p:cNvCxnSpPr/>
            <p:nvPr/>
          </p:nvCxnSpPr>
          <p:spPr>
            <a:xfrm rot="10800000">
              <a:off x="5918194" y="2718779"/>
              <a:ext cx="1395028" cy="1"/>
            </a:xfrm>
            <a:prstGeom prst="straightConnector1">
              <a:avLst/>
            </a:prstGeom>
            <a:noFill/>
            <a:ln w="25400" cap="flat" cmpd="sng">
              <a:solidFill>
                <a:srgbClr val="222A35"/>
              </a:solidFill>
              <a:prstDash val="dash"/>
              <a:round/>
              <a:headEnd type="none" w="sm" len="sm"/>
              <a:tailEnd type="oval" w="lg" len="lg"/>
            </a:ln>
          </p:spPr>
        </p:cxn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aphicFrame>
        <p:nvGraphicFramePr>
          <p:cNvPr id="1784" name="Google Shape;1784;g65730b6717_0_10"/>
          <p:cNvGraphicFramePr/>
          <p:nvPr/>
        </p:nvGraphicFramePr>
        <p:xfrm>
          <a:off x="3773112" y="1422921"/>
          <a:ext cx="3000000" cy="3000000"/>
        </p:xfrm>
        <a:graphic>
          <a:graphicData uri="http://schemas.openxmlformats.org/drawingml/2006/table">
            <a:tbl>
              <a:tblPr firstRow="1" bandRow="1">
                <a:noFill/>
                <a:tableStyleId>{6185DDA3-0348-4F87-81C1-4040799162A8}</a:tableStyleId>
              </a:tblPr>
              <a:tblGrid>
                <a:gridCol w="4044425">
                  <a:extLst>
                    <a:ext uri="{9D8B030D-6E8A-4147-A177-3AD203B41FA5}">
                      <a16:colId xmlns:a16="http://schemas.microsoft.com/office/drawing/2014/main" val="20000"/>
                    </a:ext>
                  </a:extLst>
                </a:gridCol>
                <a:gridCol w="4695325">
                  <a:extLst>
                    <a:ext uri="{9D8B030D-6E8A-4147-A177-3AD203B41FA5}">
                      <a16:colId xmlns:a16="http://schemas.microsoft.com/office/drawing/2014/main" val="20001"/>
                    </a:ext>
                  </a:extLst>
                </a:gridCol>
              </a:tblGrid>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Configuration</a:t>
                      </a:r>
                      <a:endParaRPr sz="2200" u="none" strike="noStrike" cap="none">
                        <a:solidFill>
                          <a:schemeClr val="lt1"/>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Options</a:t>
                      </a:r>
                      <a:endParaRPr sz="2200" u="none" strike="noStrike" cap="none">
                        <a:solidFill>
                          <a:schemeClr val="lt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external_links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extra_hosts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healthcheck</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image</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init</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5"/>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isolation</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6"/>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labels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7"/>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links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8"/>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logging</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9"/>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network_mode</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10"/>
                  </a:ext>
                </a:extLst>
              </a:tr>
              <a:tr h="70270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networks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aliases</a:t>
                      </a:r>
                      <a:endParaRPr sz="1400" i="1" u="none" strike="noStrike" cap="none"/>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ipv4_address, ipv6_address</a:t>
                      </a:r>
                      <a:endParaRPr sz="1400" i="1" u="none" strike="noStrike" cap="none"/>
                    </a:p>
                  </a:txBody>
                  <a:tcPr marL="91450" marR="91450" marT="45725" marB="45725"/>
                </a:tc>
                <a:extLst>
                  <a:ext uri="{0D108BD9-81ED-4DB2-BD59-A6C34878D82A}">
                    <a16:rowId xmlns:a16="http://schemas.microsoft.com/office/drawing/2014/main" val="10011"/>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pid</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12"/>
                  </a:ext>
                </a:extLst>
              </a:tr>
              <a:tr h="70270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ports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Short syntax</a:t>
                      </a:r>
                      <a:endParaRPr sz="1400" i="1" u="none" strike="noStrike" cap="none"/>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Long Syntax</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13"/>
                  </a:ext>
                </a:extLst>
              </a:tr>
              <a:tr h="393525">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restart</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14"/>
                  </a:ext>
                </a:extLst>
              </a:tr>
            </a:tbl>
          </a:graphicData>
        </a:graphic>
      </p:graphicFrame>
      <p:sp>
        <p:nvSpPr>
          <p:cNvPr id="1785" name="Google Shape;1785;g65730b6717_0_1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786" name="Google Shape;1786;g65730b6717_0_10"/>
          <p:cNvPicPr preferRelativeResize="0"/>
          <p:nvPr/>
        </p:nvPicPr>
        <p:blipFill rotWithShape="1">
          <a:blip r:embed="rId3">
            <a:alphaModFix/>
          </a:blip>
          <a:srcRect/>
          <a:stretch/>
        </p:blipFill>
        <p:spPr>
          <a:xfrm>
            <a:off x="5369406" y="649718"/>
            <a:ext cx="5517196" cy="36576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graphicFrame>
        <p:nvGraphicFramePr>
          <p:cNvPr id="1792" name="Google Shape;1792;g65730b6717_0_17"/>
          <p:cNvGraphicFramePr/>
          <p:nvPr/>
        </p:nvGraphicFramePr>
        <p:xfrm>
          <a:off x="4195367" y="1472827"/>
          <a:ext cx="3000000" cy="3000000"/>
        </p:xfrm>
        <a:graphic>
          <a:graphicData uri="http://schemas.openxmlformats.org/drawingml/2006/table">
            <a:tbl>
              <a:tblPr firstRow="1" bandRow="1">
                <a:noFill/>
                <a:tableStyleId>{6185DDA3-0348-4F87-81C1-4040799162A8}</a:tableStyleId>
              </a:tblPr>
              <a:tblGrid>
                <a:gridCol w="4105125">
                  <a:extLst>
                    <a:ext uri="{9D8B030D-6E8A-4147-A177-3AD203B41FA5}">
                      <a16:colId xmlns:a16="http://schemas.microsoft.com/office/drawing/2014/main" val="20000"/>
                    </a:ext>
                  </a:extLst>
                </a:gridCol>
                <a:gridCol w="47658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Configuration</a:t>
                      </a:r>
                      <a:endParaRPr sz="2200" u="none" strike="noStrike" cap="none">
                        <a:solidFill>
                          <a:schemeClr val="lt1"/>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Options</a:t>
                      </a:r>
                      <a:endParaRPr sz="2200" u="none" strike="noStrike" cap="none">
                        <a:solidFill>
                          <a:schemeClr val="lt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secret</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Short syntax</a:t>
                      </a:r>
                      <a:endParaRPr sz="1400" i="1" u="none" strike="noStrike" cap="none"/>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Long syntax</a:t>
                      </a:r>
                      <a:endParaRPr sz="1400" i="1"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restart</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secrets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Short syntax</a:t>
                      </a:r>
                      <a:endParaRPr sz="1400" i="1" u="none" strike="noStrike" cap="none"/>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Long syntax</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security_opt</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stop_grace_period</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stop_signal</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sysctls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tmpfs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ulimits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9"/>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userns_mode</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a:t>
                      </a:r>
                      <a:endParaRPr sz="2200" i="1"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10"/>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volume</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Short syntax</a:t>
                      </a:r>
                      <a:endParaRPr sz="1400" i="1" u="none" strike="noStrike" cap="none"/>
                    </a:p>
                    <a:p>
                      <a:pPr marL="0" marR="0" lvl="0" indent="0" algn="l"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Long syntax</a:t>
                      </a:r>
                      <a:endParaRPr sz="1400" i="1" u="none" strike="noStrike" cap="none"/>
                    </a:p>
                  </a:txBody>
                  <a:tcPr marL="91450" marR="91450" marT="45725" marB="45725"/>
                </a:tc>
                <a:extLst>
                  <a:ext uri="{0D108BD9-81ED-4DB2-BD59-A6C34878D82A}">
                    <a16:rowId xmlns:a16="http://schemas.microsoft.com/office/drawing/2014/main" val="10011"/>
                  </a:ext>
                </a:extLst>
              </a:tr>
            </a:tbl>
          </a:graphicData>
        </a:graphic>
      </p:graphicFrame>
      <p:sp>
        <p:nvSpPr>
          <p:cNvPr id="1793" name="Google Shape;1793;g65730b6717_0_1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List of Configurations</a:t>
            </a:r>
            <a:endParaRPr/>
          </a:p>
        </p:txBody>
      </p:sp>
      <p:pic>
        <p:nvPicPr>
          <p:cNvPr id="1794" name="Google Shape;1794;g65730b6717_0_17"/>
          <p:cNvPicPr preferRelativeResize="0"/>
          <p:nvPr/>
        </p:nvPicPr>
        <p:blipFill rotWithShape="1">
          <a:blip r:embed="rId3">
            <a:alphaModFix/>
          </a:blip>
          <a:srcRect/>
          <a:stretch/>
        </p:blipFill>
        <p:spPr>
          <a:xfrm>
            <a:off x="5369406" y="649718"/>
            <a:ext cx="5517196" cy="36576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g6f5e7ffbbc_1_549"/>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Deploying Stack</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g6f5e7ffbbc_1_55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Stack Deploy</a:t>
            </a:r>
            <a:endParaRPr/>
          </a:p>
        </p:txBody>
      </p:sp>
      <p:pic>
        <p:nvPicPr>
          <p:cNvPr id="1807" name="Google Shape;1807;g6f5e7ffbbc_1_554"/>
          <p:cNvPicPr preferRelativeResize="0"/>
          <p:nvPr/>
        </p:nvPicPr>
        <p:blipFill rotWithShape="1">
          <a:blip r:embed="rId3">
            <a:alphaModFix/>
          </a:blip>
          <a:srcRect/>
          <a:stretch/>
        </p:blipFill>
        <p:spPr>
          <a:xfrm>
            <a:off x="5210025" y="725925"/>
            <a:ext cx="5839174" cy="229950"/>
          </a:xfrm>
          <a:prstGeom prst="rect">
            <a:avLst/>
          </a:prstGeom>
          <a:noFill/>
          <a:ln>
            <a:noFill/>
          </a:ln>
        </p:spPr>
      </p:pic>
      <p:sp>
        <p:nvSpPr>
          <p:cNvPr id="1808" name="Google Shape;1808;g6f5e7ffbbc_1_554"/>
          <p:cNvSpPr/>
          <p:nvPr/>
        </p:nvSpPr>
        <p:spPr>
          <a:xfrm>
            <a:off x="1698775" y="1472825"/>
            <a:ext cx="12858600" cy="535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 </a:t>
            </a:r>
            <a:r>
              <a:rPr lang="en-US" sz="2200" b="0" i="1" u="none" strike="noStrike" cap="none">
                <a:solidFill>
                  <a:srgbClr val="3F3F3F"/>
                </a:solidFill>
                <a:latin typeface="Open Sans"/>
                <a:ea typeface="Open Sans"/>
                <a:cs typeface="Open Sans"/>
                <a:sym typeface="Open Sans"/>
              </a:rPr>
              <a:t>docker stack deploy [OPTIONS] STACK </a:t>
            </a:r>
            <a:r>
              <a:rPr lang="en-US" sz="2200" b="0" i="0" u="none" strike="noStrike" cap="none">
                <a:solidFill>
                  <a:srgbClr val="3F3F3F"/>
                </a:solidFill>
                <a:latin typeface="Open Sans"/>
                <a:ea typeface="Open Sans"/>
                <a:cs typeface="Open Sans"/>
                <a:sym typeface="Open Sans"/>
              </a:rPr>
              <a:t>deploys a new stack or updates an existing stack.</a:t>
            </a:r>
            <a:endParaRPr sz="1400" b="0" i="0" u="none" strike="noStrike" cap="none">
              <a:solidFill>
                <a:srgbClr val="000000"/>
              </a:solidFill>
              <a:latin typeface="Arial"/>
              <a:ea typeface="Arial"/>
              <a:cs typeface="Arial"/>
              <a:sym typeface="Arial"/>
            </a:endParaRPr>
          </a:p>
        </p:txBody>
      </p:sp>
      <p:sp>
        <p:nvSpPr>
          <p:cNvPr id="1809" name="Google Shape;1809;g6f5e7ffbbc_1_554"/>
          <p:cNvSpPr/>
          <p:nvPr/>
        </p:nvSpPr>
        <p:spPr>
          <a:xfrm>
            <a:off x="2242068" y="7935667"/>
            <a:ext cx="11772000" cy="5586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In order to run this command, the client and daemon API must be of version 1.25.</a:t>
            </a:r>
            <a:endParaRPr sz="1400" b="0" i="0" u="none" strike="noStrike" cap="none">
              <a:solidFill>
                <a:srgbClr val="000000"/>
              </a:solidFill>
              <a:latin typeface="Arial"/>
              <a:ea typeface="Arial"/>
              <a:cs typeface="Arial"/>
              <a:sym typeface="Arial"/>
            </a:endParaRPr>
          </a:p>
        </p:txBody>
      </p:sp>
      <p:graphicFrame>
        <p:nvGraphicFramePr>
          <p:cNvPr id="1810" name="Google Shape;1810;g6f5e7ffbbc_1_554"/>
          <p:cNvGraphicFramePr/>
          <p:nvPr/>
        </p:nvGraphicFramePr>
        <p:xfrm>
          <a:off x="1808780" y="2935983"/>
          <a:ext cx="3000000" cy="3000000"/>
        </p:xfrm>
        <a:graphic>
          <a:graphicData uri="http://schemas.openxmlformats.org/drawingml/2006/table">
            <a:tbl>
              <a:tblPr firstRow="1" bandRow="1">
                <a:noFill/>
                <a:tableStyleId>{6185DDA3-0348-4F87-81C1-4040799162A8}</a:tableStyleId>
              </a:tblPr>
              <a:tblGrid>
                <a:gridCol w="3125175">
                  <a:extLst>
                    <a:ext uri="{9D8B030D-6E8A-4147-A177-3AD203B41FA5}">
                      <a16:colId xmlns:a16="http://schemas.microsoft.com/office/drawing/2014/main" val="20000"/>
                    </a:ext>
                  </a:extLst>
                </a:gridCol>
                <a:gridCol w="951327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Option</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Description</a:t>
                      </a:r>
                      <a:endParaRPr sz="20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--bundle-file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Provides a path to a Distributed Application Bundle file</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--compose-file , -c</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Provides a path to a Compose file, or “-“ to read from stdin</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--namespace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Allows to use Kubernetes namespace</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--prune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Prunes services that are no longer referenced</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--resolve-image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Queries the registry in order to resolve the image digest and supported platforms (“always”|”changed”|”never”)</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--with-registry-auth</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Sends registry authentication details to Swarm agents</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--kubeconfig</a:t>
                      </a:r>
                      <a:endParaRPr sz="20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Provides a Kubernetes config file</a:t>
                      </a:r>
                      <a:endParaRPr sz="1400" u="none" strike="noStrike" cap="none"/>
                    </a:p>
                  </a:txBody>
                  <a:tcPr marL="91450" marR="91450" marT="45725" marB="45725"/>
                </a:tc>
                <a:extLst>
                  <a:ext uri="{0D108BD9-81ED-4DB2-BD59-A6C34878D82A}">
                    <a16:rowId xmlns:a16="http://schemas.microsoft.com/office/drawing/2014/main" val="10007"/>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i="1" u="none" strike="noStrike" cap="none">
                          <a:solidFill>
                            <a:srgbClr val="3F3F3F"/>
                          </a:solidFill>
                          <a:latin typeface="Open Sans"/>
                          <a:ea typeface="Open Sans"/>
                          <a:cs typeface="Open Sans"/>
                          <a:sym typeface="Open Sans"/>
                        </a:rPr>
                        <a:t>--orchestrator</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Allows the Orchestrator to use (swarm|kubernetes|all)</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g6f5e7ffbbc_1_563"/>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Examples</a:t>
            </a:r>
            <a:endParaRPr/>
          </a:p>
        </p:txBody>
      </p:sp>
      <p:pic>
        <p:nvPicPr>
          <p:cNvPr id="1817" name="Google Shape;1817;g6f5e7ffbbc_1_563"/>
          <p:cNvPicPr preferRelativeResize="0"/>
          <p:nvPr/>
        </p:nvPicPr>
        <p:blipFill rotWithShape="1">
          <a:blip r:embed="rId3">
            <a:alphaModFix/>
          </a:blip>
          <a:srcRect/>
          <a:stretch/>
        </p:blipFill>
        <p:spPr>
          <a:xfrm>
            <a:off x="6915675" y="725922"/>
            <a:ext cx="2424649" cy="150413"/>
          </a:xfrm>
          <a:prstGeom prst="rect">
            <a:avLst/>
          </a:prstGeom>
          <a:noFill/>
          <a:ln>
            <a:noFill/>
          </a:ln>
        </p:spPr>
      </p:pic>
      <p:grpSp>
        <p:nvGrpSpPr>
          <p:cNvPr id="1818" name="Google Shape;1818;g6f5e7ffbbc_1_563"/>
          <p:cNvGrpSpPr/>
          <p:nvPr/>
        </p:nvGrpSpPr>
        <p:grpSpPr>
          <a:xfrm>
            <a:off x="1675430" y="2143410"/>
            <a:ext cx="13332795" cy="2291040"/>
            <a:chOff x="1675430" y="2130222"/>
            <a:chExt cx="13332795" cy="2291040"/>
          </a:xfrm>
        </p:grpSpPr>
        <p:sp>
          <p:nvSpPr>
            <p:cNvPr id="1819" name="Google Shape;1819;g6f5e7ffbbc_1_563"/>
            <p:cNvSpPr/>
            <p:nvPr/>
          </p:nvSpPr>
          <p:spPr>
            <a:xfrm>
              <a:off x="1675430" y="2130222"/>
              <a:ext cx="9525900" cy="14511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 docker stack deploy --</a:t>
              </a:r>
              <a:r>
                <a:rPr lang="en-US" sz="2400" b="0" i="1" u="none" strike="noStrike" cap="none">
                  <a:solidFill>
                    <a:srgbClr val="3F3F3F"/>
                  </a:solidFill>
                  <a:latin typeface="Open Sans"/>
                  <a:ea typeface="Open Sans"/>
                  <a:cs typeface="Open Sans"/>
                  <a:sym typeface="Open Sans"/>
                </a:rPr>
                <a:t>compose-file </a:t>
              </a:r>
              <a:r>
                <a:rPr lang="en-US" sz="2200" b="0" i="1" u="none" strike="noStrike" cap="none">
                  <a:solidFill>
                    <a:srgbClr val="3F3F3F"/>
                  </a:solidFill>
                  <a:latin typeface="Open Sans"/>
                  <a:ea typeface="Open Sans"/>
                  <a:cs typeface="Open Sans"/>
                  <a:sym typeface="Open Sans"/>
                </a:rPr>
                <a:t>docker-compose.yml vossibility</a:t>
              </a:r>
              <a:endParaRPr sz="1400" b="0" i="0" u="none" strike="noStrike" cap="none">
                <a:solidFill>
                  <a:srgbClr val="000000"/>
                </a:solidFill>
                <a:latin typeface="Arial"/>
                <a:ea typeface="Arial"/>
                <a:cs typeface="Arial"/>
                <a:sym typeface="Arial"/>
              </a:endParaRPr>
            </a:p>
          </p:txBody>
        </p:sp>
        <p:sp>
          <p:nvSpPr>
            <p:cNvPr id="1820" name="Google Shape;1820;g6f5e7ffbbc_1_563"/>
            <p:cNvSpPr txBox="1"/>
            <p:nvPr/>
          </p:nvSpPr>
          <p:spPr>
            <a:xfrm>
              <a:off x="6438415" y="2985499"/>
              <a:ext cx="2578800" cy="3621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1821" name="Google Shape;1821;g6f5e7ffbbc_1_563"/>
            <p:cNvCxnSpPr>
              <a:stCxn id="1822" idx="1"/>
              <a:endCxn id="1820" idx="2"/>
            </p:cNvCxnSpPr>
            <p:nvPr/>
          </p:nvCxnSpPr>
          <p:spPr>
            <a:xfrm rot="10800000">
              <a:off x="7727825" y="3347562"/>
              <a:ext cx="2575800" cy="798600"/>
            </a:xfrm>
            <a:prstGeom prst="straightConnector1">
              <a:avLst/>
            </a:prstGeom>
            <a:noFill/>
            <a:ln w="9525" cap="flat" cmpd="sng">
              <a:solidFill>
                <a:srgbClr val="5597D3"/>
              </a:solidFill>
              <a:prstDash val="solid"/>
              <a:round/>
              <a:headEnd type="none" w="sm" len="sm"/>
              <a:tailEnd type="triangle" w="med" len="med"/>
            </a:ln>
          </p:spPr>
        </p:cxnSp>
        <p:sp>
          <p:nvSpPr>
            <p:cNvPr id="1822" name="Google Shape;1822;g6f5e7ffbbc_1_563"/>
            <p:cNvSpPr/>
            <p:nvPr/>
          </p:nvSpPr>
          <p:spPr>
            <a:xfrm>
              <a:off x="10303625" y="3871062"/>
              <a:ext cx="4704600" cy="5502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It’s the name of the Compose file.</a:t>
              </a:r>
              <a:endParaRPr sz="2200" b="0" i="1" u="none" strike="noStrike" cap="none">
                <a:solidFill>
                  <a:srgbClr val="3F3F3F"/>
                </a:solidFill>
                <a:latin typeface="Open Sans"/>
                <a:ea typeface="Open Sans"/>
                <a:cs typeface="Open Sans"/>
                <a:sym typeface="Open Sans"/>
              </a:endParaRPr>
            </a:p>
          </p:txBody>
        </p:sp>
      </p:grpSp>
      <p:sp>
        <p:nvSpPr>
          <p:cNvPr id="1823" name="Google Shape;1823;g6f5e7ffbbc_1_563"/>
          <p:cNvSpPr/>
          <p:nvPr/>
        </p:nvSpPr>
        <p:spPr>
          <a:xfrm>
            <a:off x="1675430" y="4802902"/>
            <a:ext cx="9525900" cy="39411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network vossibility_vossibility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network vossibility_default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vossibility_nsqd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vossibility_logstash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vossibility_elasticsearch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vossibility_kibana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vossibility_ghollector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vossibility_lookupd </a:t>
            </a:r>
            <a:endParaRPr sz="2200" b="0" i="1" u="none" strike="noStrike" cap="none">
              <a:solidFill>
                <a:srgbClr val="3F3F3F"/>
              </a:solidFill>
              <a:latin typeface="Open Sans"/>
              <a:ea typeface="Open Sans"/>
              <a:cs typeface="Open Sans"/>
              <a:sym typeface="Open Sans"/>
            </a:endParaRPr>
          </a:p>
        </p:txBody>
      </p:sp>
      <p:sp>
        <p:nvSpPr>
          <p:cNvPr id="1824" name="Google Shape;1824;g6f5e7ffbbc_1_563"/>
          <p:cNvSpPr/>
          <p:nvPr/>
        </p:nvSpPr>
        <p:spPr>
          <a:xfrm>
            <a:off x="11525250" y="4802902"/>
            <a:ext cx="666600" cy="3941100"/>
          </a:xfrm>
          <a:prstGeom prst="rightBrace">
            <a:avLst>
              <a:gd name="adj1" fmla="val 8333"/>
              <a:gd name="adj2" fmla="val 5000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dk1"/>
              </a:solidFill>
              <a:latin typeface="Arial"/>
              <a:ea typeface="Arial"/>
              <a:cs typeface="Arial"/>
              <a:sym typeface="Arial"/>
            </a:endParaRPr>
          </a:p>
        </p:txBody>
      </p:sp>
      <p:sp>
        <p:nvSpPr>
          <p:cNvPr id="1825" name="Google Shape;1825;g6f5e7ffbbc_1_563"/>
          <p:cNvSpPr txBox="1"/>
          <p:nvPr/>
        </p:nvSpPr>
        <p:spPr>
          <a:xfrm>
            <a:off x="12192000" y="6219428"/>
            <a:ext cx="29529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output like this tells that the service has been deployed</a:t>
            </a:r>
            <a:endParaRPr sz="2200" b="0" i="0" u="none" strike="noStrike" cap="none">
              <a:solidFill>
                <a:srgbClr val="3F3F3F"/>
              </a:solidFill>
              <a:latin typeface="Open Sans"/>
              <a:ea typeface="Open Sans"/>
              <a:cs typeface="Open Sans"/>
              <a:sym typeface="Open Sans"/>
            </a:endParaRPr>
          </a:p>
        </p:txBody>
      </p:sp>
      <p:sp>
        <p:nvSpPr>
          <p:cNvPr id="1826" name="Google Shape;1826;g6f5e7ffbbc_1_563"/>
          <p:cNvSpPr/>
          <p:nvPr/>
        </p:nvSpPr>
        <p:spPr>
          <a:xfrm>
            <a:off x="1675430" y="1396490"/>
            <a:ext cx="95259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services that form the stack using command </a:t>
            </a:r>
            <a:r>
              <a:rPr lang="en-US" sz="2200" b="0" i="1" u="none" strike="noStrike" cap="none">
                <a:solidFill>
                  <a:schemeClr val="lt1"/>
                </a:solidFill>
                <a:latin typeface="Open Sans"/>
                <a:ea typeface="Open Sans"/>
                <a:cs typeface="Open Sans"/>
                <a:sym typeface="Open Sans"/>
              </a:rPr>
              <a:t>docker stack deploy: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g6f5e7ffbbc_1_578"/>
          <p:cNvSpPr/>
          <p:nvPr/>
        </p:nvSpPr>
        <p:spPr>
          <a:xfrm>
            <a:off x="717065" y="1322448"/>
            <a:ext cx="14821800" cy="486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Provide multiple </a:t>
            </a:r>
            <a:r>
              <a:rPr lang="en-US" sz="2200" b="0" i="1" u="none" strike="noStrike" cap="none">
                <a:solidFill>
                  <a:schemeClr val="lt1"/>
                </a:solidFill>
                <a:latin typeface="Open Sans"/>
                <a:ea typeface="Open Sans"/>
                <a:cs typeface="Open Sans"/>
                <a:sym typeface="Open Sans"/>
              </a:rPr>
              <a:t>--compose-file</a:t>
            </a:r>
            <a:r>
              <a:rPr lang="en-US" sz="2200" b="0" i="0" u="none" strike="noStrike" cap="none">
                <a:solidFill>
                  <a:schemeClr val="lt1"/>
                </a:solidFill>
                <a:latin typeface="Open Sans"/>
                <a:ea typeface="Open Sans"/>
                <a:cs typeface="Open Sans"/>
                <a:sym typeface="Open Sans"/>
              </a:rPr>
              <a:t> flags when the configuration is split between multiple Compose files:</a:t>
            </a:r>
            <a:endParaRPr sz="1400" b="0" i="0" u="none" strike="noStrike" cap="none">
              <a:solidFill>
                <a:srgbClr val="000000"/>
              </a:solidFill>
              <a:latin typeface="Arial"/>
              <a:ea typeface="Arial"/>
              <a:cs typeface="Arial"/>
              <a:sym typeface="Arial"/>
            </a:endParaRPr>
          </a:p>
        </p:txBody>
      </p:sp>
      <p:sp>
        <p:nvSpPr>
          <p:cNvPr id="1833" name="Google Shape;1833;g6f5e7ffbbc_1_57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Examples</a:t>
            </a:r>
            <a:endParaRPr/>
          </a:p>
        </p:txBody>
      </p:sp>
      <p:pic>
        <p:nvPicPr>
          <p:cNvPr id="1834" name="Google Shape;1834;g6f5e7ffbbc_1_578"/>
          <p:cNvPicPr preferRelativeResize="0"/>
          <p:nvPr/>
        </p:nvPicPr>
        <p:blipFill rotWithShape="1">
          <a:blip r:embed="rId3">
            <a:alphaModFix/>
          </a:blip>
          <a:srcRect/>
          <a:stretch/>
        </p:blipFill>
        <p:spPr>
          <a:xfrm>
            <a:off x="6915650" y="729273"/>
            <a:ext cx="2424649" cy="150412"/>
          </a:xfrm>
          <a:prstGeom prst="rect">
            <a:avLst/>
          </a:prstGeom>
          <a:noFill/>
          <a:ln>
            <a:noFill/>
          </a:ln>
        </p:spPr>
      </p:pic>
      <p:grpSp>
        <p:nvGrpSpPr>
          <p:cNvPr id="1835" name="Google Shape;1835;g6f5e7ffbbc_1_578"/>
          <p:cNvGrpSpPr/>
          <p:nvPr/>
        </p:nvGrpSpPr>
        <p:grpSpPr>
          <a:xfrm>
            <a:off x="716882" y="2251837"/>
            <a:ext cx="14822230" cy="2273139"/>
            <a:chOff x="1675430" y="2130222"/>
            <a:chExt cx="13526400" cy="2500427"/>
          </a:xfrm>
        </p:grpSpPr>
        <p:sp>
          <p:nvSpPr>
            <p:cNvPr id="1836" name="Google Shape;1836;g6f5e7ffbbc_1_578"/>
            <p:cNvSpPr/>
            <p:nvPr/>
          </p:nvSpPr>
          <p:spPr>
            <a:xfrm>
              <a:off x="1675430" y="2130222"/>
              <a:ext cx="13526400" cy="14511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chemeClr val="dk1"/>
                  </a:solidFill>
                  <a:latin typeface="Open Sans"/>
                  <a:ea typeface="Open Sans"/>
                  <a:cs typeface="Open Sans"/>
                  <a:sym typeface="Open Sans"/>
                </a:rPr>
                <a:t>$ docker stack deploy --compose-file docker-compose.yml -c docker-compose.prod.yml vossibility</a:t>
              </a:r>
              <a:endParaRPr sz="2200" b="0" i="1" u="none" strike="noStrike" cap="none">
                <a:solidFill>
                  <a:schemeClr val="dk1"/>
                </a:solidFill>
                <a:latin typeface="Open Sans"/>
                <a:ea typeface="Open Sans"/>
                <a:cs typeface="Open Sans"/>
                <a:sym typeface="Open Sans"/>
              </a:endParaRPr>
            </a:p>
          </p:txBody>
        </p:sp>
        <p:sp>
          <p:nvSpPr>
            <p:cNvPr id="1837" name="Google Shape;1837;g6f5e7ffbbc_1_578"/>
            <p:cNvSpPr txBox="1"/>
            <p:nvPr/>
          </p:nvSpPr>
          <p:spPr>
            <a:xfrm>
              <a:off x="5919971" y="3059342"/>
              <a:ext cx="2350200" cy="3306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1838" name="Google Shape;1838;g6f5e7ffbbc_1_578"/>
            <p:cNvCxnSpPr>
              <a:stCxn id="1839" idx="0"/>
              <a:endCxn id="1837" idx="2"/>
            </p:cNvCxnSpPr>
            <p:nvPr/>
          </p:nvCxnSpPr>
          <p:spPr>
            <a:xfrm rot="10800000">
              <a:off x="7095063" y="3389849"/>
              <a:ext cx="1445400" cy="705600"/>
            </a:xfrm>
            <a:prstGeom prst="straightConnector1">
              <a:avLst/>
            </a:prstGeom>
            <a:noFill/>
            <a:ln w="9525" cap="flat" cmpd="sng">
              <a:solidFill>
                <a:srgbClr val="5597D3"/>
              </a:solidFill>
              <a:prstDash val="solid"/>
              <a:round/>
              <a:headEnd type="none" w="sm" len="sm"/>
              <a:tailEnd type="triangle" w="med" len="med"/>
            </a:ln>
          </p:spPr>
        </p:cxnSp>
        <p:sp>
          <p:nvSpPr>
            <p:cNvPr id="1839" name="Google Shape;1839;g6f5e7ffbbc_1_578"/>
            <p:cNvSpPr/>
            <p:nvPr/>
          </p:nvSpPr>
          <p:spPr>
            <a:xfrm>
              <a:off x="6064113" y="4095449"/>
              <a:ext cx="4952700" cy="535200"/>
            </a:xfrm>
            <a:prstGeom prst="roundRect">
              <a:avLst>
                <a:gd name="adj" fmla="val 16667"/>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These are the names of Compose files</a:t>
              </a:r>
              <a:endParaRPr sz="2200" b="0" i="0" u="none" strike="noStrike" cap="none">
                <a:solidFill>
                  <a:srgbClr val="3F3F3F"/>
                </a:solidFill>
                <a:latin typeface="Open Sans"/>
                <a:ea typeface="Open Sans"/>
                <a:cs typeface="Open Sans"/>
                <a:sym typeface="Open Sans"/>
              </a:endParaRPr>
            </a:p>
          </p:txBody>
        </p:sp>
        <p:sp>
          <p:nvSpPr>
            <p:cNvPr id="1840" name="Google Shape;1840;g6f5e7ffbbc_1_578"/>
            <p:cNvSpPr txBox="1"/>
            <p:nvPr/>
          </p:nvSpPr>
          <p:spPr>
            <a:xfrm>
              <a:off x="8513373" y="3053347"/>
              <a:ext cx="2993400" cy="3426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1841" name="Google Shape;1841;g6f5e7ffbbc_1_578"/>
            <p:cNvCxnSpPr>
              <a:stCxn id="1839" idx="0"/>
              <a:endCxn id="1840" idx="2"/>
            </p:cNvCxnSpPr>
            <p:nvPr/>
          </p:nvCxnSpPr>
          <p:spPr>
            <a:xfrm rot="10800000" flipH="1">
              <a:off x="8540463" y="3395849"/>
              <a:ext cx="1469700" cy="699600"/>
            </a:xfrm>
            <a:prstGeom prst="straightConnector1">
              <a:avLst/>
            </a:prstGeom>
            <a:noFill/>
            <a:ln w="9525" cap="flat" cmpd="sng">
              <a:solidFill>
                <a:srgbClr val="5597D3"/>
              </a:solidFill>
              <a:prstDash val="solid"/>
              <a:round/>
              <a:headEnd type="none" w="sm" len="sm"/>
              <a:tailEnd type="triangle" w="med" len="med"/>
            </a:ln>
          </p:spPr>
        </p:cxnSp>
      </p:grpSp>
      <p:sp>
        <p:nvSpPr>
          <p:cNvPr id="1842" name="Google Shape;1842;g6f5e7ffbbc_1_578"/>
          <p:cNvSpPr/>
          <p:nvPr/>
        </p:nvSpPr>
        <p:spPr>
          <a:xfrm>
            <a:off x="1827825" y="5171825"/>
            <a:ext cx="9525900" cy="3667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network vossibility_vossibility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network vossibility_default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vossibility_nsqd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vossibility_logstash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vossibility_elasticsearch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vossibility_kibana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vossibility_ghollector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Creating service vossibility_lookupd</a:t>
            </a:r>
            <a:endParaRPr sz="2200" b="0" i="1" u="none" strike="noStrike" cap="none">
              <a:solidFill>
                <a:srgbClr val="3F3F3F"/>
              </a:solidFill>
              <a:latin typeface="Open Sans"/>
              <a:ea typeface="Open Sans"/>
              <a:cs typeface="Open Sans"/>
              <a:sym typeface="Open Sans"/>
            </a:endParaRPr>
          </a:p>
        </p:txBody>
      </p:sp>
      <p:sp>
        <p:nvSpPr>
          <p:cNvPr id="1843" name="Google Shape;1843;g6f5e7ffbbc_1_578"/>
          <p:cNvSpPr/>
          <p:nvPr/>
        </p:nvSpPr>
        <p:spPr>
          <a:xfrm>
            <a:off x="11693225" y="5061525"/>
            <a:ext cx="651000" cy="3777600"/>
          </a:xfrm>
          <a:prstGeom prst="rightBrace">
            <a:avLst>
              <a:gd name="adj1" fmla="val 8333"/>
              <a:gd name="adj2" fmla="val 5000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dk1"/>
              </a:solidFill>
              <a:latin typeface="Arial"/>
              <a:ea typeface="Arial"/>
              <a:cs typeface="Arial"/>
              <a:sym typeface="Arial"/>
            </a:endParaRPr>
          </a:p>
        </p:txBody>
      </p:sp>
      <p:sp>
        <p:nvSpPr>
          <p:cNvPr id="1844" name="Google Shape;1844;g6f5e7ffbbc_1_578"/>
          <p:cNvSpPr txBox="1"/>
          <p:nvPr/>
        </p:nvSpPr>
        <p:spPr>
          <a:xfrm>
            <a:off x="12344400" y="5448357"/>
            <a:ext cx="3733800" cy="292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output like this tells that the service has been deployed</a:t>
            </a:r>
            <a:endParaRPr sz="22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command </a:t>
            </a:r>
            <a:r>
              <a:rPr lang="en-US" sz="2200" b="0" i="1" u="none" strike="noStrike" cap="none">
                <a:solidFill>
                  <a:srgbClr val="3F3F3F"/>
                </a:solidFill>
                <a:latin typeface="Open Sans"/>
                <a:ea typeface="Open Sans"/>
                <a:cs typeface="Open Sans"/>
                <a:sym typeface="Open Sans"/>
              </a:rPr>
              <a:t>$ docker service </a:t>
            </a:r>
            <a:r>
              <a:rPr lang="en-US" sz="2200" b="0" i="0" u="none" strike="noStrike" cap="none">
                <a:solidFill>
                  <a:srgbClr val="3F3F3F"/>
                </a:solidFill>
                <a:latin typeface="Open Sans"/>
                <a:ea typeface="Open Sans"/>
                <a:cs typeface="Open Sans"/>
                <a:sym typeface="Open Sans"/>
              </a:rPr>
              <a:t>to verify that the services were correctly created</a:t>
            </a:r>
            <a:endParaRPr sz="2200" b="0" i="1" u="none" strike="noStrike" cap="none">
              <a:solidFill>
                <a:srgbClr val="3F3F3F"/>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g65730b6717_0_218"/>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Convert an Application Deployment into a Stack</a:t>
            </a:r>
            <a:endParaRPr/>
          </a:p>
        </p:txBody>
      </p:sp>
      <p:sp>
        <p:nvSpPr>
          <p:cNvPr id="1851" name="Google Shape;1851;g65730b6717_0_218"/>
          <p:cNvSpPr txBox="1">
            <a:spLocks noGrp="1"/>
          </p:cNvSpPr>
          <p:nvPr>
            <p:ph type="body" idx="1"/>
          </p:nvPr>
        </p:nvSpPr>
        <p:spPr>
          <a:xfrm>
            <a:off x="1902100" y="2213025"/>
            <a:ext cx="12451800" cy="61212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a:t>
            </a:r>
            <a:r>
              <a:rPr lang="en-US"/>
              <a:t> You have been asked to convert an application deployment into a stack using a file named docker-compose.yml with Docker stack deploy.</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Start the registry as a service and check its status with </a:t>
            </a:r>
            <a:r>
              <a:rPr lang="en-US" i="1"/>
              <a:t>curl</a:t>
            </a:r>
            <a:r>
              <a:rPr lang="en-US"/>
              <a:t>.</a:t>
            </a:r>
            <a:endParaRPr/>
          </a:p>
          <a:p>
            <a:pPr marL="457200" lvl="0" indent="-368300" algn="l" rtl="0">
              <a:lnSpc>
                <a:spcPct val="150000"/>
              </a:lnSpc>
              <a:spcBef>
                <a:spcPts val="0"/>
              </a:spcBef>
              <a:spcAft>
                <a:spcPts val="0"/>
              </a:spcAft>
              <a:buSzPts val="2200"/>
              <a:buFont typeface="Open Sans"/>
              <a:buAutoNum type="arabicPeriod"/>
            </a:pPr>
            <a:r>
              <a:rPr lang="en-US"/>
              <a:t>Create a project directory and create a project file in it.</a:t>
            </a:r>
            <a:endParaRPr/>
          </a:p>
          <a:p>
            <a:pPr marL="457200" lvl="0" indent="-368300" algn="l" rtl="0">
              <a:lnSpc>
                <a:spcPct val="150000"/>
              </a:lnSpc>
              <a:spcBef>
                <a:spcPts val="0"/>
              </a:spcBef>
              <a:spcAft>
                <a:spcPts val="0"/>
              </a:spcAft>
              <a:buSzPts val="2200"/>
              <a:buFont typeface="Open Sans"/>
              <a:buAutoNum type="arabicPeriod"/>
            </a:pPr>
            <a:r>
              <a:rPr lang="en-US"/>
              <a:t>Create a </a:t>
            </a:r>
            <a:r>
              <a:rPr lang="en-US" i="1"/>
              <a:t>.txt </a:t>
            </a:r>
            <a:r>
              <a:rPr lang="en-US"/>
              <a:t>file for requirements and Dockerfile to build a Docker image.</a:t>
            </a:r>
            <a:endParaRPr/>
          </a:p>
          <a:p>
            <a:pPr marL="457200" lvl="0" indent="-368300" algn="l" rtl="0">
              <a:lnSpc>
                <a:spcPct val="150000"/>
              </a:lnSpc>
              <a:spcBef>
                <a:spcPts val="0"/>
              </a:spcBef>
              <a:spcAft>
                <a:spcPts val="0"/>
              </a:spcAft>
              <a:buSzPts val="2200"/>
              <a:buFont typeface="Open Sans"/>
              <a:buAutoNum type="arabicPeriod"/>
            </a:pPr>
            <a:r>
              <a:rPr lang="en-US"/>
              <a:t>Create a docker-cofile mpose.yml and install docker-compose.</a:t>
            </a:r>
            <a:endParaRPr/>
          </a:p>
          <a:p>
            <a:pPr marL="457200" lvl="0" indent="-368300" algn="l" rtl="0">
              <a:lnSpc>
                <a:spcPct val="150000"/>
              </a:lnSpc>
              <a:spcBef>
                <a:spcPts val="0"/>
              </a:spcBef>
              <a:spcAft>
                <a:spcPts val="0"/>
              </a:spcAft>
              <a:buSzPts val="2200"/>
              <a:buFont typeface="Open Sans"/>
              <a:buAutoNum type="arabicPeriod"/>
            </a:pPr>
            <a:r>
              <a:rPr lang="en-US"/>
              <a:t>Push the application to a registry and deploy it.</a:t>
            </a:r>
            <a:endParaRPr/>
          </a:p>
          <a:p>
            <a:pPr marL="457200" lvl="0" indent="-368300" algn="l" rtl="0">
              <a:lnSpc>
                <a:spcPct val="150000"/>
              </a:lnSpc>
              <a:spcBef>
                <a:spcPts val="0"/>
              </a:spcBef>
              <a:spcAft>
                <a:spcPts val="0"/>
              </a:spcAft>
              <a:buSzPts val="2200"/>
              <a:buFont typeface="Open Sans"/>
              <a:buAutoNum type="arabicPeriod"/>
            </a:pPr>
            <a:r>
              <a:rPr lang="en-US"/>
              <a:t>List all the stacks that are a part of the created stack.</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65730b6717_0_224"/>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Manipulate Services in Stack</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g65730b6717_0_22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Manipulating Services</a:t>
            </a:r>
            <a:endParaRPr/>
          </a:p>
        </p:txBody>
      </p:sp>
      <p:pic>
        <p:nvPicPr>
          <p:cNvPr id="1864" name="Google Shape;1864;g65730b6717_0_229"/>
          <p:cNvPicPr preferRelativeResize="0"/>
          <p:nvPr/>
        </p:nvPicPr>
        <p:blipFill rotWithShape="1">
          <a:blip r:embed="rId3">
            <a:alphaModFix/>
          </a:blip>
          <a:srcRect/>
          <a:stretch/>
        </p:blipFill>
        <p:spPr>
          <a:xfrm>
            <a:off x="5133825" y="725925"/>
            <a:ext cx="6014576" cy="365750"/>
          </a:xfrm>
          <a:prstGeom prst="rect">
            <a:avLst/>
          </a:prstGeom>
          <a:noFill/>
          <a:ln>
            <a:noFill/>
          </a:ln>
        </p:spPr>
      </p:pic>
      <p:sp>
        <p:nvSpPr>
          <p:cNvPr id="1865" name="Google Shape;1865;g65730b6717_0_229"/>
          <p:cNvSpPr txBox="1"/>
          <p:nvPr/>
        </p:nvSpPr>
        <p:spPr>
          <a:xfrm>
            <a:off x="2978484" y="1997240"/>
            <a:ext cx="10299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Following commands are used to manipulate the running services in a stack:</a:t>
            </a:r>
            <a:endParaRPr sz="2200" b="0" i="0" u="none" strike="noStrike" cap="none">
              <a:solidFill>
                <a:srgbClr val="3F3F3F"/>
              </a:solidFill>
              <a:latin typeface="Open Sans"/>
              <a:ea typeface="Open Sans"/>
              <a:cs typeface="Open Sans"/>
              <a:sym typeface="Open Sans"/>
            </a:endParaRPr>
          </a:p>
        </p:txBody>
      </p:sp>
      <p:graphicFrame>
        <p:nvGraphicFramePr>
          <p:cNvPr id="1866" name="Google Shape;1866;g65730b6717_0_229"/>
          <p:cNvGraphicFramePr/>
          <p:nvPr/>
        </p:nvGraphicFramePr>
        <p:xfrm>
          <a:off x="1823451" y="2888974"/>
          <a:ext cx="3000000" cy="3000000"/>
        </p:xfrm>
        <a:graphic>
          <a:graphicData uri="http://schemas.openxmlformats.org/drawingml/2006/table">
            <a:tbl>
              <a:tblPr firstRow="1" bandRow="1">
                <a:noFill/>
                <a:tableStyleId>{6185DDA3-0348-4F87-81C1-4040799162A8}</a:tableStyleId>
              </a:tblPr>
              <a:tblGrid>
                <a:gridCol w="4623075">
                  <a:extLst>
                    <a:ext uri="{9D8B030D-6E8A-4147-A177-3AD203B41FA5}">
                      <a16:colId xmlns:a16="http://schemas.microsoft.com/office/drawing/2014/main" val="20000"/>
                    </a:ext>
                  </a:extLst>
                </a:gridCol>
                <a:gridCol w="866512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Command</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docker stack deploy</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Deploys a new stack or updates an existing stack</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docker stack ls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Lists stacks</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docker stack ps</a:t>
                      </a:r>
                      <a:endParaRPr sz="2200" i="1"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Lists the tasks in the stack</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docker stack rm</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Removes one or more stacks</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docker stack services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Lists the services in the stack</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g65b73f75d3_0_214"/>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Scaling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23"/>
          <p:cNvPicPr preferRelativeResize="0"/>
          <p:nvPr/>
        </p:nvPicPr>
        <p:blipFill rotWithShape="1">
          <a:blip r:embed="rId3">
            <a:alphaModFix/>
          </a:blip>
          <a:srcRect/>
          <a:stretch/>
        </p:blipFill>
        <p:spPr>
          <a:xfrm>
            <a:off x="5848171" y="649718"/>
            <a:ext cx="4559665" cy="365760"/>
          </a:xfrm>
          <a:prstGeom prst="rect">
            <a:avLst/>
          </a:prstGeom>
          <a:noFill/>
          <a:ln>
            <a:noFill/>
          </a:ln>
        </p:spPr>
      </p:pic>
      <p:sp>
        <p:nvSpPr>
          <p:cNvPr id="865" name="Google Shape;865;p23"/>
          <p:cNvSpPr/>
          <p:nvPr/>
        </p:nvSpPr>
        <p:spPr>
          <a:xfrm>
            <a:off x="2075630" y="2121067"/>
            <a:ext cx="8183100" cy="535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Service defines:</a:t>
            </a:r>
            <a:endParaRPr sz="2200" b="0" i="0" u="none" strike="noStrike" cap="none">
              <a:solidFill>
                <a:schemeClr val="lt1"/>
              </a:solidFill>
              <a:latin typeface="Open Sans"/>
              <a:ea typeface="Open Sans"/>
              <a:cs typeface="Open Sans"/>
              <a:sym typeface="Open Sans"/>
            </a:endParaRPr>
          </a:p>
        </p:txBody>
      </p:sp>
      <p:sp>
        <p:nvSpPr>
          <p:cNvPr id="866" name="Google Shape;866;p23"/>
          <p:cNvSpPr txBox="1"/>
          <p:nvPr/>
        </p:nvSpPr>
        <p:spPr>
          <a:xfrm>
            <a:off x="2332805" y="2870776"/>
            <a:ext cx="7605000" cy="7695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Which container image should run in the swarm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Which commands should run in the container</a:t>
            </a:r>
            <a:endParaRPr sz="2200" b="0" i="0" u="none" strike="noStrike" cap="none">
              <a:solidFill>
                <a:srgbClr val="3F3F3F"/>
              </a:solidFill>
              <a:latin typeface="Open Sans"/>
              <a:ea typeface="Open Sans"/>
              <a:cs typeface="Open Sans"/>
              <a:sym typeface="Open Sans"/>
            </a:endParaRPr>
          </a:p>
        </p:txBody>
      </p:sp>
      <p:sp>
        <p:nvSpPr>
          <p:cNvPr id="867" name="Google Shape;867;p23"/>
          <p:cNvSpPr/>
          <p:nvPr/>
        </p:nvSpPr>
        <p:spPr>
          <a:xfrm>
            <a:off x="2075630" y="4568618"/>
            <a:ext cx="8183100" cy="535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“Desired State” is defined by service in orchestration, that is:</a:t>
            </a:r>
            <a:endParaRPr sz="2200" b="0" i="0" u="none" strike="noStrike" cap="none">
              <a:solidFill>
                <a:schemeClr val="lt1"/>
              </a:solidFill>
              <a:latin typeface="Open Sans"/>
              <a:ea typeface="Open Sans"/>
              <a:cs typeface="Open Sans"/>
              <a:sym typeface="Open Sans"/>
            </a:endParaRPr>
          </a:p>
        </p:txBody>
      </p:sp>
      <p:sp>
        <p:nvSpPr>
          <p:cNvPr id="868" name="Google Shape;868;p23"/>
          <p:cNvSpPr txBox="1"/>
          <p:nvPr/>
        </p:nvSpPr>
        <p:spPr>
          <a:xfrm>
            <a:off x="1852694" y="5292598"/>
            <a:ext cx="8406000" cy="769500"/>
          </a:xfrm>
          <a:prstGeom prst="rect">
            <a:avLst/>
          </a:prstGeom>
          <a:noFill/>
          <a:ln>
            <a:noFill/>
          </a:ln>
        </p:spPr>
        <p:txBody>
          <a:bodyPr spcFirstLastPara="1" wrap="square" lIns="91425" tIns="45700" rIns="91425" bIns="45700" anchor="ctr" anchorCtr="0">
            <a:noAutofit/>
          </a:bodyPr>
          <a:lstStyle/>
          <a:p>
            <a:pPr marL="937557" marR="0" lvl="1"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number of containers that can be run as tasks</a:t>
            </a:r>
            <a:endParaRPr sz="1400" b="0" i="0" u="none" strike="noStrike" cap="none">
              <a:solidFill>
                <a:srgbClr val="000000"/>
              </a:solidFill>
              <a:latin typeface="Arial"/>
              <a:ea typeface="Arial"/>
              <a:cs typeface="Arial"/>
              <a:sym typeface="Arial"/>
            </a:endParaRPr>
          </a:p>
          <a:p>
            <a:pPr marL="937557" marR="0" lvl="1"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number of constraints to deploy the containers</a:t>
            </a:r>
            <a:endParaRPr sz="2200" b="0" i="0" u="none" strike="noStrike" cap="none">
              <a:solidFill>
                <a:srgbClr val="3F3F3F"/>
              </a:solidFill>
              <a:latin typeface="Open Sans"/>
              <a:ea typeface="Open Sans"/>
              <a:cs typeface="Open Sans"/>
              <a:sym typeface="Open Sans"/>
            </a:endParaRPr>
          </a:p>
        </p:txBody>
      </p:sp>
      <p:sp>
        <p:nvSpPr>
          <p:cNvPr id="869" name="Google Shape;869;p23"/>
          <p:cNvSpPr txBox="1"/>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2800" b="1" i="0" u="none" strike="noStrike" cap="none">
                <a:solidFill>
                  <a:srgbClr val="3F3F3F"/>
                </a:solidFill>
                <a:latin typeface="Open Sans"/>
                <a:ea typeface="Open Sans"/>
                <a:cs typeface="Open Sans"/>
                <a:sym typeface="Open Sans"/>
              </a:rPr>
              <a:t>Service: Overview</a:t>
            </a:r>
            <a:endParaRPr sz="2800" b="1"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g65b73f75d3_0_21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Scaling the Service</a:t>
            </a:r>
            <a:endParaRPr/>
          </a:p>
        </p:txBody>
      </p:sp>
      <p:pic>
        <p:nvPicPr>
          <p:cNvPr id="1878" name="Google Shape;1878;g65b73f75d3_0_218"/>
          <p:cNvPicPr preferRelativeResize="0"/>
          <p:nvPr/>
        </p:nvPicPr>
        <p:blipFill rotWithShape="1">
          <a:blip r:embed="rId3">
            <a:alphaModFix/>
          </a:blip>
          <a:srcRect/>
          <a:stretch/>
        </p:blipFill>
        <p:spPr>
          <a:xfrm>
            <a:off x="5893092" y="603998"/>
            <a:ext cx="4469824" cy="501258"/>
          </a:xfrm>
          <a:prstGeom prst="rect">
            <a:avLst/>
          </a:prstGeom>
          <a:noFill/>
          <a:ln>
            <a:noFill/>
          </a:ln>
        </p:spPr>
      </p:pic>
      <p:sp>
        <p:nvSpPr>
          <p:cNvPr id="1879" name="Google Shape;1879;g65b73f75d3_0_218"/>
          <p:cNvSpPr/>
          <p:nvPr/>
        </p:nvSpPr>
        <p:spPr>
          <a:xfrm>
            <a:off x="8813925" y="4110475"/>
            <a:ext cx="5276700" cy="7128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Scales the replicated services to the desired number of replicas</a:t>
            </a:r>
            <a:endParaRPr sz="1400" b="0" i="0" u="none" strike="noStrike" cap="none">
              <a:solidFill>
                <a:srgbClr val="000000"/>
              </a:solidFill>
              <a:latin typeface="Arial"/>
              <a:ea typeface="Arial"/>
              <a:cs typeface="Arial"/>
              <a:sym typeface="Arial"/>
            </a:endParaRPr>
          </a:p>
        </p:txBody>
      </p:sp>
      <p:sp>
        <p:nvSpPr>
          <p:cNvPr id="1880" name="Google Shape;1880;g65b73f75d3_0_218"/>
          <p:cNvSpPr/>
          <p:nvPr/>
        </p:nvSpPr>
        <p:spPr>
          <a:xfrm>
            <a:off x="3632980" y="2050285"/>
            <a:ext cx="8945100" cy="1084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docker service scale SERVICE=REPLICAS [SERVICE=REPLICAS...] </a:t>
            </a:r>
            <a:endParaRPr sz="2200" b="1" i="1" u="none" strike="noStrike" cap="none">
              <a:solidFill>
                <a:srgbClr val="3F3F3F"/>
              </a:solidFill>
              <a:latin typeface="Open Sans"/>
              <a:ea typeface="Open Sans"/>
              <a:cs typeface="Open Sans"/>
              <a:sym typeface="Open Sans"/>
            </a:endParaRPr>
          </a:p>
        </p:txBody>
      </p:sp>
      <p:sp>
        <p:nvSpPr>
          <p:cNvPr id="1881" name="Google Shape;1881;g65b73f75d3_0_218"/>
          <p:cNvSpPr txBox="1"/>
          <p:nvPr/>
        </p:nvSpPr>
        <p:spPr>
          <a:xfrm>
            <a:off x="6164374" y="2520735"/>
            <a:ext cx="631200" cy="4872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1882" name="Google Shape;1882;g65b73f75d3_0_218"/>
          <p:cNvCxnSpPr>
            <a:stCxn id="1879" idx="0"/>
            <a:endCxn id="1881" idx="2"/>
          </p:cNvCxnSpPr>
          <p:nvPr/>
        </p:nvCxnSpPr>
        <p:spPr>
          <a:xfrm rot="10800000">
            <a:off x="6480075" y="3007975"/>
            <a:ext cx="4972200" cy="1102500"/>
          </a:xfrm>
          <a:prstGeom prst="straightConnector1">
            <a:avLst/>
          </a:prstGeom>
          <a:noFill/>
          <a:ln w="9525" cap="flat" cmpd="sng">
            <a:solidFill>
              <a:srgbClr val="5597D3"/>
            </a:solidFill>
            <a:prstDash val="solid"/>
            <a:round/>
            <a:headEnd type="none" w="sm" len="sm"/>
            <a:tailEnd type="triangle" w="med" len="med"/>
          </a:ln>
        </p:spPr>
      </p:cxnSp>
      <p:graphicFrame>
        <p:nvGraphicFramePr>
          <p:cNvPr id="1883" name="Google Shape;1883;g65b73f75d3_0_218"/>
          <p:cNvGraphicFramePr/>
          <p:nvPr/>
        </p:nvGraphicFramePr>
        <p:xfrm>
          <a:off x="1786306" y="6333705"/>
          <a:ext cx="3000000" cy="3000000"/>
        </p:xfrm>
        <a:graphic>
          <a:graphicData uri="http://schemas.openxmlformats.org/drawingml/2006/table">
            <a:tbl>
              <a:tblPr firstRow="1" bandRow="1">
                <a:noFill/>
                <a:tableStyleId>{6185DDA3-0348-4F87-81C1-4040799162A8}</a:tableStyleId>
              </a:tblPr>
              <a:tblGrid>
                <a:gridCol w="3125175">
                  <a:extLst>
                    <a:ext uri="{9D8B030D-6E8A-4147-A177-3AD203B41FA5}">
                      <a16:colId xmlns:a16="http://schemas.microsoft.com/office/drawing/2014/main" val="20000"/>
                    </a:ext>
                  </a:extLst>
                </a:gridCol>
                <a:gridCol w="951327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Option</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Description</a:t>
                      </a:r>
                      <a:endParaRPr sz="20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i="1" u="none" strike="noStrike" cap="none">
                          <a:solidFill>
                            <a:srgbClr val="3F3F3F"/>
                          </a:solidFill>
                          <a:latin typeface="Open Sans"/>
                          <a:ea typeface="Open Sans"/>
                          <a:cs typeface="Open Sans"/>
                          <a:sym typeface="Open Sans"/>
                        </a:rPr>
                        <a:t>--detach , -d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This does not wait for the service to converge and exit immediately</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bl>
          </a:graphicData>
        </a:graphic>
      </p:graphicFrame>
      <p:sp>
        <p:nvSpPr>
          <p:cNvPr id="1884" name="Google Shape;1884;g65b73f75d3_0_218"/>
          <p:cNvSpPr txBox="1"/>
          <p:nvPr/>
        </p:nvSpPr>
        <p:spPr>
          <a:xfrm>
            <a:off x="4375831" y="2520735"/>
            <a:ext cx="1729800" cy="4872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1885" name="Google Shape;1885;g65b73f75d3_0_218"/>
          <p:cNvCxnSpPr>
            <a:stCxn id="1886" idx="0"/>
            <a:endCxn id="1884" idx="2"/>
          </p:cNvCxnSpPr>
          <p:nvPr/>
        </p:nvCxnSpPr>
        <p:spPr>
          <a:xfrm rot="10800000" flipH="1">
            <a:off x="4120749" y="3007975"/>
            <a:ext cx="1119900" cy="1102500"/>
          </a:xfrm>
          <a:prstGeom prst="straightConnector1">
            <a:avLst/>
          </a:prstGeom>
          <a:noFill/>
          <a:ln w="9525" cap="flat" cmpd="sng">
            <a:solidFill>
              <a:srgbClr val="5597D3"/>
            </a:solidFill>
            <a:prstDash val="solid"/>
            <a:round/>
            <a:headEnd type="none" w="sm" len="sm"/>
            <a:tailEnd type="triangle" w="med" len="med"/>
          </a:ln>
        </p:spPr>
      </p:cxnSp>
      <p:sp>
        <p:nvSpPr>
          <p:cNvPr id="1886" name="Google Shape;1886;g65b73f75d3_0_218"/>
          <p:cNvSpPr/>
          <p:nvPr/>
        </p:nvSpPr>
        <p:spPr>
          <a:xfrm>
            <a:off x="1232049" y="4110475"/>
            <a:ext cx="5777400" cy="7128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parent command which manage service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g65b73f75d3_0_232"/>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Increase the Number of Replicas</a:t>
            </a:r>
            <a:endParaRPr/>
          </a:p>
        </p:txBody>
      </p:sp>
      <p:sp>
        <p:nvSpPr>
          <p:cNvPr id="1892" name="Google Shape;1892;g65b73f75d3_0_232"/>
          <p:cNvSpPr txBox="1">
            <a:spLocks noGrp="1"/>
          </p:cNvSpPr>
          <p:nvPr>
            <p:ph type="body" idx="1"/>
          </p:nvPr>
        </p:nvSpPr>
        <p:spPr>
          <a:xfrm>
            <a:off x="1902100" y="2246450"/>
            <a:ext cx="12451800" cy="53190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a:t>
            </a:r>
            <a:r>
              <a:rPr lang="en-US"/>
              <a:t> You have been asked to increase the replicas of a service so that multiple tasks can be assigned to different replicas.</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List the Docker services.</a:t>
            </a:r>
            <a:endParaRPr/>
          </a:p>
          <a:p>
            <a:pPr marL="457200" lvl="0" indent="-368300" algn="l" rtl="0">
              <a:lnSpc>
                <a:spcPct val="150000"/>
              </a:lnSpc>
              <a:spcBef>
                <a:spcPts val="0"/>
              </a:spcBef>
              <a:spcAft>
                <a:spcPts val="0"/>
              </a:spcAft>
              <a:buSzPts val="2200"/>
              <a:buFont typeface="Open Sans"/>
              <a:buAutoNum type="arabicPeriod"/>
            </a:pPr>
            <a:r>
              <a:rPr lang="en-US"/>
              <a:t>Scale the </a:t>
            </a:r>
            <a:r>
              <a:rPr lang="en-US" i="1"/>
              <a:t>redis </a:t>
            </a:r>
            <a:r>
              <a:rPr lang="en-US"/>
              <a:t>service to two tasks and the </a:t>
            </a:r>
            <a:r>
              <a:rPr lang="en-US" i="1"/>
              <a:t>registry </a:t>
            </a:r>
            <a:r>
              <a:rPr lang="en-US"/>
              <a:t>service to four tasks.</a:t>
            </a:r>
            <a:endParaRPr/>
          </a:p>
          <a:p>
            <a:pPr marL="457200" lvl="0" indent="-368300" algn="l" rtl="0">
              <a:lnSpc>
                <a:spcPct val="150000"/>
              </a:lnSpc>
              <a:spcBef>
                <a:spcPts val="0"/>
              </a:spcBef>
              <a:spcAft>
                <a:spcPts val="0"/>
              </a:spcAft>
              <a:buSzPts val="2200"/>
              <a:buFont typeface="Open Sans"/>
              <a:buAutoNum type="arabicPeriod"/>
            </a:pPr>
            <a:r>
              <a:rPr lang="en-US"/>
              <a:t>Use the </a:t>
            </a:r>
            <a:r>
              <a:rPr lang="en-US" i="1"/>
              <a:t>scale </a:t>
            </a:r>
            <a:r>
              <a:rPr lang="en-US"/>
              <a:t>command to scale both </a:t>
            </a:r>
            <a:r>
              <a:rPr lang="en-US" i="1"/>
              <a:t>redis </a:t>
            </a:r>
            <a:r>
              <a:rPr lang="en-US"/>
              <a:t>and </a:t>
            </a:r>
            <a:r>
              <a:rPr lang="en-US" i="1"/>
              <a:t>registry </a:t>
            </a:r>
            <a:r>
              <a:rPr lang="en-US"/>
              <a:t>services at the same time.</a:t>
            </a:r>
            <a:endParaRPr/>
          </a:p>
          <a:p>
            <a:pPr marL="457200" lvl="0" indent="-368300" algn="l" rtl="0">
              <a:lnSpc>
                <a:spcPct val="150000"/>
              </a:lnSpc>
              <a:spcBef>
                <a:spcPts val="0"/>
              </a:spcBef>
              <a:spcAft>
                <a:spcPts val="0"/>
              </a:spcAft>
              <a:buSzPts val="2200"/>
              <a:buFont typeface="Open Sans"/>
              <a:buAutoNum type="arabicPeriod"/>
            </a:pPr>
            <a:r>
              <a:rPr lang="en-US"/>
              <a:t>Check the actual number of replicas created.</a:t>
            </a:r>
            <a:endParaRPr/>
          </a:p>
          <a:p>
            <a:pPr marL="457200" lvl="0" indent="-368300" algn="l" rtl="0">
              <a:lnSpc>
                <a:spcPct val="150000"/>
              </a:lnSpc>
              <a:spcBef>
                <a:spcPts val="0"/>
              </a:spcBef>
              <a:spcAft>
                <a:spcPts val="0"/>
              </a:spcAft>
              <a:buSzPts val="2200"/>
              <a:buFont typeface="Open Sans"/>
              <a:buAutoNum type="arabicPeriod"/>
            </a:pPr>
            <a:r>
              <a:rPr lang="en-US"/>
              <a:t>Create a </a:t>
            </a:r>
            <a:r>
              <a:rPr lang="en-US" i="1"/>
              <a:t>global </a:t>
            </a:r>
            <a:r>
              <a:rPr lang="en-US"/>
              <a:t>service and try to scale it to 10 tasks.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g77ce959bdb_0_1661"/>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Persistent Storage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g77ce959bdb_0_1665"/>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Persistent Storage</a:t>
            </a:r>
            <a:endParaRPr/>
          </a:p>
        </p:txBody>
      </p:sp>
      <p:pic>
        <p:nvPicPr>
          <p:cNvPr id="1904" name="Google Shape;1904;g77ce959bdb_0_1665"/>
          <p:cNvPicPr preferRelativeResize="0"/>
          <p:nvPr/>
        </p:nvPicPr>
        <p:blipFill rotWithShape="1">
          <a:blip r:embed="rId3">
            <a:alphaModFix/>
          </a:blip>
          <a:srcRect/>
          <a:stretch/>
        </p:blipFill>
        <p:spPr>
          <a:xfrm>
            <a:off x="5390754" y="609858"/>
            <a:ext cx="5408486" cy="398098"/>
          </a:xfrm>
          <a:prstGeom prst="rect">
            <a:avLst/>
          </a:prstGeom>
          <a:noFill/>
          <a:ln>
            <a:noFill/>
          </a:ln>
        </p:spPr>
      </p:pic>
      <p:sp>
        <p:nvSpPr>
          <p:cNvPr id="1905" name="Google Shape;1905;g77ce959bdb_0_1665"/>
          <p:cNvSpPr/>
          <p:nvPr/>
        </p:nvSpPr>
        <p:spPr>
          <a:xfrm>
            <a:off x="1553529" y="1848847"/>
            <a:ext cx="13347000" cy="10629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Persistent storage is a data storage device that stores data after the system has been shut down. It is also sometimes referred to as non-volatile storage.</a:t>
            </a:r>
            <a:endParaRPr sz="2200" b="0" i="0" u="none" strike="noStrike" cap="none">
              <a:solidFill>
                <a:srgbClr val="3F3F3F"/>
              </a:solidFill>
              <a:latin typeface="Arial"/>
              <a:ea typeface="Arial"/>
              <a:cs typeface="Arial"/>
              <a:sym typeface="Arial"/>
            </a:endParaRPr>
          </a:p>
        </p:txBody>
      </p:sp>
      <p:sp>
        <p:nvSpPr>
          <p:cNvPr id="1906" name="Google Shape;1906;g77ce959bdb_0_1665"/>
          <p:cNvSpPr/>
          <p:nvPr/>
        </p:nvSpPr>
        <p:spPr>
          <a:xfrm>
            <a:off x="1553529" y="3977132"/>
            <a:ext cx="13347000" cy="15732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3F3F3F"/>
                </a:solidFill>
                <a:latin typeface="Open Sans"/>
                <a:ea typeface="Open Sans"/>
                <a:cs typeface="Open Sans"/>
                <a:sym typeface="Open Sans"/>
              </a:rPr>
              <a:t>Common types of persistent storage are: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Magnetic media, such as hard disk drives and tape.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3F3F3F"/>
                </a:solidFill>
                <a:latin typeface="Open Sans"/>
                <a:ea typeface="Open Sans"/>
                <a:cs typeface="Open Sans"/>
                <a:sym typeface="Open Sans"/>
              </a:rPr>
              <a:t>Persistent storage systems can be in the form of file, block, or object storage.</a:t>
            </a:r>
            <a:endParaRPr sz="2200" b="0" i="1" u="none" strike="noStrike" cap="none">
              <a:solidFill>
                <a:srgbClr val="3F3F3F"/>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g77ce959bdb_0_1673"/>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Persistent Storage</a:t>
            </a:r>
            <a:endParaRPr/>
          </a:p>
        </p:txBody>
      </p:sp>
      <p:pic>
        <p:nvPicPr>
          <p:cNvPr id="1913" name="Google Shape;1913;g77ce959bdb_0_1673"/>
          <p:cNvPicPr preferRelativeResize="0"/>
          <p:nvPr/>
        </p:nvPicPr>
        <p:blipFill rotWithShape="1">
          <a:blip r:embed="rId3">
            <a:alphaModFix/>
          </a:blip>
          <a:srcRect/>
          <a:stretch/>
        </p:blipFill>
        <p:spPr>
          <a:xfrm>
            <a:off x="5390754" y="609858"/>
            <a:ext cx="5408486" cy="398098"/>
          </a:xfrm>
          <a:prstGeom prst="rect">
            <a:avLst/>
          </a:prstGeom>
          <a:noFill/>
          <a:ln>
            <a:noFill/>
          </a:ln>
        </p:spPr>
      </p:pic>
      <p:sp>
        <p:nvSpPr>
          <p:cNvPr id="1914" name="Google Shape;1914;g77ce959bdb_0_1673"/>
          <p:cNvSpPr/>
          <p:nvPr/>
        </p:nvSpPr>
        <p:spPr>
          <a:xfrm>
            <a:off x="6050844" y="3931356"/>
            <a:ext cx="1930400" cy="2661356"/>
          </a:xfrm>
          <a:custGeom>
            <a:avLst/>
            <a:gdLst/>
            <a:ahLst/>
            <a:cxnLst/>
            <a:rect l="l" t="t" r="r" b="b"/>
            <a:pathLst>
              <a:path w="243" h="335" extrusionOk="0">
                <a:moveTo>
                  <a:pt x="183" y="335"/>
                </a:moveTo>
                <a:cubicBezTo>
                  <a:pt x="77" y="301"/>
                  <a:pt x="0" y="202"/>
                  <a:pt x="0" y="86"/>
                </a:cubicBezTo>
                <a:cubicBezTo>
                  <a:pt x="0" y="65"/>
                  <a:pt x="3" y="44"/>
                  <a:pt x="8" y="24"/>
                </a:cubicBezTo>
                <a:cubicBezTo>
                  <a:pt x="13" y="25"/>
                  <a:pt x="18" y="26"/>
                  <a:pt x="23" y="26"/>
                </a:cubicBezTo>
                <a:cubicBezTo>
                  <a:pt x="46" y="26"/>
                  <a:pt x="67" y="16"/>
                  <a:pt x="82" y="0"/>
                </a:cubicBezTo>
                <a:cubicBezTo>
                  <a:pt x="183" y="58"/>
                  <a:pt x="183" y="58"/>
                  <a:pt x="183" y="58"/>
                </a:cubicBezTo>
                <a:cubicBezTo>
                  <a:pt x="181" y="65"/>
                  <a:pt x="180" y="71"/>
                  <a:pt x="180" y="78"/>
                </a:cubicBezTo>
                <a:cubicBezTo>
                  <a:pt x="180" y="117"/>
                  <a:pt x="207" y="149"/>
                  <a:pt x="243" y="157"/>
                </a:cubicBezTo>
                <a:cubicBezTo>
                  <a:pt x="243" y="278"/>
                  <a:pt x="243" y="278"/>
                  <a:pt x="243" y="278"/>
                </a:cubicBezTo>
                <a:cubicBezTo>
                  <a:pt x="214" y="285"/>
                  <a:pt x="191" y="307"/>
                  <a:pt x="183" y="335"/>
                </a:cubicBezTo>
              </a:path>
            </a:pathLst>
          </a:custGeom>
          <a:solidFill>
            <a:srgbClr val="E4B36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15" name="Google Shape;1915;g77ce959bdb_0_1673"/>
          <p:cNvSpPr/>
          <p:nvPr/>
        </p:nvSpPr>
        <p:spPr>
          <a:xfrm>
            <a:off x="7735713" y="4159956"/>
            <a:ext cx="784500" cy="787500"/>
          </a:xfrm>
          <a:prstGeom prst="ellipse">
            <a:avLst/>
          </a:prstGeom>
          <a:solidFill>
            <a:srgbClr val="EBF2FA"/>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16" name="Google Shape;1916;g77ce959bdb_0_1673"/>
          <p:cNvSpPr/>
          <p:nvPr/>
        </p:nvSpPr>
        <p:spPr>
          <a:xfrm>
            <a:off x="7735713" y="6378223"/>
            <a:ext cx="784500" cy="784500"/>
          </a:xfrm>
          <a:prstGeom prst="ellipse">
            <a:avLst/>
          </a:prstGeom>
          <a:solidFill>
            <a:srgbClr val="E4B36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17" name="Google Shape;1917;g77ce959bdb_0_1673"/>
          <p:cNvSpPr/>
          <p:nvPr/>
        </p:nvSpPr>
        <p:spPr>
          <a:xfrm>
            <a:off x="8274756" y="3931356"/>
            <a:ext cx="1921934" cy="2661356"/>
          </a:xfrm>
          <a:custGeom>
            <a:avLst/>
            <a:gdLst/>
            <a:ahLst/>
            <a:cxnLst/>
            <a:rect l="l" t="t" r="r" b="b"/>
            <a:pathLst>
              <a:path w="242" h="335" extrusionOk="0">
                <a:moveTo>
                  <a:pt x="59" y="335"/>
                </a:moveTo>
                <a:cubicBezTo>
                  <a:pt x="51" y="307"/>
                  <a:pt x="28" y="285"/>
                  <a:pt x="0" y="278"/>
                </a:cubicBezTo>
                <a:cubicBezTo>
                  <a:pt x="0" y="157"/>
                  <a:pt x="0" y="157"/>
                  <a:pt x="0" y="157"/>
                </a:cubicBezTo>
                <a:cubicBezTo>
                  <a:pt x="36" y="149"/>
                  <a:pt x="62" y="117"/>
                  <a:pt x="62" y="78"/>
                </a:cubicBezTo>
                <a:cubicBezTo>
                  <a:pt x="62" y="71"/>
                  <a:pt x="62" y="65"/>
                  <a:pt x="60" y="58"/>
                </a:cubicBezTo>
                <a:cubicBezTo>
                  <a:pt x="160" y="0"/>
                  <a:pt x="160" y="0"/>
                  <a:pt x="160" y="0"/>
                </a:cubicBezTo>
                <a:cubicBezTo>
                  <a:pt x="175" y="16"/>
                  <a:pt x="197" y="26"/>
                  <a:pt x="219" y="26"/>
                </a:cubicBezTo>
                <a:cubicBezTo>
                  <a:pt x="225" y="26"/>
                  <a:pt x="230" y="25"/>
                  <a:pt x="235" y="24"/>
                </a:cubicBezTo>
                <a:cubicBezTo>
                  <a:pt x="239" y="44"/>
                  <a:pt x="242" y="65"/>
                  <a:pt x="242" y="86"/>
                </a:cubicBezTo>
                <a:cubicBezTo>
                  <a:pt x="242" y="202"/>
                  <a:pt x="165" y="301"/>
                  <a:pt x="59" y="335"/>
                </a:cubicBezTo>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18" name="Google Shape;1918;g77ce959bdb_0_1673"/>
          <p:cNvSpPr/>
          <p:nvPr/>
        </p:nvSpPr>
        <p:spPr>
          <a:xfrm>
            <a:off x="9609669" y="3095978"/>
            <a:ext cx="855134" cy="787401"/>
          </a:xfrm>
          <a:custGeom>
            <a:avLst/>
            <a:gdLst/>
            <a:ahLst/>
            <a:cxnLst/>
            <a:rect l="l" t="t" r="r" b="b"/>
            <a:pathLst>
              <a:path w="108" h="99" extrusionOk="0">
                <a:moveTo>
                  <a:pt x="94" y="25"/>
                </a:moveTo>
                <a:cubicBezTo>
                  <a:pt x="108" y="49"/>
                  <a:pt x="100" y="79"/>
                  <a:pt x="76" y="92"/>
                </a:cubicBezTo>
                <a:cubicBezTo>
                  <a:pt x="69" y="97"/>
                  <a:pt x="60" y="99"/>
                  <a:pt x="51" y="99"/>
                </a:cubicBezTo>
                <a:cubicBezTo>
                  <a:pt x="34" y="99"/>
                  <a:pt x="17" y="90"/>
                  <a:pt x="9" y="74"/>
                </a:cubicBezTo>
                <a:cubicBezTo>
                  <a:pt x="2" y="63"/>
                  <a:pt x="0" y="50"/>
                  <a:pt x="4" y="37"/>
                </a:cubicBezTo>
                <a:cubicBezTo>
                  <a:pt x="7" y="24"/>
                  <a:pt x="15" y="14"/>
                  <a:pt x="27" y="7"/>
                </a:cubicBezTo>
                <a:cubicBezTo>
                  <a:pt x="34" y="3"/>
                  <a:pt x="43" y="0"/>
                  <a:pt x="51" y="0"/>
                </a:cubicBezTo>
                <a:cubicBezTo>
                  <a:pt x="69" y="0"/>
                  <a:pt x="85" y="10"/>
                  <a:pt x="94" y="25"/>
                </a:cubicBezTo>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19" name="Google Shape;1919;g77ce959bdb_0_1673"/>
          <p:cNvSpPr/>
          <p:nvPr/>
        </p:nvSpPr>
        <p:spPr>
          <a:xfrm>
            <a:off x="6733822" y="2540001"/>
            <a:ext cx="2788356" cy="1588912"/>
          </a:xfrm>
          <a:custGeom>
            <a:avLst/>
            <a:gdLst/>
            <a:ahLst/>
            <a:cxnLst/>
            <a:rect l="l" t="t" r="r" b="b"/>
            <a:pathLst>
              <a:path w="351" h="200" extrusionOk="0">
                <a:moveTo>
                  <a:pt x="351" y="68"/>
                </a:moveTo>
                <a:cubicBezTo>
                  <a:pt x="343" y="77"/>
                  <a:pt x="338" y="87"/>
                  <a:pt x="335" y="99"/>
                </a:cubicBezTo>
                <a:cubicBezTo>
                  <a:pt x="331" y="114"/>
                  <a:pt x="331" y="129"/>
                  <a:pt x="336" y="143"/>
                </a:cubicBezTo>
                <a:cubicBezTo>
                  <a:pt x="237" y="200"/>
                  <a:pt x="237" y="200"/>
                  <a:pt x="237" y="200"/>
                </a:cubicBezTo>
                <a:cubicBezTo>
                  <a:pt x="222" y="183"/>
                  <a:pt x="200" y="172"/>
                  <a:pt x="175" y="172"/>
                </a:cubicBezTo>
                <a:cubicBezTo>
                  <a:pt x="151" y="172"/>
                  <a:pt x="129" y="183"/>
                  <a:pt x="114" y="200"/>
                </a:cubicBezTo>
                <a:cubicBezTo>
                  <a:pt x="15" y="143"/>
                  <a:pt x="15" y="143"/>
                  <a:pt x="15" y="143"/>
                </a:cubicBezTo>
                <a:cubicBezTo>
                  <a:pt x="19" y="129"/>
                  <a:pt x="19" y="114"/>
                  <a:pt x="16" y="99"/>
                </a:cubicBezTo>
                <a:cubicBezTo>
                  <a:pt x="12" y="87"/>
                  <a:pt x="7" y="77"/>
                  <a:pt x="0" y="68"/>
                </a:cubicBezTo>
                <a:cubicBezTo>
                  <a:pt x="46" y="26"/>
                  <a:pt x="108" y="0"/>
                  <a:pt x="175" y="0"/>
                </a:cubicBezTo>
                <a:cubicBezTo>
                  <a:pt x="243" y="0"/>
                  <a:pt x="304" y="26"/>
                  <a:pt x="351" y="68"/>
                </a:cubicBezTo>
              </a:path>
            </a:pathLst>
          </a:custGeom>
          <a:solidFill>
            <a:srgbClr val="0075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20" name="Google Shape;1920;g77ce959bdb_0_1673"/>
          <p:cNvSpPr/>
          <p:nvPr/>
        </p:nvSpPr>
        <p:spPr>
          <a:xfrm>
            <a:off x="5830712" y="3095978"/>
            <a:ext cx="807156" cy="787401"/>
          </a:xfrm>
          <a:custGeom>
            <a:avLst/>
            <a:gdLst/>
            <a:ahLst/>
            <a:cxnLst/>
            <a:rect l="l" t="t" r="r" b="b"/>
            <a:pathLst>
              <a:path w="102" h="99" extrusionOk="0">
                <a:moveTo>
                  <a:pt x="8" y="25"/>
                </a:moveTo>
                <a:cubicBezTo>
                  <a:pt x="17" y="10"/>
                  <a:pt x="34" y="0"/>
                  <a:pt x="51" y="0"/>
                </a:cubicBezTo>
                <a:cubicBezTo>
                  <a:pt x="60" y="0"/>
                  <a:pt x="68" y="3"/>
                  <a:pt x="76" y="7"/>
                </a:cubicBezTo>
                <a:cubicBezTo>
                  <a:pt x="87" y="14"/>
                  <a:pt x="95" y="24"/>
                  <a:pt x="99" y="37"/>
                </a:cubicBezTo>
                <a:cubicBezTo>
                  <a:pt x="102" y="50"/>
                  <a:pt x="100" y="63"/>
                  <a:pt x="94" y="74"/>
                </a:cubicBezTo>
                <a:cubicBezTo>
                  <a:pt x="85" y="90"/>
                  <a:pt x="69" y="99"/>
                  <a:pt x="51" y="99"/>
                </a:cubicBezTo>
                <a:cubicBezTo>
                  <a:pt x="42" y="99"/>
                  <a:pt x="34" y="97"/>
                  <a:pt x="26" y="92"/>
                </a:cubicBezTo>
                <a:cubicBezTo>
                  <a:pt x="15" y="86"/>
                  <a:pt x="7" y="75"/>
                  <a:pt x="3" y="63"/>
                </a:cubicBezTo>
                <a:cubicBezTo>
                  <a:pt x="0" y="50"/>
                  <a:pt x="2" y="37"/>
                  <a:pt x="8" y="25"/>
                </a:cubicBezTo>
              </a:path>
            </a:pathLst>
          </a:custGeom>
          <a:solidFill>
            <a:srgbClr val="0075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21" name="Google Shape;1921;g77ce959bdb_0_1673"/>
          <p:cNvSpPr txBox="1"/>
          <p:nvPr/>
        </p:nvSpPr>
        <p:spPr>
          <a:xfrm>
            <a:off x="10566401" y="2915159"/>
            <a:ext cx="3864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Perform local caching</a:t>
            </a:r>
            <a:endParaRPr sz="1400" b="0" i="0" u="none" strike="noStrike" cap="none">
              <a:solidFill>
                <a:srgbClr val="000000"/>
              </a:solidFill>
              <a:latin typeface="Arial"/>
              <a:ea typeface="Arial"/>
              <a:cs typeface="Arial"/>
              <a:sym typeface="Arial"/>
            </a:endParaRPr>
          </a:p>
        </p:txBody>
      </p:sp>
      <p:sp>
        <p:nvSpPr>
          <p:cNvPr id="1922" name="Google Shape;1922;g77ce959bdb_0_1673"/>
          <p:cNvSpPr txBox="1"/>
          <p:nvPr/>
        </p:nvSpPr>
        <p:spPr>
          <a:xfrm>
            <a:off x="1761067" y="2915157"/>
            <a:ext cx="3864000" cy="43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Deduplicate full clones</a:t>
            </a:r>
            <a:endParaRPr sz="1400" b="0" i="0" u="none" strike="noStrike" cap="none">
              <a:solidFill>
                <a:srgbClr val="000000"/>
              </a:solidFill>
              <a:latin typeface="Arial"/>
              <a:ea typeface="Arial"/>
              <a:cs typeface="Arial"/>
              <a:sym typeface="Arial"/>
            </a:endParaRPr>
          </a:p>
        </p:txBody>
      </p:sp>
      <p:sp>
        <p:nvSpPr>
          <p:cNvPr id="1923" name="Google Shape;1923;g77ce959bdb_0_1673"/>
          <p:cNvSpPr txBox="1"/>
          <p:nvPr/>
        </p:nvSpPr>
        <p:spPr>
          <a:xfrm>
            <a:off x="6196003" y="7359966"/>
            <a:ext cx="38640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Store linked clones on solid-state drives</a:t>
            </a:r>
            <a:endParaRPr sz="1400" b="0" i="0" u="none" strike="noStrike" cap="none">
              <a:solidFill>
                <a:srgbClr val="000000"/>
              </a:solidFill>
              <a:latin typeface="Arial"/>
              <a:ea typeface="Arial"/>
              <a:cs typeface="Arial"/>
              <a:sym typeface="Arial"/>
            </a:endParaRPr>
          </a:p>
        </p:txBody>
      </p:sp>
      <p:sp>
        <p:nvSpPr>
          <p:cNvPr id="1924" name="Google Shape;1924;g77ce959bdb_0_1673"/>
          <p:cNvSpPr/>
          <p:nvPr/>
        </p:nvSpPr>
        <p:spPr>
          <a:xfrm>
            <a:off x="2456010" y="1535036"/>
            <a:ext cx="5642400" cy="558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Best Practices of Persistence Storage:</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g77ce959bdb_0_169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Volumes</a:t>
            </a:r>
            <a:endParaRPr/>
          </a:p>
        </p:txBody>
      </p:sp>
      <p:pic>
        <p:nvPicPr>
          <p:cNvPr id="1931" name="Google Shape;1931;g77ce959bdb_0_1690"/>
          <p:cNvPicPr preferRelativeResize="0"/>
          <p:nvPr/>
        </p:nvPicPr>
        <p:blipFill rotWithShape="1">
          <a:blip r:embed="rId3">
            <a:alphaModFix/>
          </a:blip>
          <a:srcRect/>
          <a:stretch/>
        </p:blipFill>
        <p:spPr>
          <a:xfrm>
            <a:off x="6568523" y="609858"/>
            <a:ext cx="3052949" cy="398098"/>
          </a:xfrm>
          <a:prstGeom prst="rect">
            <a:avLst/>
          </a:prstGeom>
          <a:noFill/>
          <a:ln>
            <a:noFill/>
          </a:ln>
        </p:spPr>
      </p:pic>
      <p:sp>
        <p:nvSpPr>
          <p:cNvPr id="1932" name="Google Shape;1932;g77ce959bdb_0_1690"/>
          <p:cNvSpPr/>
          <p:nvPr/>
        </p:nvSpPr>
        <p:spPr>
          <a:xfrm>
            <a:off x="24940" y="2244439"/>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33" name="Google Shape;1933;g77ce959bdb_0_1690"/>
          <p:cNvSpPr/>
          <p:nvPr/>
        </p:nvSpPr>
        <p:spPr>
          <a:xfrm>
            <a:off x="3549615" y="2599501"/>
            <a:ext cx="457200" cy="457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34" name="Google Shape;1934;g77ce959bdb_0_1690"/>
          <p:cNvSpPr/>
          <p:nvPr/>
        </p:nvSpPr>
        <p:spPr>
          <a:xfrm>
            <a:off x="3549615" y="5762094"/>
            <a:ext cx="457200" cy="4572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5" name="Google Shape;1935;g77ce959bdb_0_1690"/>
          <p:cNvSpPr/>
          <p:nvPr/>
        </p:nvSpPr>
        <p:spPr>
          <a:xfrm>
            <a:off x="4161519" y="4641015"/>
            <a:ext cx="457200" cy="4572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6" name="Google Shape;1936;g77ce959bdb_0_1690"/>
          <p:cNvSpPr txBox="1"/>
          <p:nvPr/>
        </p:nvSpPr>
        <p:spPr>
          <a:xfrm>
            <a:off x="3159223" y="1689162"/>
            <a:ext cx="10533600" cy="68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 are used to share files between a host system and the Docker container.</a:t>
            </a:r>
            <a:endParaRPr sz="1400" b="0" i="0" u="none" strike="noStrike" cap="none">
              <a:solidFill>
                <a:srgbClr val="000000"/>
              </a:solidFill>
              <a:latin typeface="Arial"/>
              <a:ea typeface="Arial"/>
              <a:cs typeface="Arial"/>
              <a:sym typeface="Arial"/>
            </a:endParaRPr>
          </a:p>
        </p:txBody>
      </p:sp>
      <p:sp>
        <p:nvSpPr>
          <p:cNvPr id="1937" name="Google Shape;1937;g77ce959bdb_0_1690"/>
          <p:cNvSpPr txBox="1"/>
          <p:nvPr/>
        </p:nvSpPr>
        <p:spPr>
          <a:xfrm>
            <a:off x="4700888" y="3438619"/>
            <a:ext cx="10309200" cy="79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 are the preferred mechanism for persisting data generated by and used by Docker containers.</a:t>
            </a:r>
            <a:endParaRPr sz="1400" b="0" i="0" u="none" strike="noStrike" cap="none">
              <a:solidFill>
                <a:srgbClr val="000000"/>
              </a:solidFill>
              <a:latin typeface="Arial"/>
              <a:ea typeface="Arial"/>
              <a:cs typeface="Arial"/>
              <a:sym typeface="Arial"/>
            </a:endParaRPr>
          </a:p>
        </p:txBody>
      </p:sp>
      <p:sp>
        <p:nvSpPr>
          <p:cNvPr id="1938" name="Google Shape;1938;g77ce959bdb_0_1690"/>
          <p:cNvSpPr txBox="1"/>
          <p:nvPr/>
        </p:nvSpPr>
        <p:spPr>
          <a:xfrm>
            <a:off x="4700888" y="4623252"/>
            <a:ext cx="10309200" cy="79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 are external storage areas used to store data produced by a Docker container.</a:t>
            </a:r>
            <a:endParaRPr sz="1400" b="0" i="0" u="none" strike="noStrike" cap="none">
              <a:solidFill>
                <a:srgbClr val="000000"/>
              </a:solidFill>
              <a:latin typeface="Arial"/>
              <a:ea typeface="Arial"/>
              <a:cs typeface="Arial"/>
              <a:sym typeface="Arial"/>
            </a:endParaRPr>
          </a:p>
        </p:txBody>
      </p:sp>
      <p:sp>
        <p:nvSpPr>
          <p:cNvPr id="1939" name="Google Shape;1939;g77ce959bdb_0_1690"/>
          <p:cNvSpPr txBox="1"/>
          <p:nvPr/>
        </p:nvSpPr>
        <p:spPr>
          <a:xfrm>
            <a:off x="4164681" y="5832910"/>
            <a:ext cx="10845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 are located on the docker host or even on remote machines.</a:t>
            </a:r>
            <a:endParaRPr sz="1400" b="0" i="0" u="none" strike="noStrike" cap="none">
              <a:solidFill>
                <a:srgbClr val="000000"/>
              </a:solidFill>
              <a:latin typeface="Arial"/>
              <a:ea typeface="Arial"/>
              <a:cs typeface="Arial"/>
              <a:sym typeface="Arial"/>
            </a:endParaRPr>
          </a:p>
        </p:txBody>
      </p:sp>
      <p:sp>
        <p:nvSpPr>
          <p:cNvPr id="1940" name="Google Shape;1940;g77ce959bdb_0_1690"/>
          <p:cNvSpPr/>
          <p:nvPr/>
        </p:nvSpPr>
        <p:spPr>
          <a:xfrm>
            <a:off x="2110546" y="2015839"/>
            <a:ext cx="457200" cy="4572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41" name="Google Shape;1941;g77ce959bdb_0_1690"/>
          <p:cNvSpPr/>
          <p:nvPr/>
        </p:nvSpPr>
        <p:spPr>
          <a:xfrm>
            <a:off x="2173821" y="6442361"/>
            <a:ext cx="457200" cy="457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42" name="Google Shape;1942;g77ce959bdb_0_1690"/>
          <p:cNvSpPr txBox="1"/>
          <p:nvPr/>
        </p:nvSpPr>
        <p:spPr>
          <a:xfrm>
            <a:off x="4222107" y="2467997"/>
            <a:ext cx="10533600" cy="69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 are directories that are outside the default Union File System and exist as normal directories and files on the host filesystem.</a:t>
            </a:r>
            <a:endParaRPr sz="1400" b="0" i="0" u="none" strike="noStrike" cap="none">
              <a:solidFill>
                <a:srgbClr val="000000"/>
              </a:solidFill>
              <a:latin typeface="Arial"/>
              <a:ea typeface="Arial"/>
              <a:cs typeface="Arial"/>
              <a:sym typeface="Arial"/>
            </a:endParaRPr>
          </a:p>
        </p:txBody>
      </p:sp>
      <p:sp>
        <p:nvSpPr>
          <p:cNvPr id="1943" name="Google Shape;1943;g77ce959bdb_0_1690"/>
          <p:cNvSpPr txBox="1"/>
          <p:nvPr/>
        </p:nvSpPr>
        <p:spPr>
          <a:xfrm>
            <a:off x="3062971" y="6615764"/>
            <a:ext cx="10845600" cy="83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 are used to store the data generated by a container. So even if the volume gets deleted, the data it produces remains.</a:t>
            </a:r>
            <a:endParaRPr sz="1400" b="0" i="0" u="none" strike="noStrike" cap="none">
              <a:solidFill>
                <a:srgbClr val="000000"/>
              </a:solidFill>
              <a:latin typeface="Arial"/>
              <a:ea typeface="Arial"/>
              <a:cs typeface="Arial"/>
              <a:sym typeface="Arial"/>
            </a:endParaRPr>
          </a:p>
        </p:txBody>
      </p:sp>
      <p:sp>
        <p:nvSpPr>
          <p:cNvPr id="1944" name="Google Shape;1944;g77ce959bdb_0_1690"/>
          <p:cNvSpPr txBox="1"/>
          <p:nvPr/>
        </p:nvSpPr>
        <p:spPr>
          <a:xfrm>
            <a:off x="778677" y="4217560"/>
            <a:ext cx="3141000" cy="417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Overview of volumes</a:t>
            </a:r>
            <a:endParaRPr sz="2200" b="0" i="0" u="none" strike="noStrike" cap="none">
              <a:solidFill>
                <a:srgbClr val="3F3F3F"/>
              </a:solidFill>
              <a:latin typeface="Open Sans"/>
              <a:ea typeface="Open Sans"/>
              <a:cs typeface="Open Sans"/>
              <a:sym typeface="Open Sans"/>
            </a:endParaRPr>
          </a:p>
        </p:txBody>
      </p:sp>
      <p:sp>
        <p:nvSpPr>
          <p:cNvPr id="1945" name="Google Shape;1945;g77ce959bdb_0_1690"/>
          <p:cNvSpPr/>
          <p:nvPr/>
        </p:nvSpPr>
        <p:spPr>
          <a:xfrm>
            <a:off x="4121414" y="3518071"/>
            <a:ext cx="457200" cy="4572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g77ce959bdb_0_171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Volumes</a:t>
            </a:r>
            <a:endParaRPr/>
          </a:p>
        </p:txBody>
      </p:sp>
      <p:pic>
        <p:nvPicPr>
          <p:cNvPr id="1952" name="Google Shape;1952;g77ce959bdb_0_1710"/>
          <p:cNvPicPr preferRelativeResize="0"/>
          <p:nvPr/>
        </p:nvPicPr>
        <p:blipFill rotWithShape="1">
          <a:blip r:embed="rId3">
            <a:alphaModFix/>
          </a:blip>
          <a:srcRect/>
          <a:stretch/>
        </p:blipFill>
        <p:spPr>
          <a:xfrm>
            <a:off x="6568523" y="609858"/>
            <a:ext cx="3052949" cy="398098"/>
          </a:xfrm>
          <a:prstGeom prst="rect">
            <a:avLst/>
          </a:prstGeom>
          <a:noFill/>
          <a:ln>
            <a:noFill/>
          </a:ln>
        </p:spPr>
      </p:pic>
      <p:grpSp>
        <p:nvGrpSpPr>
          <p:cNvPr id="1953" name="Google Shape;1953;g77ce959bdb_0_1710"/>
          <p:cNvGrpSpPr/>
          <p:nvPr/>
        </p:nvGrpSpPr>
        <p:grpSpPr>
          <a:xfrm>
            <a:off x="3289365" y="1388345"/>
            <a:ext cx="9742976" cy="7442883"/>
            <a:chOff x="3289365" y="1388345"/>
            <a:chExt cx="9742976" cy="7442883"/>
          </a:xfrm>
        </p:grpSpPr>
        <p:grpSp>
          <p:nvGrpSpPr>
            <p:cNvPr id="1954" name="Google Shape;1954;g77ce959bdb_0_1710"/>
            <p:cNvGrpSpPr/>
            <p:nvPr/>
          </p:nvGrpSpPr>
          <p:grpSpPr>
            <a:xfrm>
              <a:off x="3289365" y="1388345"/>
              <a:ext cx="2411448" cy="2410997"/>
              <a:chOff x="2818116" y="1229951"/>
              <a:chExt cx="3209700" cy="3209100"/>
            </a:xfrm>
          </p:grpSpPr>
          <p:sp>
            <p:nvSpPr>
              <p:cNvPr id="1955" name="Google Shape;1955;g77ce959bdb_0_1710"/>
              <p:cNvSpPr/>
              <p:nvPr/>
            </p:nvSpPr>
            <p:spPr>
              <a:xfrm>
                <a:off x="2818116" y="1229951"/>
                <a:ext cx="3209700" cy="3209100"/>
              </a:xfrm>
              <a:prstGeom prst="roundRect">
                <a:avLst>
                  <a:gd name="adj" fmla="val 16667"/>
                </a:avLst>
              </a:prstGeom>
              <a:solidFill>
                <a:srgbClr val="5B9BD5"/>
              </a:solidFill>
              <a:ln w="381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956" name="Google Shape;1956;g77ce959bdb_0_1710"/>
              <p:cNvSpPr/>
              <p:nvPr/>
            </p:nvSpPr>
            <p:spPr>
              <a:xfrm>
                <a:off x="3176337" y="2497674"/>
                <a:ext cx="2502600" cy="1424700"/>
              </a:xfrm>
              <a:prstGeom prst="rect">
                <a:avLst/>
              </a:prstGeom>
              <a:solidFill>
                <a:srgbClr val="F9DEC9"/>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1957" name="Google Shape;1957;g77ce959bdb_0_1710"/>
              <p:cNvSpPr txBox="1"/>
              <p:nvPr/>
            </p:nvSpPr>
            <p:spPr>
              <a:xfrm>
                <a:off x="3200400" y="1697738"/>
                <a:ext cx="2478600" cy="614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a:ea typeface="Open Sans"/>
                    <a:cs typeface="Open Sans"/>
                    <a:sym typeface="Open Sans"/>
                  </a:rPr>
                  <a:t>Container</a:t>
                </a:r>
                <a:endParaRPr sz="2400" b="1" i="0" u="none" strike="noStrike" cap="none">
                  <a:solidFill>
                    <a:schemeClr val="lt1"/>
                  </a:solidFill>
                  <a:latin typeface="Open Sans"/>
                  <a:ea typeface="Open Sans"/>
                  <a:cs typeface="Open Sans"/>
                  <a:sym typeface="Open Sans"/>
                </a:endParaRPr>
              </a:p>
            </p:txBody>
          </p:sp>
          <p:sp>
            <p:nvSpPr>
              <p:cNvPr id="1958" name="Google Shape;1958;g77ce959bdb_0_1710"/>
              <p:cNvSpPr txBox="1"/>
              <p:nvPr/>
            </p:nvSpPr>
            <p:spPr>
              <a:xfrm>
                <a:off x="3465096" y="3007896"/>
                <a:ext cx="17808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Arial"/>
                    <a:ea typeface="Arial"/>
                    <a:cs typeface="Arial"/>
                    <a:sym typeface="Arial"/>
                  </a:rPr>
                  <a:t>Data</a:t>
                </a:r>
                <a:endParaRPr sz="2400" b="0" i="0" u="none" strike="noStrike" cap="none">
                  <a:solidFill>
                    <a:srgbClr val="3F3F3F"/>
                  </a:solidFill>
                  <a:latin typeface="Arial"/>
                  <a:ea typeface="Arial"/>
                  <a:cs typeface="Arial"/>
                  <a:sym typeface="Arial"/>
                </a:endParaRPr>
              </a:p>
            </p:txBody>
          </p:sp>
        </p:grpSp>
        <p:sp>
          <p:nvSpPr>
            <p:cNvPr id="1959" name="Google Shape;1959;g77ce959bdb_0_1710"/>
            <p:cNvSpPr txBox="1"/>
            <p:nvPr/>
          </p:nvSpPr>
          <p:spPr>
            <a:xfrm>
              <a:off x="9657345" y="1513256"/>
              <a:ext cx="21657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a:ea typeface="Open Sans"/>
                  <a:cs typeface="Open Sans"/>
                  <a:sym typeface="Open Sans"/>
                </a:rPr>
                <a:t>Data-only Container</a:t>
              </a:r>
              <a:endParaRPr sz="2400" b="1" i="0" u="none" strike="noStrike" cap="none">
                <a:solidFill>
                  <a:schemeClr val="lt1"/>
                </a:solidFill>
                <a:latin typeface="Open Sans"/>
                <a:ea typeface="Open Sans"/>
                <a:cs typeface="Open Sans"/>
                <a:sym typeface="Open Sans"/>
              </a:endParaRPr>
            </a:p>
          </p:txBody>
        </p:sp>
        <p:grpSp>
          <p:nvGrpSpPr>
            <p:cNvPr id="1960" name="Google Shape;1960;g77ce959bdb_0_1710"/>
            <p:cNvGrpSpPr/>
            <p:nvPr/>
          </p:nvGrpSpPr>
          <p:grpSpPr>
            <a:xfrm>
              <a:off x="9361298" y="1420430"/>
              <a:ext cx="2411448" cy="2410997"/>
              <a:chOff x="2818116" y="1229951"/>
              <a:chExt cx="3209700" cy="3209100"/>
            </a:xfrm>
          </p:grpSpPr>
          <p:sp>
            <p:nvSpPr>
              <p:cNvPr id="1961" name="Google Shape;1961;g77ce959bdb_0_1710"/>
              <p:cNvSpPr/>
              <p:nvPr/>
            </p:nvSpPr>
            <p:spPr>
              <a:xfrm>
                <a:off x="2818116" y="1229951"/>
                <a:ext cx="3209700" cy="3209100"/>
              </a:xfrm>
              <a:prstGeom prst="roundRect">
                <a:avLst>
                  <a:gd name="adj" fmla="val 16667"/>
                </a:avLst>
              </a:prstGeom>
              <a:solidFill>
                <a:srgbClr val="5B9BD5"/>
              </a:solidFill>
              <a:ln w="381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962" name="Google Shape;1962;g77ce959bdb_0_1710"/>
              <p:cNvSpPr/>
              <p:nvPr/>
            </p:nvSpPr>
            <p:spPr>
              <a:xfrm>
                <a:off x="3176337" y="2497674"/>
                <a:ext cx="2502600" cy="1424700"/>
              </a:xfrm>
              <a:prstGeom prst="rect">
                <a:avLst/>
              </a:prstGeom>
              <a:solidFill>
                <a:srgbClr val="F9DEC9"/>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1963" name="Google Shape;1963;g77ce959bdb_0_1710"/>
              <p:cNvSpPr txBox="1"/>
              <p:nvPr/>
            </p:nvSpPr>
            <p:spPr>
              <a:xfrm>
                <a:off x="3200400" y="1409487"/>
                <a:ext cx="2478600" cy="1106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a:ea typeface="Open Sans"/>
                    <a:cs typeface="Open Sans"/>
                    <a:sym typeface="Open Sans"/>
                  </a:rPr>
                  <a:t>Data-only Container</a:t>
                </a:r>
                <a:endParaRPr sz="2400" b="1" i="0" u="none" strike="noStrike" cap="none">
                  <a:solidFill>
                    <a:schemeClr val="lt1"/>
                  </a:solidFill>
                  <a:latin typeface="Open Sans"/>
                  <a:ea typeface="Open Sans"/>
                  <a:cs typeface="Open Sans"/>
                  <a:sym typeface="Open Sans"/>
                </a:endParaRPr>
              </a:p>
            </p:txBody>
          </p:sp>
          <p:sp>
            <p:nvSpPr>
              <p:cNvPr id="1964" name="Google Shape;1964;g77ce959bdb_0_1710"/>
              <p:cNvSpPr txBox="1"/>
              <p:nvPr/>
            </p:nvSpPr>
            <p:spPr>
              <a:xfrm>
                <a:off x="3465096" y="3007896"/>
                <a:ext cx="17808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Arial"/>
                    <a:ea typeface="Arial"/>
                    <a:cs typeface="Arial"/>
                    <a:sym typeface="Arial"/>
                  </a:rPr>
                  <a:t>Data</a:t>
                </a:r>
                <a:endParaRPr sz="2400" b="0" i="0" u="none" strike="noStrike" cap="none">
                  <a:solidFill>
                    <a:srgbClr val="3F3F3F"/>
                  </a:solidFill>
                  <a:latin typeface="Arial"/>
                  <a:ea typeface="Arial"/>
                  <a:cs typeface="Arial"/>
                  <a:sym typeface="Arial"/>
                </a:endParaRPr>
              </a:p>
            </p:txBody>
          </p:sp>
        </p:grpSp>
        <p:cxnSp>
          <p:nvCxnSpPr>
            <p:cNvPr id="1965" name="Google Shape;1965;g77ce959bdb_0_1710"/>
            <p:cNvCxnSpPr/>
            <p:nvPr/>
          </p:nvCxnSpPr>
          <p:spPr>
            <a:xfrm>
              <a:off x="5451098" y="2903499"/>
              <a:ext cx="4172100" cy="0"/>
            </a:xfrm>
            <a:prstGeom prst="straightConnector1">
              <a:avLst/>
            </a:prstGeom>
            <a:noFill/>
            <a:ln w="38100" cap="flat" cmpd="sng">
              <a:solidFill>
                <a:srgbClr val="0C0C0C"/>
              </a:solidFill>
              <a:prstDash val="solid"/>
              <a:round/>
              <a:headEnd type="none" w="sm" len="sm"/>
              <a:tailEnd type="triangle" w="med" len="med"/>
            </a:ln>
          </p:spPr>
        </p:cxnSp>
        <p:grpSp>
          <p:nvGrpSpPr>
            <p:cNvPr id="1966" name="Google Shape;1966;g77ce959bdb_0_1710"/>
            <p:cNvGrpSpPr/>
            <p:nvPr/>
          </p:nvGrpSpPr>
          <p:grpSpPr>
            <a:xfrm>
              <a:off x="9417599" y="5206421"/>
              <a:ext cx="2405670" cy="2758542"/>
              <a:chOff x="9417599" y="5374862"/>
              <a:chExt cx="2405670" cy="2758542"/>
            </a:xfrm>
          </p:grpSpPr>
          <p:sp>
            <p:nvSpPr>
              <p:cNvPr id="1967" name="Google Shape;1967;g77ce959bdb_0_1710"/>
              <p:cNvSpPr txBox="1"/>
              <p:nvPr/>
            </p:nvSpPr>
            <p:spPr>
              <a:xfrm>
                <a:off x="10127158" y="5787522"/>
                <a:ext cx="1627200" cy="62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a:ea typeface="Open Sans"/>
                    <a:cs typeface="Open Sans"/>
                    <a:sym typeface="Open Sans"/>
                  </a:rPr>
                  <a:t>Data-only Container</a:t>
                </a:r>
                <a:endParaRPr sz="2400" b="1" i="0" u="none" strike="noStrike" cap="none">
                  <a:solidFill>
                    <a:schemeClr val="lt1"/>
                  </a:solidFill>
                  <a:latin typeface="Open Sans"/>
                  <a:ea typeface="Open Sans"/>
                  <a:cs typeface="Open Sans"/>
                  <a:sym typeface="Open Sans"/>
                </a:endParaRPr>
              </a:p>
            </p:txBody>
          </p:sp>
          <p:grpSp>
            <p:nvGrpSpPr>
              <p:cNvPr id="1968" name="Google Shape;1968;g77ce959bdb_0_1710"/>
              <p:cNvGrpSpPr/>
              <p:nvPr/>
            </p:nvGrpSpPr>
            <p:grpSpPr>
              <a:xfrm>
                <a:off x="9417599" y="5374862"/>
                <a:ext cx="2405670" cy="2758542"/>
                <a:chOff x="2818116" y="1229951"/>
                <a:chExt cx="3209700" cy="3209100"/>
              </a:xfrm>
            </p:grpSpPr>
            <p:sp>
              <p:nvSpPr>
                <p:cNvPr id="1969" name="Google Shape;1969;g77ce959bdb_0_1710"/>
                <p:cNvSpPr/>
                <p:nvPr/>
              </p:nvSpPr>
              <p:spPr>
                <a:xfrm>
                  <a:off x="2818116" y="1229951"/>
                  <a:ext cx="3209700" cy="3209100"/>
                </a:xfrm>
                <a:prstGeom prst="roundRect">
                  <a:avLst>
                    <a:gd name="adj" fmla="val 16667"/>
                  </a:avLst>
                </a:prstGeom>
                <a:solidFill>
                  <a:srgbClr val="5B9BD5"/>
                </a:solidFill>
                <a:ln w="381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970" name="Google Shape;1970;g77ce959bdb_0_1710"/>
                <p:cNvSpPr/>
                <p:nvPr/>
              </p:nvSpPr>
              <p:spPr>
                <a:xfrm>
                  <a:off x="3176337" y="1471746"/>
                  <a:ext cx="2502600" cy="1358700"/>
                </a:xfrm>
                <a:prstGeom prst="rect">
                  <a:avLst/>
                </a:prstGeom>
                <a:solidFill>
                  <a:srgbClr val="F9DEC9"/>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1971" name="Google Shape;1971;g77ce959bdb_0_1710"/>
                <p:cNvSpPr txBox="1"/>
                <p:nvPr/>
              </p:nvSpPr>
              <p:spPr>
                <a:xfrm>
                  <a:off x="3465096" y="1916116"/>
                  <a:ext cx="17808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Arial"/>
                      <a:ea typeface="Arial"/>
                      <a:cs typeface="Arial"/>
                      <a:sym typeface="Arial"/>
                    </a:rPr>
                    <a:t>Data</a:t>
                  </a:r>
                  <a:endParaRPr sz="2400" b="0" i="0" u="none" strike="noStrike" cap="none">
                    <a:solidFill>
                      <a:srgbClr val="3F3F3F"/>
                    </a:solidFill>
                    <a:latin typeface="Arial"/>
                    <a:ea typeface="Arial"/>
                    <a:cs typeface="Arial"/>
                    <a:sym typeface="Arial"/>
                  </a:endParaRPr>
                </a:p>
              </p:txBody>
            </p:sp>
          </p:grpSp>
          <p:sp>
            <p:nvSpPr>
              <p:cNvPr id="1972" name="Google Shape;1972;g77ce959bdb_0_1710"/>
              <p:cNvSpPr txBox="1"/>
              <p:nvPr/>
            </p:nvSpPr>
            <p:spPr>
              <a:xfrm>
                <a:off x="9728767" y="6857246"/>
                <a:ext cx="18621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Open Sans"/>
                    <a:ea typeface="Open Sans"/>
                    <a:cs typeface="Open Sans"/>
                    <a:sym typeface="Open Sans"/>
                  </a:rPr>
                  <a:t>Container Data Volume</a:t>
                </a:r>
                <a:endParaRPr sz="2400" b="1" i="0" u="none" strike="noStrike" cap="none">
                  <a:solidFill>
                    <a:schemeClr val="lt1"/>
                  </a:solidFill>
                  <a:latin typeface="Open Sans"/>
                  <a:ea typeface="Open Sans"/>
                  <a:cs typeface="Open Sans"/>
                  <a:sym typeface="Open Sans"/>
                </a:endParaRPr>
              </a:p>
            </p:txBody>
          </p:sp>
        </p:grpSp>
        <p:cxnSp>
          <p:nvCxnSpPr>
            <p:cNvPr id="1973" name="Google Shape;1973;g77ce959bdb_0_1710"/>
            <p:cNvCxnSpPr/>
            <p:nvPr/>
          </p:nvCxnSpPr>
          <p:spPr>
            <a:xfrm>
              <a:off x="10617485" y="3440006"/>
              <a:ext cx="0" cy="1986000"/>
            </a:xfrm>
            <a:prstGeom prst="straightConnector1">
              <a:avLst/>
            </a:prstGeom>
            <a:noFill/>
            <a:ln w="38100" cap="flat" cmpd="sng">
              <a:solidFill>
                <a:srgbClr val="222A35"/>
              </a:solidFill>
              <a:prstDash val="solid"/>
              <a:round/>
              <a:headEnd type="none" w="sm" len="sm"/>
              <a:tailEnd type="triangle" w="med" len="med"/>
            </a:ln>
          </p:spPr>
        </p:cxnSp>
        <p:sp>
          <p:nvSpPr>
            <p:cNvPr id="1974" name="Google Shape;1974;g77ce959bdb_0_1710"/>
            <p:cNvSpPr/>
            <p:nvPr/>
          </p:nvSpPr>
          <p:spPr>
            <a:xfrm>
              <a:off x="8504141" y="8277727"/>
              <a:ext cx="4528200" cy="553500"/>
            </a:xfrm>
            <a:prstGeom prst="rect">
              <a:avLst/>
            </a:prstGeom>
            <a:solidFill>
              <a:srgbClr val="EBF2FA"/>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/var/lib/docker/volumes/</a:t>
              </a:r>
              <a:endParaRPr sz="2400" b="0" i="0" u="none" strike="noStrike" cap="none">
                <a:solidFill>
                  <a:srgbClr val="3F3F3F"/>
                </a:solidFill>
                <a:latin typeface="Arial"/>
                <a:ea typeface="Arial"/>
                <a:cs typeface="Arial"/>
                <a:sym typeface="Arial"/>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g77ce959bdb_0_1738"/>
          <p:cNvSpPr/>
          <p:nvPr/>
        </p:nvSpPr>
        <p:spPr>
          <a:xfrm>
            <a:off x="6483623" y="3035951"/>
            <a:ext cx="7914000" cy="3350100"/>
          </a:xfrm>
          <a:prstGeom prst="roundRect">
            <a:avLst>
              <a:gd name="adj" fmla="val 4519"/>
            </a:avLst>
          </a:prstGeom>
          <a:solidFill>
            <a:schemeClr val="lt1"/>
          </a:solidFill>
          <a:ln w="9525"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specified either as a string containing a path to the build context</a:t>
            </a:r>
            <a:endParaRPr sz="2200" b="0" i="1" u="none" strike="noStrike" cap="none">
              <a:solidFill>
                <a:srgbClr val="3F3F3F"/>
              </a:solidFill>
              <a:latin typeface="Open Sans"/>
              <a:ea typeface="Open Sans"/>
              <a:cs typeface="Open Sans"/>
              <a:sym typeface="Open Sans"/>
            </a:endParaRPr>
          </a:p>
        </p:txBody>
      </p:sp>
      <p:sp>
        <p:nvSpPr>
          <p:cNvPr id="1980" name="Google Shape;1980;g77ce959bdb_0_173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Persistent Storage</a:t>
            </a:r>
            <a:endParaRPr/>
          </a:p>
        </p:txBody>
      </p:sp>
      <p:pic>
        <p:nvPicPr>
          <p:cNvPr id="1981" name="Google Shape;1981;g77ce959bdb_0_1738"/>
          <p:cNvPicPr preferRelativeResize="0"/>
          <p:nvPr/>
        </p:nvPicPr>
        <p:blipFill rotWithShape="1">
          <a:blip r:embed="rId3">
            <a:alphaModFix/>
          </a:blip>
          <a:srcRect/>
          <a:stretch/>
        </p:blipFill>
        <p:spPr>
          <a:xfrm>
            <a:off x="5093546" y="649718"/>
            <a:ext cx="6068914" cy="365760"/>
          </a:xfrm>
          <a:prstGeom prst="rect">
            <a:avLst/>
          </a:prstGeom>
          <a:noFill/>
          <a:ln>
            <a:noFill/>
          </a:ln>
        </p:spPr>
      </p:pic>
      <p:sp>
        <p:nvSpPr>
          <p:cNvPr id="1982" name="Google Shape;1982;g77ce959bdb_0_1738"/>
          <p:cNvSpPr/>
          <p:nvPr/>
        </p:nvSpPr>
        <p:spPr>
          <a:xfrm>
            <a:off x="2056063" y="3686321"/>
            <a:ext cx="3184200" cy="7188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Data volume container</a:t>
            </a:r>
            <a:endParaRPr sz="2200" b="0" i="0" u="none" strike="noStrike" cap="none">
              <a:solidFill>
                <a:schemeClr val="lt1"/>
              </a:solidFill>
              <a:latin typeface="Open Sans"/>
              <a:ea typeface="Open Sans"/>
              <a:cs typeface="Open Sans"/>
              <a:sym typeface="Open Sans"/>
            </a:endParaRPr>
          </a:p>
        </p:txBody>
      </p:sp>
      <p:sp>
        <p:nvSpPr>
          <p:cNvPr id="1983" name="Google Shape;1983;g77ce959bdb_0_1738"/>
          <p:cNvSpPr/>
          <p:nvPr/>
        </p:nvSpPr>
        <p:spPr>
          <a:xfrm>
            <a:off x="2072162" y="4933164"/>
            <a:ext cx="3168000" cy="7911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Directory mounts</a:t>
            </a:r>
            <a:endParaRPr sz="2400" b="0" i="0" u="none" strike="noStrike" cap="none">
              <a:solidFill>
                <a:srgbClr val="000000"/>
              </a:solidFill>
              <a:latin typeface="Arial"/>
              <a:ea typeface="Arial"/>
              <a:cs typeface="Arial"/>
              <a:sym typeface="Arial"/>
            </a:endParaRPr>
          </a:p>
        </p:txBody>
      </p:sp>
      <p:sp>
        <p:nvSpPr>
          <p:cNvPr id="1984" name="Google Shape;1984;g77ce959bdb_0_1738"/>
          <p:cNvSpPr/>
          <p:nvPr/>
        </p:nvSpPr>
        <p:spPr>
          <a:xfrm>
            <a:off x="2072162" y="2374010"/>
            <a:ext cx="3189000" cy="784200"/>
          </a:xfrm>
          <a:prstGeom prst="roundRect">
            <a:avLst>
              <a:gd name="adj" fmla="val 16667"/>
            </a:avLst>
          </a:prstGeom>
          <a:solidFill>
            <a:schemeClr val="accent1"/>
          </a:solidFill>
          <a:ln w="381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data volumes</a:t>
            </a:r>
            <a:endParaRPr sz="1400" b="0" i="0" u="none" strike="noStrike" cap="none">
              <a:solidFill>
                <a:srgbClr val="000000"/>
              </a:solidFill>
              <a:latin typeface="Arial"/>
              <a:ea typeface="Arial"/>
              <a:cs typeface="Arial"/>
              <a:sym typeface="Arial"/>
            </a:endParaRPr>
          </a:p>
        </p:txBody>
      </p:sp>
      <p:sp>
        <p:nvSpPr>
          <p:cNvPr id="1985" name="Google Shape;1985;g77ce959bdb_0_1738"/>
          <p:cNvSpPr/>
          <p:nvPr/>
        </p:nvSpPr>
        <p:spPr>
          <a:xfrm>
            <a:off x="2072163" y="6252405"/>
            <a:ext cx="3209700" cy="7683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Storage plugins</a:t>
            </a:r>
            <a:endParaRPr sz="1400" b="0" i="0" u="none" strike="noStrike" cap="none">
              <a:solidFill>
                <a:srgbClr val="000000"/>
              </a:solidFill>
              <a:latin typeface="Arial"/>
              <a:ea typeface="Arial"/>
              <a:cs typeface="Arial"/>
              <a:sym typeface="Arial"/>
            </a:endParaRPr>
          </a:p>
        </p:txBody>
      </p:sp>
      <p:sp>
        <p:nvSpPr>
          <p:cNvPr id="1986" name="Google Shape;1986;g77ce959bdb_0_1738"/>
          <p:cNvSpPr txBox="1"/>
          <p:nvPr/>
        </p:nvSpPr>
        <p:spPr>
          <a:xfrm>
            <a:off x="7048318" y="3414784"/>
            <a:ext cx="6483900" cy="2800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Docker data volumes provide the ability to create a resource for persistent storage and retrieval of data in a container.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Data volumes are a step forward from storing data within the container itself and offers better performance for the application.</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87" name="Google Shape;1987;g77ce959bdb_0_1738"/>
          <p:cNvSpPr/>
          <p:nvPr/>
        </p:nvSpPr>
        <p:spPr>
          <a:xfrm>
            <a:off x="3079298" y="1298859"/>
            <a:ext cx="10145400" cy="5535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These are the four options that support persistent storage in Docker:</a:t>
            </a:r>
            <a:endParaRPr sz="2200" b="0" i="1" u="none" strike="noStrike" cap="none">
              <a:solidFill>
                <a:srgbClr val="3F3F3F"/>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g77ce959bdb_0_1750"/>
          <p:cNvSpPr/>
          <p:nvPr/>
        </p:nvSpPr>
        <p:spPr>
          <a:xfrm>
            <a:off x="6483623" y="3035951"/>
            <a:ext cx="7914000" cy="3350100"/>
          </a:xfrm>
          <a:prstGeom prst="roundRect">
            <a:avLst>
              <a:gd name="adj" fmla="val 4519"/>
            </a:avLst>
          </a:prstGeom>
          <a:solidFill>
            <a:schemeClr val="lt1"/>
          </a:solidFill>
          <a:ln w="9525"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specified either as a string containing a path to the build context</a:t>
            </a:r>
            <a:endParaRPr sz="2200" b="0" i="1" u="none" strike="noStrike" cap="none">
              <a:solidFill>
                <a:srgbClr val="3F3F3F"/>
              </a:solidFill>
              <a:latin typeface="Open Sans"/>
              <a:ea typeface="Open Sans"/>
              <a:cs typeface="Open Sans"/>
              <a:sym typeface="Open Sans"/>
            </a:endParaRPr>
          </a:p>
        </p:txBody>
      </p:sp>
      <p:sp>
        <p:nvSpPr>
          <p:cNvPr id="1993" name="Google Shape;1993;g77ce959bdb_0_175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Persistent Storage</a:t>
            </a:r>
            <a:endParaRPr/>
          </a:p>
        </p:txBody>
      </p:sp>
      <p:pic>
        <p:nvPicPr>
          <p:cNvPr id="1994" name="Google Shape;1994;g77ce959bdb_0_1750"/>
          <p:cNvPicPr preferRelativeResize="0"/>
          <p:nvPr/>
        </p:nvPicPr>
        <p:blipFill rotWithShape="1">
          <a:blip r:embed="rId3">
            <a:alphaModFix/>
          </a:blip>
          <a:srcRect/>
          <a:stretch/>
        </p:blipFill>
        <p:spPr>
          <a:xfrm>
            <a:off x="5093546" y="649718"/>
            <a:ext cx="6068914" cy="365760"/>
          </a:xfrm>
          <a:prstGeom prst="rect">
            <a:avLst/>
          </a:prstGeom>
          <a:noFill/>
          <a:ln>
            <a:noFill/>
          </a:ln>
        </p:spPr>
      </p:pic>
      <p:sp>
        <p:nvSpPr>
          <p:cNvPr id="1995" name="Google Shape;1995;g77ce959bdb_0_1750"/>
          <p:cNvSpPr/>
          <p:nvPr/>
        </p:nvSpPr>
        <p:spPr>
          <a:xfrm>
            <a:off x="2056063" y="3686321"/>
            <a:ext cx="3184200" cy="718800"/>
          </a:xfrm>
          <a:prstGeom prst="roundRect">
            <a:avLst>
              <a:gd name="adj" fmla="val 16667"/>
            </a:avLst>
          </a:prstGeom>
          <a:solidFill>
            <a:srgbClr val="5B9BD5"/>
          </a:solidFill>
          <a:ln w="381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Data volume container</a:t>
            </a:r>
            <a:endParaRPr sz="1400" b="0" i="0" u="none" strike="noStrike" cap="none">
              <a:solidFill>
                <a:srgbClr val="000000"/>
              </a:solidFill>
              <a:latin typeface="Arial"/>
              <a:ea typeface="Arial"/>
              <a:cs typeface="Arial"/>
              <a:sym typeface="Arial"/>
            </a:endParaRPr>
          </a:p>
        </p:txBody>
      </p:sp>
      <p:sp>
        <p:nvSpPr>
          <p:cNvPr id="1996" name="Google Shape;1996;g77ce959bdb_0_1750"/>
          <p:cNvSpPr/>
          <p:nvPr/>
        </p:nvSpPr>
        <p:spPr>
          <a:xfrm>
            <a:off x="2072162" y="4933164"/>
            <a:ext cx="3168000" cy="7911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Directory mounts</a:t>
            </a:r>
            <a:endParaRPr sz="2400" b="0" i="0" u="none" strike="noStrike" cap="none">
              <a:solidFill>
                <a:srgbClr val="000000"/>
              </a:solidFill>
              <a:latin typeface="Arial"/>
              <a:ea typeface="Arial"/>
              <a:cs typeface="Arial"/>
              <a:sym typeface="Arial"/>
            </a:endParaRPr>
          </a:p>
        </p:txBody>
      </p:sp>
      <p:sp>
        <p:nvSpPr>
          <p:cNvPr id="1997" name="Google Shape;1997;g77ce959bdb_0_1750"/>
          <p:cNvSpPr/>
          <p:nvPr/>
        </p:nvSpPr>
        <p:spPr>
          <a:xfrm>
            <a:off x="2072162" y="2374010"/>
            <a:ext cx="3189000" cy="7842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data volumes</a:t>
            </a:r>
            <a:endParaRPr sz="2400" b="0" i="0" u="none" strike="noStrike" cap="none">
              <a:solidFill>
                <a:srgbClr val="000000"/>
              </a:solidFill>
              <a:latin typeface="Arial"/>
              <a:ea typeface="Arial"/>
              <a:cs typeface="Arial"/>
              <a:sym typeface="Arial"/>
            </a:endParaRPr>
          </a:p>
        </p:txBody>
      </p:sp>
      <p:sp>
        <p:nvSpPr>
          <p:cNvPr id="1998" name="Google Shape;1998;g77ce959bdb_0_1750"/>
          <p:cNvSpPr/>
          <p:nvPr/>
        </p:nvSpPr>
        <p:spPr>
          <a:xfrm>
            <a:off x="2072163" y="6252405"/>
            <a:ext cx="3209700" cy="7683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Storage plugins</a:t>
            </a:r>
            <a:endParaRPr sz="1400" b="0" i="0" u="none" strike="noStrike" cap="none">
              <a:solidFill>
                <a:srgbClr val="000000"/>
              </a:solidFill>
              <a:latin typeface="Arial"/>
              <a:ea typeface="Arial"/>
              <a:cs typeface="Arial"/>
              <a:sym typeface="Arial"/>
            </a:endParaRPr>
          </a:p>
        </p:txBody>
      </p:sp>
      <p:sp>
        <p:nvSpPr>
          <p:cNvPr id="1999" name="Google Shape;1999;g77ce959bdb_0_1750"/>
          <p:cNvSpPr txBox="1"/>
          <p:nvPr/>
        </p:nvSpPr>
        <p:spPr>
          <a:xfrm>
            <a:off x="7048318" y="3607289"/>
            <a:ext cx="6483900" cy="21237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storage of data volume is to use a dedicated container to host a volume and mount it to other containers</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 volume is a persistent data stored in /var/lib/docker/volumes/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g77ce959bdb_0_1761"/>
          <p:cNvSpPr/>
          <p:nvPr/>
        </p:nvSpPr>
        <p:spPr>
          <a:xfrm>
            <a:off x="6483623" y="3035951"/>
            <a:ext cx="7914000" cy="3350100"/>
          </a:xfrm>
          <a:prstGeom prst="roundRect">
            <a:avLst>
              <a:gd name="adj" fmla="val 4519"/>
            </a:avLst>
          </a:prstGeom>
          <a:solidFill>
            <a:schemeClr val="lt1"/>
          </a:solidFill>
          <a:ln w="9525"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specified either as a string containing a path to the build context</a:t>
            </a:r>
            <a:endParaRPr sz="2200" b="0" i="1" u="none" strike="noStrike" cap="none">
              <a:solidFill>
                <a:srgbClr val="3F3F3F"/>
              </a:solidFill>
              <a:latin typeface="Open Sans"/>
              <a:ea typeface="Open Sans"/>
              <a:cs typeface="Open Sans"/>
              <a:sym typeface="Open Sans"/>
            </a:endParaRPr>
          </a:p>
        </p:txBody>
      </p:sp>
      <p:sp>
        <p:nvSpPr>
          <p:cNvPr id="2005" name="Google Shape;2005;g77ce959bdb_0_176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Persistent Storage</a:t>
            </a:r>
            <a:endParaRPr/>
          </a:p>
        </p:txBody>
      </p:sp>
      <p:pic>
        <p:nvPicPr>
          <p:cNvPr id="2006" name="Google Shape;2006;g77ce959bdb_0_1761"/>
          <p:cNvPicPr preferRelativeResize="0"/>
          <p:nvPr/>
        </p:nvPicPr>
        <p:blipFill rotWithShape="1">
          <a:blip r:embed="rId3">
            <a:alphaModFix/>
          </a:blip>
          <a:srcRect/>
          <a:stretch/>
        </p:blipFill>
        <p:spPr>
          <a:xfrm>
            <a:off x="5093546" y="649718"/>
            <a:ext cx="6068914" cy="365760"/>
          </a:xfrm>
          <a:prstGeom prst="rect">
            <a:avLst/>
          </a:prstGeom>
          <a:noFill/>
          <a:ln>
            <a:noFill/>
          </a:ln>
        </p:spPr>
      </p:pic>
      <p:sp>
        <p:nvSpPr>
          <p:cNvPr id="2007" name="Google Shape;2007;g77ce959bdb_0_1761"/>
          <p:cNvSpPr/>
          <p:nvPr/>
        </p:nvSpPr>
        <p:spPr>
          <a:xfrm>
            <a:off x="2056063" y="3686321"/>
            <a:ext cx="3184200" cy="7188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Data volume container</a:t>
            </a:r>
            <a:endParaRPr sz="1400" b="0" i="0" u="none" strike="noStrike" cap="none">
              <a:solidFill>
                <a:srgbClr val="000000"/>
              </a:solidFill>
              <a:latin typeface="Arial"/>
              <a:ea typeface="Arial"/>
              <a:cs typeface="Arial"/>
              <a:sym typeface="Arial"/>
            </a:endParaRPr>
          </a:p>
        </p:txBody>
      </p:sp>
      <p:sp>
        <p:nvSpPr>
          <p:cNvPr id="2008" name="Google Shape;2008;g77ce959bdb_0_1761"/>
          <p:cNvSpPr/>
          <p:nvPr/>
        </p:nvSpPr>
        <p:spPr>
          <a:xfrm>
            <a:off x="2072162" y="4933164"/>
            <a:ext cx="3168000" cy="791100"/>
          </a:xfrm>
          <a:prstGeom prst="roundRect">
            <a:avLst>
              <a:gd name="adj" fmla="val 16667"/>
            </a:avLst>
          </a:prstGeom>
          <a:solidFill>
            <a:srgbClr val="5B9BD5"/>
          </a:solidFill>
          <a:ln w="381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Directory mounts</a:t>
            </a:r>
            <a:endParaRPr sz="2400" b="0" i="0" u="none" strike="noStrike" cap="none">
              <a:solidFill>
                <a:srgbClr val="000000"/>
              </a:solidFill>
              <a:latin typeface="Arial"/>
              <a:ea typeface="Arial"/>
              <a:cs typeface="Arial"/>
              <a:sym typeface="Arial"/>
            </a:endParaRPr>
          </a:p>
        </p:txBody>
      </p:sp>
      <p:sp>
        <p:nvSpPr>
          <p:cNvPr id="2009" name="Google Shape;2009;g77ce959bdb_0_1761"/>
          <p:cNvSpPr/>
          <p:nvPr/>
        </p:nvSpPr>
        <p:spPr>
          <a:xfrm>
            <a:off x="2072162" y="2374010"/>
            <a:ext cx="3189000" cy="7842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data volumes</a:t>
            </a:r>
            <a:endParaRPr sz="2400" b="0" i="0" u="none" strike="noStrike" cap="none">
              <a:solidFill>
                <a:srgbClr val="000000"/>
              </a:solidFill>
              <a:latin typeface="Arial"/>
              <a:ea typeface="Arial"/>
              <a:cs typeface="Arial"/>
              <a:sym typeface="Arial"/>
            </a:endParaRPr>
          </a:p>
        </p:txBody>
      </p:sp>
      <p:sp>
        <p:nvSpPr>
          <p:cNvPr id="2010" name="Google Shape;2010;g77ce959bdb_0_1761"/>
          <p:cNvSpPr/>
          <p:nvPr/>
        </p:nvSpPr>
        <p:spPr>
          <a:xfrm>
            <a:off x="2072163" y="6252405"/>
            <a:ext cx="3209700" cy="7683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Storage plugins</a:t>
            </a:r>
            <a:endParaRPr sz="1400" b="0" i="0" u="none" strike="noStrike" cap="none">
              <a:solidFill>
                <a:srgbClr val="000000"/>
              </a:solidFill>
              <a:latin typeface="Arial"/>
              <a:ea typeface="Arial"/>
              <a:cs typeface="Arial"/>
              <a:sym typeface="Arial"/>
            </a:endParaRPr>
          </a:p>
        </p:txBody>
      </p:sp>
      <p:sp>
        <p:nvSpPr>
          <p:cNvPr id="2011" name="Google Shape;2011;g77ce959bdb_0_1761"/>
          <p:cNvSpPr txBox="1"/>
          <p:nvPr/>
        </p:nvSpPr>
        <p:spPr>
          <a:xfrm>
            <a:off x="7048318" y="3486974"/>
            <a:ext cx="6884100" cy="2462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 persistent data mounts a local host and directory into a container.</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volume and mount point is specified at the start time of the container on the </a:t>
            </a:r>
            <a:r>
              <a:rPr lang="en-US" sz="2200" b="1" i="0" u="none" strike="noStrike" cap="none">
                <a:solidFill>
                  <a:srgbClr val="3F3F3F"/>
                </a:solidFill>
                <a:latin typeface="Open Sans"/>
                <a:ea typeface="Open Sans"/>
                <a:cs typeface="Open Sans"/>
                <a:sym typeface="Open Sans"/>
              </a:rPr>
              <a:t>Docker run</a:t>
            </a:r>
            <a:r>
              <a:rPr lang="en-US" sz="2200" b="0" i="0" u="none" strike="noStrike" cap="none">
                <a:solidFill>
                  <a:srgbClr val="3F3F3F"/>
                </a:solidFill>
                <a:latin typeface="Open Sans"/>
                <a:ea typeface="Open Sans"/>
                <a:cs typeface="Open Sans"/>
                <a:sym typeface="Open Sans"/>
              </a:rPr>
              <a:t> command and it provides a directory within the container that the application can use.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4"/>
          <p:cNvSpPr txBox="1">
            <a:spLocks noGrp="1"/>
          </p:cNvSpPr>
          <p:nvPr>
            <p:ph type="title"/>
          </p:nvPr>
        </p:nvSpPr>
        <p:spPr>
          <a:xfrm>
            <a:off x="4676630" y="1923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Replicated and Global Services</a:t>
            </a:r>
            <a:endParaRPr/>
          </a:p>
        </p:txBody>
      </p:sp>
      <p:pic>
        <p:nvPicPr>
          <p:cNvPr id="876" name="Google Shape;876;p24"/>
          <p:cNvPicPr preferRelativeResize="0"/>
          <p:nvPr/>
        </p:nvPicPr>
        <p:blipFill rotWithShape="1">
          <a:blip r:embed="rId3">
            <a:alphaModFix/>
          </a:blip>
          <a:srcRect/>
          <a:stretch/>
        </p:blipFill>
        <p:spPr>
          <a:xfrm>
            <a:off x="4246735" y="649718"/>
            <a:ext cx="7762536" cy="365760"/>
          </a:xfrm>
          <a:prstGeom prst="rect">
            <a:avLst/>
          </a:prstGeom>
          <a:noFill/>
          <a:ln>
            <a:noFill/>
          </a:ln>
        </p:spPr>
      </p:pic>
      <p:pic>
        <p:nvPicPr>
          <p:cNvPr id="877" name="Google Shape;877;p24"/>
          <p:cNvPicPr preferRelativeResize="0"/>
          <p:nvPr/>
        </p:nvPicPr>
        <p:blipFill rotWithShape="1">
          <a:blip r:embed="rId4">
            <a:alphaModFix/>
          </a:blip>
          <a:srcRect/>
          <a:stretch/>
        </p:blipFill>
        <p:spPr>
          <a:xfrm>
            <a:off x="5077708" y="1541196"/>
            <a:ext cx="6192067" cy="4084684"/>
          </a:xfrm>
          <a:prstGeom prst="rect">
            <a:avLst/>
          </a:prstGeom>
          <a:noFill/>
          <a:ln>
            <a:noFill/>
          </a:ln>
        </p:spPr>
      </p:pic>
      <p:sp>
        <p:nvSpPr>
          <p:cNvPr id="878" name="Google Shape;878;p24"/>
          <p:cNvSpPr txBox="1"/>
          <p:nvPr/>
        </p:nvSpPr>
        <p:spPr>
          <a:xfrm>
            <a:off x="587374" y="8797742"/>
            <a:ext cx="99631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Open Sans"/>
                <a:ea typeface="Open Sans"/>
                <a:cs typeface="Open Sans"/>
                <a:sym typeface="Open Sans"/>
              </a:rPr>
              <a:t>Source: https://docs.docker.com/engine/swarm/how-swarm-mode-works/services/#replicated-and-global-services</a:t>
            </a:r>
            <a:endParaRPr sz="1400" b="0" i="1" u="none" strike="noStrike" cap="none">
              <a:solidFill>
                <a:schemeClr val="dk1"/>
              </a:solidFill>
              <a:latin typeface="Open Sans"/>
              <a:ea typeface="Open Sans"/>
              <a:cs typeface="Open Sans"/>
              <a:sym typeface="Open Sans"/>
            </a:endParaRPr>
          </a:p>
        </p:txBody>
      </p:sp>
      <p:sp>
        <p:nvSpPr>
          <p:cNvPr id="879" name="Google Shape;879;p24"/>
          <p:cNvSpPr/>
          <p:nvPr/>
        </p:nvSpPr>
        <p:spPr>
          <a:xfrm>
            <a:off x="1543386" y="6906364"/>
            <a:ext cx="5931834" cy="76944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number of identical tasks that need to run is specified in Replicated Service</a:t>
            </a:r>
            <a:endParaRPr sz="1400" b="0" i="0" u="none" strike="noStrike" cap="none">
              <a:solidFill>
                <a:srgbClr val="000000"/>
              </a:solidFill>
              <a:latin typeface="Arial"/>
              <a:ea typeface="Arial"/>
              <a:cs typeface="Arial"/>
              <a:sym typeface="Arial"/>
            </a:endParaRPr>
          </a:p>
        </p:txBody>
      </p:sp>
      <p:sp>
        <p:nvSpPr>
          <p:cNvPr id="880" name="Google Shape;880;p24"/>
          <p:cNvSpPr/>
          <p:nvPr/>
        </p:nvSpPr>
        <p:spPr>
          <a:xfrm>
            <a:off x="1543386" y="6235352"/>
            <a:ext cx="2868105" cy="53511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Replicated Service:</a:t>
            </a:r>
            <a:endParaRPr sz="2200" b="0" i="0" u="none" strike="noStrike" cap="none">
              <a:solidFill>
                <a:schemeClr val="lt1"/>
              </a:solidFill>
              <a:latin typeface="Open Sans"/>
              <a:ea typeface="Open Sans"/>
              <a:cs typeface="Open Sans"/>
              <a:sym typeface="Open Sans"/>
            </a:endParaRPr>
          </a:p>
        </p:txBody>
      </p:sp>
      <p:sp>
        <p:nvSpPr>
          <p:cNvPr id="881" name="Google Shape;881;p24"/>
          <p:cNvSpPr/>
          <p:nvPr/>
        </p:nvSpPr>
        <p:spPr>
          <a:xfrm>
            <a:off x="9400246" y="6235352"/>
            <a:ext cx="2868000" cy="5352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Global Service:</a:t>
            </a:r>
            <a:endParaRPr sz="2200" b="0" i="0" u="none" strike="noStrike" cap="none">
              <a:solidFill>
                <a:schemeClr val="lt1"/>
              </a:solidFill>
              <a:latin typeface="Open Sans"/>
              <a:ea typeface="Open Sans"/>
              <a:cs typeface="Open Sans"/>
              <a:sym typeface="Open Sans"/>
            </a:endParaRPr>
          </a:p>
        </p:txBody>
      </p:sp>
      <p:sp>
        <p:nvSpPr>
          <p:cNvPr id="882" name="Google Shape;882;p24"/>
          <p:cNvSpPr/>
          <p:nvPr/>
        </p:nvSpPr>
        <p:spPr>
          <a:xfrm>
            <a:off x="9366575" y="6906375"/>
            <a:ext cx="6192000" cy="7695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tasks that need to run are not specified in Global Service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6" name="Google Shape;2016;g77ce959bdb_0_1772"/>
          <p:cNvSpPr/>
          <p:nvPr/>
        </p:nvSpPr>
        <p:spPr>
          <a:xfrm>
            <a:off x="6483623" y="3035951"/>
            <a:ext cx="7914000" cy="3350100"/>
          </a:xfrm>
          <a:prstGeom prst="roundRect">
            <a:avLst>
              <a:gd name="adj" fmla="val 4519"/>
            </a:avLst>
          </a:prstGeom>
          <a:solidFill>
            <a:schemeClr val="lt1"/>
          </a:solidFill>
          <a:ln w="9525"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specified either as a string containing a path to the build context</a:t>
            </a:r>
            <a:endParaRPr sz="2200" b="0" i="1" u="none" strike="noStrike" cap="none">
              <a:solidFill>
                <a:srgbClr val="3F3F3F"/>
              </a:solidFill>
              <a:latin typeface="Open Sans"/>
              <a:ea typeface="Open Sans"/>
              <a:cs typeface="Open Sans"/>
              <a:sym typeface="Open Sans"/>
            </a:endParaRPr>
          </a:p>
        </p:txBody>
      </p:sp>
      <p:sp>
        <p:nvSpPr>
          <p:cNvPr id="2017" name="Google Shape;2017;g77ce959bdb_0_1772"/>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Persistent Storage</a:t>
            </a:r>
            <a:endParaRPr/>
          </a:p>
        </p:txBody>
      </p:sp>
      <p:pic>
        <p:nvPicPr>
          <p:cNvPr id="2018" name="Google Shape;2018;g77ce959bdb_0_1772"/>
          <p:cNvPicPr preferRelativeResize="0"/>
          <p:nvPr/>
        </p:nvPicPr>
        <p:blipFill rotWithShape="1">
          <a:blip r:embed="rId3">
            <a:alphaModFix/>
          </a:blip>
          <a:srcRect/>
          <a:stretch/>
        </p:blipFill>
        <p:spPr>
          <a:xfrm>
            <a:off x="5093546" y="649718"/>
            <a:ext cx="6068914" cy="365760"/>
          </a:xfrm>
          <a:prstGeom prst="rect">
            <a:avLst/>
          </a:prstGeom>
          <a:noFill/>
          <a:ln>
            <a:noFill/>
          </a:ln>
        </p:spPr>
      </p:pic>
      <p:sp>
        <p:nvSpPr>
          <p:cNvPr id="2019" name="Google Shape;2019;g77ce959bdb_0_1772"/>
          <p:cNvSpPr/>
          <p:nvPr/>
        </p:nvSpPr>
        <p:spPr>
          <a:xfrm>
            <a:off x="2056063" y="3686321"/>
            <a:ext cx="3184200" cy="7188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Data volume container</a:t>
            </a:r>
            <a:endParaRPr sz="1400" b="0" i="0" u="none" strike="noStrike" cap="none">
              <a:solidFill>
                <a:srgbClr val="000000"/>
              </a:solidFill>
              <a:latin typeface="Arial"/>
              <a:ea typeface="Arial"/>
              <a:cs typeface="Arial"/>
              <a:sym typeface="Arial"/>
            </a:endParaRPr>
          </a:p>
        </p:txBody>
      </p:sp>
      <p:sp>
        <p:nvSpPr>
          <p:cNvPr id="2020" name="Google Shape;2020;g77ce959bdb_0_1772"/>
          <p:cNvSpPr/>
          <p:nvPr/>
        </p:nvSpPr>
        <p:spPr>
          <a:xfrm>
            <a:off x="2072162" y="4933164"/>
            <a:ext cx="3168000" cy="7911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Directory mounts</a:t>
            </a:r>
            <a:endParaRPr sz="1400" b="0" i="0" u="none" strike="noStrike" cap="none">
              <a:solidFill>
                <a:srgbClr val="000000"/>
              </a:solidFill>
              <a:latin typeface="Arial"/>
              <a:ea typeface="Arial"/>
              <a:cs typeface="Arial"/>
              <a:sym typeface="Arial"/>
            </a:endParaRPr>
          </a:p>
        </p:txBody>
      </p:sp>
      <p:sp>
        <p:nvSpPr>
          <p:cNvPr id="2021" name="Google Shape;2021;g77ce959bdb_0_1772"/>
          <p:cNvSpPr/>
          <p:nvPr/>
        </p:nvSpPr>
        <p:spPr>
          <a:xfrm>
            <a:off x="2072162" y="2374010"/>
            <a:ext cx="3189000" cy="784200"/>
          </a:xfrm>
          <a:prstGeom prst="roundRect">
            <a:avLst>
              <a:gd name="adj" fmla="val 16667"/>
            </a:avLst>
          </a:prstGeom>
          <a:solidFill>
            <a:srgbClr val="BBD6EE"/>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data volumes</a:t>
            </a:r>
            <a:endParaRPr sz="2400" b="0" i="0" u="none" strike="noStrike" cap="none">
              <a:solidFill>
                <a:srgbClr val="000000"/>
              </a:solidFill>
              <a:latin typeface="Arial"/>
              <a:ea typeface="Arial"/>
              <a:cs typeface="Arial"/>
              <a:sym typeface="Arial"/>
            </a:endParaRPr>
          </a:p>
        </p:txBody>
      </p:sp>
      <p:sp>
        <p:nvSpPr>
          <p:cNvPr id="2022" name="Google Shape;2022;g77ce959bdb_0_1772"/>
          <p:cNvSpPr/>
          <p:nvPr/>
        </p:nvSpPr>
        <p:spPr>
          <a:xfrm>
            <a:off x="2072163" y="6252405"/>
            <a:ext cx="3209700" cy="768300"/>
          </a:xfrm>
          <a:prstGeom prst="roundRect">
            <a:avLst>
              <a:gd name="adj" fmla="val 16667"/>
            </a:avLst>
          </a:prstGeom>
          <a:solidFill>
            <a:srgbClr val="5B9BD5"/>
          </a:solidFill>
          <a:ln w="381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Storage plugins</a:t>
            </a:r>
            <a:endParaRPr sz="2200" b="0" i="0" u="none" strike="noStrike" cap="none">
              <a:solidFill>
                <a:schemeClr val="lt1"/>
              </a:solidFill>
              <a:latin typeface="Open Sans"/>
              <a:ea typeface="Open Sans"/>
              <a:cs typeface="Open Sans"/>
              <a:sym typeface="Open Sans"/>
            </a:endParaRPr>
          </a:p>
        </p:txBody>
      </p:sp>
      <p:sp>
        <p:nvSpPr>
          <p:cNvPr id="2023" name="Google Shape;2023;g77ce959bdb_0_1772"/>
          <p:cNvSpPr txBox="1"/>
          <p:nvPr/>
        </p:nvSpPr>
        <p:spPr>
          <a:xfrm>
            <a:off x="7048318" y="3342596"/>
            <a:ext cx="6483900" cy="2800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most interesting development for persistent storage has been the ability to connect to external storage platforms through storage plugins.</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 The plugin architecture provides an interface and API that allows storage vendors to build drivers to automate the creation.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g65730b6717_0_242"/>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Volume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g65730b6717_0_24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Volume: Overview</a:t>
            </a:r>
            <a:endParaRPr/>
          </a:p>
        </p:txBody>
      </p:sp>
      <p:pic>
        <p:nvPicPr>
          <p:cNvPr id="2036" name="Google Shape;2036;g65730b6717_0_247"/>
          <p:cNvPicPr preferRelativeResize="0"/>
          <p:nvPr/>
        </p:nvPicPr>
        <p:blipFill rotWithShape="1">
          <a:blip r:embed="rId3">
            <a:alphaModFix/>
          </a:blip>
          <a:srcRect/>
          <a:stretch/>
        </p:blipFill>
        <p:spPr>
          <a:xfrm>
            <a:off x="5718041" y="649718"/>
            <a:ext cx="4819923" cy="365760"/>
          </a:xfrm>
          <a:prstGeom prst="rect">
            <a:avLst/>
          </a:prstGeom>
          <a:noFill/>
          <a:ln>
            <a:noFill/>
          </a:ln>
        </p:spPr>
      </p:pic>
      <p:sp>
        <p:nvSpPr>
          <p:cNvPr id="2037" name="Google Shape;2037;g65730b6717_0_247"/>
          <p:cNvSpPr/>
          <p:nvPr/>
        </p:nvSpPr>
        <p:spPr>
          <a:xfrm>
            <a:off x="1579700" y="1404025"/>
            <a:ext cx="13537200" cy="535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 directory that is designated within one or more container which bypasses the Union File System.</a:t>
            </a:r>
            <a:endParaRPr sz="2200" b="0" i="0" u="none" strike="noStrike" cap="none">
              <a:solidFill>
                <a:srgbClr val="3F3F3F"/>
              </a:solidFill>
              <a:latin typeface="Open Sans"/>
              <a:ea typeface="Open Sans"/>
              <a:cs typeface="Open Sans"/>
              <a:sym typeface="Open Sans"/>
            </a:endParaRPr>
          </a:p>
        </p:txBody>
      </p:sp>
      <p:grpSp>
        <p:nvGrpSpPr>
          <p:cNvPr id="2038" name="Google Shape;2038;g65730b6717_0_247"/>
          <p:cNvGrpSpPr/>
          <p:nvPr/>
        </p:nvGrpSpPr>
        <p:grpSpPr>
          <a:xfrm>
            <a:off x="5066008" y="2776768"/>
            <a:ext cx="6124021" cy="2109938"/>
            <a:chOff x="5019254" y="3530869"/>
            <a:chExt cx="6124021" cy="2109938"/>
          </a:xfrm>
        </p:grpSpPr>
        <p:grpSp>
          <p:nvGrpSpPr>
            <p:cNvPr id="2039" name="Google Shape;2039;g65730b6717_0_247"/>
            <p:cNvGrpSpPr/>
            <p:nvPr/>
          </p:nvGrpSpPr>
          <p:grpSpPr>
            <a:xfrm>
              <a:off x="5019254" y="3530869"/>
              <a:ext cx="6124021" cy="742386"/>
              <a:chOff x="5019254" y="3145861"/>
              <a:chExt cx="6124021" cy="742386"/>
            </a:xfrm>
          </p:grpSpPr>
          <p:sp>
            <p:nvSpPr>
              <p:cNvPr id="2040" name="Google Shape;2040;g65730b6717_0_247"/>
              <p:cNvSpPr/>
              <p:nvPr/>
            </p:nvSpPr>
            <p:spPr>
              <a:xfrm>
                <a:off x="5019254" y="3341719"/>
                <a:ext cx="1329600" cy="535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a:t>
                </a:r>
                <a:endParaRPr sz="2200" b="0" i="0" u="none" strike="noStrike" cap="none">
                  <a:solidFill>
                    <a:srgbClr val="3F3F3F"/>
                  </a:solidFill>
                  <a:latin typeface="Open Sans"/>
                  <a:ea typeface="Open Sans"/>
                  <a:cs typeface="Open Sans"/>
                  <a:sym typeface="Open Sans"/>
                </a:endParaRPr>
              </a:p>
            </p:txBody>
          </p:sp>
          <p:cxnSp>
            <p:nvCxnSpPr>
              <p:cNvPr id="2041" name="Google Shape;2041;g65730b6717_0_247"/>
              <p:cNvCxnSpPr/>
              <p:nvPr/>
            </p:nvCxnSpPr>
            <p:spPr>
              <a:xfrm>
                <a:off x="6676367" y="3609474"/>
                <a:ext cx="2590500" cy="0"/>
              </a:xfrm>
              <a:prstGeom prst="straightConnector1">
                <a:avLst/>
              </a:prstGeom>
              <a:noFill/>
              <a:ln w="9525" cap="flat" cmpd="sng">
                <a:solidFill>
                  <a:srgbClr val="5597D3"/>
                </a:solidFill>
                <a:prstDash val="solid"/>
                <a:round/>
                <a:headEnd type="none" w="sm" len="sm"/>
                <a:tailEnd type="triangle" w="med" len="med"/>
              </a:ln>
            </p:spPr>
          </p:cxnSp>
          <p:sp>
            <p:nvSpPr>
              <p:cNvPr id="2042" name="Google Shape;2042;g65730b6717_0_247"/>
              <p:cNvSpPr txBox="1"/>
              <p:nvPr/>
            </p:nvSpPr>
            <p:spPr>
              <a:xfrm>
                <a:off x="7420887" y="3145861"/>
                <a:ext cx="1414200" cy="39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secures </a:t>
                </a:r>
                <a:endParaRPr sz="2200" b="0" i="0" u="none" strike="noStrike" cap="none">
                  <a:solidFill>
                    <a:srgbClr val="3F3F3F"/>
                  </a:solidFill>
                  <a:latin typeface="Open Sans"/>
                  <a:ea typeface="Open Sans"/>
                  <a:cs typeface="Open Sans"/>
                  <a:sym typeface="Open Sans"/>
                </a:endParaRPr>
              </a:p>
            </p:txBody>
          </p:sp>
          <p:sp>
            <p:nvSpPr>
              <p:cNvPr id="2043" name="Google Shape;2043;g65730b6717_0_247"/>
              <p:cNvSpPr/>
              <p:nvPr/>
            </p:nvSpPr>
            <p:spPr>
              <a:xfrm>
                <a:off x="9534375" y="3330847"/>
                <a:ext cx="1608900" cy="5574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Volumes</a:t>
                </a:r>
                <a:endParaRPr sz="2200" b="0" i="0" u="none" strike="noStrike" cap="none">
                  <a:solidFill>
                    <a:srgbClr val="3F3F3F"/>
                  </a:solidFill>
                  <a:latin typeface="Open Sans"/>
                  <a:ea typeface="Open Sans"/>
                  <a:cs typeface="Open Sans"/>
                  <a:sym typeface="Open Sans"/>
                </a:endParaRPr>
              </a:p>
            </p:txBody>
          </p:sp>
        </p:grpSp>
        <p:grpSp>
          <p:nvGrpSpPr>
            <p:cNvPr id="2044" name="Google Shape;2044;g65730b6717_0_247"/>
            <p:cNvGrpSpPr/>
            <p:nvPr/>
          </p:nvGrpSpPr>
          <p:grpSpPr>
            <a:xfrm>
              <a:off x="5019254" y="4843494"/>
              <a:ext cx="6124021" cy="797313"/>
              <a:chOff x="5019254" y="3145861"/>
              <a:chExt cx="6124021" cy="797313"/>
            </a:xfrm>
          </p:grpSpPr>
          <p:sp>
            <p:nvSpPr>
              <p:cNvPr id="2045" name="Google Shape;2045;g65730b6717_0_247"/>
              <p:cNvSpPr/>
              <p:nvPr/>
            </p:nvSpPr>
            <p:spPr>
              <a:xfrm>
                <a:off x="5019254" y="3341719"/>
                <a:ext cx="1329600" cy="535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a:t>
                </a:r>
                <a:endParaRPr sz="2200" b="0" i="0" u="none" strike="noStrike" cap="none">
                  <a:solidFill>
                    <a:srgbClr val="3F3F3F"/>
                  </a:solidFill>
                  <a:latin typeface="Open Sans"/>
                  <a:ea typeface="Open Sans"/>
                  <a:cs typeface="Open Sans"/>
                  <a:sym typeface="Open Sans"/>
                </a:endParaRPr>
              </a:p>
            </p:txBody>
          </p:sp>
          <p:cxnSp>
            <p:nvCxnSpPr>
              <p:cNvPr id="2046" name="Google Shape;2046;g65730b6717_0_247"/>
              <p:cNvCxnSpPr/>
              <p:nvPr/>
            </p:nvCxnSpPr>
            <p:spPr>
              <a:xfrm>
                <a:off x="6676367" y="3609474"/>
                <a:ext cx="2590500" cy="0"/>
              </a:xfrm>
              <a:prstGeom prst="straightConnector1">
                <a:avLst/>
              </a:prstGeom>
              <a:noFill/>
              <a:ln w="9525" cap="flat" cmpd="sng">
                <a:solidFill>
                  <a:srgbClr val="5597D3"/>
                </a:solidFill>
                <a:prstDash val="solid"/>
                <a:round/>
                <a:headEnd type="none" w="sm" len="sm"/>
                <a:tailEnd type="triangle" w="med" len="med"/>
              </a:ln>
            </p:spPr>
          </p:cxnSp>
          <p:sp>
            <p:nvSpPr>
              <p:cNvPr id="2047" name="Google Shape;2047;g65730b6717_0_247"/>
              <p:cNvSpPr txBox="1"/>
              <p:nvPr/>
            </p:nvSpPr>
            <p:spPr>
              <a:xfrm>
                <a:off x="6942915" y="3145861"/>
                <a:ext cx="2070600" cy="39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refrains from </a:t>
                </a:r>
                <a:endParaRPr sz="2200" b="0" i="0" u="none" strike="noStrike" cap="none">
                  <a:solidFill>
                    <a:srgbClr val="3F3F3F"/>
                  </a:solidFill>
                  <a:latin typeface="Open Sans"/>
                  <a:ea typeface="Open Sans"/>
                  <a:cs typeface="Open Sans"/>
                  <a:sym typeface="Open Sans"/>
                </a:endParaRPr>
              </a:p>
            </p:txBody>
          </p:sp>
          <p:sp>
            <p:nvSpPr>
              <p:cNvPr id="2048" name="Google Shape;2048;g65730b6717_0_247"/>
              <p:cNvSpPr/>
              <p:nvPr/>
            </p:nvSpPr>
            <p:spPr>
              <a:xfrm>
                <a:off x="9534375" y="3275674"/>
                <a:ext cx="1608900" cy="667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Garbage collection</a:t>
                </a:r>
                <a:endParaRPr sz="2200" b="0" i="0" u="none" strike="noStrike" cap="none">
                  <a:solidFill>
                    <a:srgbClr val="3F3F3F"/>
                  </a:solidFill>
                  <a:latin typeface="Open Sans"/>
                  <a:ea typeface="Open Sans"/>
                  <a:cs typeface="Open Sans"/>
                  <a:sym typeface="Open Sans"/>
                </a:endParaRPr>
              </a:p>
            </p:txBody>
          </p:sp>
        </p:grpSp>
      </p:grpSp>
      <p:grpSp>
        <p:nvGrpSpPr>
          <p:cNvPr id="2049" name="Google Shape;2049;g65730b6717_0_247"/>
          <p:cNvGrpSpPr/>
          <p:nvPr/>
        </p:nvGrpSpPr>
        <p:grpSpPr>
          <a:xfrm>
            <a:off x="1579700" y="5915325"/>
            <a:ext cx="5475900" cy="2522894"/>
            <a:chOff x="1579700" y="5648344"/>
            <a:chExt cx="5475900" cy="2522894"/>
          </a:xfrm>
        </p:grpSpPr>
        <p:sp>
          <p:nvSpPr>
            <p:cNvPr id="2050" name="Google Shape;2050;g65730b6717_0_247"/>
            <p:cNvSpPr/>
            <p:nvPr/>
          </p:nvSpPr>
          <p:spPr>
            <a:xfrm>
              <a:off x="1579710" y="6530929"/>
              <a:ext cx="3486618" cy="1640309"/>
            </a:xfrm>
            <a:custGeom>
              <a:avLst/>
              <a:gdLst/>
              <a:ahLst/>
              <a:cxnLst/>
              <a:rect l="l" t="t" r="r" b="b"/>
              <a:pathLst>
                <a:path w="1279493" h="1023594" extrusionOk="0">
                  <a:moveTo>
                    <a:pt x="0" y="102359"/>
                  </a:moveTo>
                  <a:cubicBezTo>
                    <a:pt x="0" y="45828"/>
                    <a:pt x="45828" y="0"/>
                    <a:pt x="102359" y="0"/>
                  </a:cubicBezTo>
                  <a:lnTo>
                    <a:pt x="1177134" y="0"/>
                  </a:lnTo>
                  <a:cubicBezTo>
                    <a:pt x="1233665" y="0"/>
                    <a:pt x="1279493" y="45828"/>
                    <a:pt x="1279493" y="102359"/>
                  </a:cubicBezTo>
                  <a:lnTo>
                    <a:pt x="1279493" y="921235"/>
                  </a:lnTo>
                  <a:cubicBezTo>
                    <a:pt x="1279493" y="977766"/>
                    <a:pt x="1233665" y="1023594"/>
                    <a:pt x="1177134" y="1023594"/>
                  </a:cubicBezTo>
                  <a:lnTo>
                    <a:pt x="102359" y="1023594"/>
                  </a:lnTo>
                  <a:cubicBezTo>
                    <a:pt x="45828" y="1023594"/>
                    <a:pt x="0" y="977766"/>
                    <a:pt x="0" y="921235"/>
                  </a:cubicBezTo>
                  <a:lnTo>
                    <a:pt x="0" y="102359"/>
                  </a:lnTo>
                  <a:close/>
                </a:path>
              </a:pathLst>
            </a:custGeom>
            <a:noFill/>
            <a:ln>
              <a:noFill/>
            </a:ln>
          </p:spPr>
          <p:txBody>
            <a:bodyPr spcFirstLastPara="1" wrap="square" lIns="178600" tIns="178600" rIns="178600" bIns="178600" anchor="ctr" anchorCtr="0">
              <a:noAutofit/>
            </a:bodyPr>
            <a:lstStyle/>
            <a:p>
              <a:pPr marL="342900" marR="0" lvl="0" indent="-342900" algn="l" rtl="0">
                <a:lnSpc>
                  <a:spcPct val="9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Host</a:t>
              </a:r>
              <a:endParaRPr sz="1400" b="0" i="0" u="none" strike="noStrike" cap="none">
                <a:solidFill>
                  <a:srgbClr val="000000"/>
                </a:solidFill>
                <a:latin typeface="Arial"/>
                <a:ea typeface="Arial"/>
                <a:cs typeface="Arial"/>
                <a:sym typeface="Arial"/>
              </a:endParaRPr>
            </a:p>
            <a:p>
              <a:pPr marL="342900" marR="0" lvl="0" indent="-342900" algn="l" rtl="0">
                <a:lnSpc>
                  <a:spcPct val="90000"/>
                </a:lnSpc>
                <a:spcBef>
                  <a:spcPts val="77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Named</a:t>
              </a:r>
              <a:endParaRPr sz="1400" b="0" i="0" u="none" strike="noStrike" cap="none">
                <a:solidFill>
                  <a:srgbClr val="000000"/>
                </a:solidFill>
                <a:latin typeface="Arial"/>
                <a:ea typeface="Arial"/>
                <a:cs typeface="Arial"/>
                <a:sym typeface="Arial"/>
              </a:endParaRPr>
            </a:p>
            <a:p>
              <a:pPr marL="342900" marR="0" lvl="0" indent="-342900" algn="l" rtl="0">
                <a:lnSpc>
                  <a:spcPct val="90000"/>
                </a:lnSpc>
                <a:spcBef>
                  <a:spcPts val="77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Anonymous</a:t>
              </a:r>
              <a:endParaRPr sz="1400" b="0" i="0" u="none" strike="noStrike" cap="none">
                <a:solidFill>
                  <a:srgbClr val="000000"/>
                </a:solidFill>
                <a:latin typeface="Arial"/>
                <a:ea typeface="Arial"/>
                <a:cs typeface="Arial"/>
                <a:sym typeface="Arial"/>
              </a:endParaRPr>
            </a:p>
            <a:p>
              <a:pPr marL="342900" marR="0" lvl="0" indent="-203200" algn="l" rtl="0">
                <a:lnSpc>
                  <a:spcPct val="90000"/>
                </a:lnSpc>
                <a:spcBef>
                  <a:spcPts val="77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051" name="Google Shape;2051;g65730b6717_0_247"/>
            <p:cNvSpPr/>
            <p:nvPr/>
          </p:nvSpPr>
          <p:spPr>
            <a:xfrm>
              <a:off x="1579700" y="5648344"/>
              <a:ext cx="5475900" cy="687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Types of volumes:</a:t>
              </a:r>
              <a:endParaRPr sz="2200" b="0" i="0" u="none" strike="noStrike" cap="none">
                <a:solidFill>
                  <a:schemeClr val="lt1"/>
                </a:solidFill>
                <a:latin typeface="Open Sans"/>
                <a:ea typeface="Open Sans"/>
                <a:cs typeface="Open Sans"/>
                <a:sym typeface="Open Sans"/>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g65730b6717_0_268"/>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Volume: Overview</a:t>
            </a:r>
            <a:endParaRPr/>
          </a:p>
        </p:txBody>
      </p:sp>
      <p:pic>
        <p:nvPicPr>
          <p:cNvPr id="2058" name="Google Shape;2058;g65730b6717_0_268"/>
          <p:cNvPicPr preferRelativeResize="0"/>
          <p:nvPr/>
        </p:nvPicPr>
        <p:blipFill rotWithShape="1">
          <a:blip r:embed="rId3">
            <a:alphaModFix/>
          </a:blip>
          <a:srcRect/>
          <a:stretch/>
        </p:blipFill>
        <p:spPr>
          <a:xfrm>
            <a:off x="5669601" y="649718"/>
            <a:ext cx="4916804" cy="365760"/>
          </a:xfrm>
          <a:prstGeom prst="rect">
            <a:avLst/>
          </a:prstGeom>
          <a:noFill/>
          <a:ln>
            <a:noFill/>
          </a:ln>
        </p:spPr>
      </p:pic>
      <p:sp>
        <p:nvSpPr>
          <p:cNvPr id="2059" name="Google Shape;2059;g65730b6717_0_268"/>
          <p:cNvSpPr/>
          <p:nvPr/>
        </p:nvSpPr>
        <p:spPr>
          <a:xfrm>
            <a:off x="1641642" y="1336962"/>
            <a:ext cx="12972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666666"/>
                </a:solidFill>
                <a:latin typeface="Open Sans"/>
                <a:ea typeface="Open Sans"/>
                <a:cs typeface="Open Sans"/>
                <a:sym typeface="Open Sans"/>
              </a:rPr>
              <a:t>The contents of a volume exist outside the lifecycle of a given container.</a:t>
            </a:r>
            <a:endParaRPr sz="1400" b="0" i="0" u="none" strike="noStrike" cap="none">
              <a:solidFill>
                <a:srgbClr val="666666"/>
              </a:solidFill>
              <a:latin typeface="Arial"/>
              <a:ea typeface="Arial"/>
              <a:cs typeface="Arial"/>
              <a:sym typeface="Arial"/>
            </a:endParaRPr>
          </a:p>
        </p:txBody>
      </p:sp>
      <p:grpSp>
        <p:nvGrpSpPr>
          <p:cNvPr id="2060" name="Google Shape;2060;g65730b6717_0_268"/>
          <p:cNvGrpSpPr/>
          <p:nvPr/>
        </p:nvGrpSpPr>
        <p:grpSpPr>
          <a:xfrm>
            <a:off x="2260927" y="2089333"/>
            <a:ext cx="11734145" cy="5834296"/>
            <a:chOff x="2260927" y="2089333"/>
            <a:chExt cx="11734145" cy="5834296"/>
          </a:xfrm>
        </p:grpSpPr>
        <p:pic>
          <p:nvPicPr>
            <p:cNvPr id="2061" name="Google Shape;2061;g65730b6717_0_268"/>
            <p:cNvPicPr preferRelativeResize="0"/>
            <p:nvPr/>
          </p:nvPicPr>
          <p:blipFill rotWithShape="1">
            <a:blip r:embed="rId4">
              <a:alphaModFix/>
            </a:blip>
            <a:srcRect/>
            <a:stretch/>
          </p:blipFill>
          <p:spPr>
            <a:xfrm>
              <a:off x="2260927" y="2089333"/>
              <a:ext cx="11734145" cy="5834296"/>
            </a:xfrm>
            <a:prstGeom prst="rect">
              <a:avLst/>
            </a:prstGeom>
            <a:noFill/>
            <a:ln>
              <a:noFill/>
            </a:ln>
          </p:spPr>
        </p:pic>
        <p:grpSp>
          <p:nvGrpSpPr>
            <p:cNvPr id="2062" name="Google Shape;2062;g65730b6717_0_268"/>
            <p:cNvGrpSpPr/>
            <p:nvPr/>
          </p:nvGrpSpPr>
          <p:grpSpPr>
            <a:xfrm>
              <a:off x="8169442" y="2598821"/>
              <a:ext cx="4632111" cy="4479884"/>
              <a:chOff x="8169442" y="2598821"/>
              <a:chExt cx="4632111" cy="4479884"/>
            </a:xfrm>
          </p:grpSpPr>
          <p:grpSp>
            <p:nvGrpSpPr>
              <p:cNvPr id="2063" name="Google Shape;2063;g65730b6717_0_268"/>
              <p:cNvGrpSpPr/>
              <p:nvPr/>
            </p:nvGrpSpPr>
            <p:grpSpPr>
              <a:xfrm>
                <a:off x="8169442" y="2598821"/>
                <a:ext cx="4632111" cy="4479884"/>
                <a:chOff x="8169442" y="2598821"/>
                <a:chExt cx="4632111" cy="4479884"/>
              </a:xfrm>
            </p:grpSpPr>
            <p:sp>
              <p:nvSpPr>
                <p:cNvPr id="2064" name="Google Shape;2064;g65730b6717_0_268"/>
                <p:cNvSpPr/>
                <p:nvPr/>
              </p:nvSpPr>
              <p:spPr>
                <a:xfrm>
                  <a:off x="9697453" y="2598821"/>
                  <a:ext cx="3104100" cy="3465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2065" name="Google Shape;2065;g65730b6717_0_268"/>
                <p:cNvSpPr/>
                <p:nvPr/>
              </p:nvSpPr>
              <p:spPr>
                <a:xfrm>
                  <a:off x="8169442" y="4002505"/>
                  <a:ext cx="3621600" cy="3076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grpSp>
          <p:pic>
            <p:nvPicPr>
              <p:cNvPr id="2066" name="Google Shape;2066;g65730b6717_0_268"/>
              <p:cNvPicPr preferRelativeResize="0"/>
              <p:nvPr/>
            </p:nvPicPr>
            <p:blipFill rotWithShape="1">
              <a:blip r:embed="rId5">
                <a:alphaModFix/>
              </a:blip>
              <a:srcRect/>
              <a:stretch/>
            </p:blipFill>
            <p:spPr>
              <a:xfrm>
                <a:off x="8169442" y="4916319"/>
                <a:ext cx="1957894" cy="883440"/>
              </a:xfrm>
              <a:prstGeom prst="rect">
                <a:avLst/>
              </a:prstGeom>
              <a:noFill/>
              <a:ln>
                <a:noFill/>
              </a:ln>
            </p:spPr>
          </p:pic>
        </p:grpSp>
        <p:sp>
          <p:nvSpPr>
            <p:cNvPr id="2067" name="Google Shape;2067;g65730b6717_0_268"/>
            <p:cNvSpPr/>
            <p:nvPr/>
          </p:nvSpPr>
          <p:spPr>
            <a:xfrm>
              <a:off x="2874162" y="4644184"/>
              <a:ext cx="1497300" cy="2598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2068" name="Google Shape;2068;g65730b6717_0_268"/>
            <p:cNvSpPr/>
            <p:nvPr/>
          </p:nvSpPr>
          <p:spPr>
            <a:xfrm>
              <a:off x="3657599" y="3326807"/>
              <a:ext cx="2657100" cy="1565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2069" name="Google Shape;2069;g65730b6717_0_268"/>
            <p:cNvSpPr/>
            <p:nvPr/>
          </p:nvSpPr>
          <p:spPr>
            <a:xfrm>
              <a:off x="5448131" y="2500811"/>
              <a:ext cx="866700" cy="1565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grpSp>
      <p:pic>
        <p:nvPicPr>
          <p:cNvPr id="2070" name="Google Shape;2070;g65730b6717_0_268"/>
          <p:cNvPicPr preferRelativeResize="0"/>
          <p:nvPr/>
        </p:nvPicPr>
        <p:blipFill rotWithShape="1">
          <a:blip r:embed="rId4">
            <a:alphaModFix/>
          </a:blip>
          <a:srcRect/>
          <a:stretch/>
        </p:blipFill>
        <p:spPr>
          <a:xfrm>
            <a:off x="-26853294" y="7457401"/>
            <a:ext cx="11734145" cy="5834296"/>
          </a:xfrm>
          <a:prstGeom prst="rect">
            <a:avLst/>
          </a:prstGeom>
          <a:noFill/>
          <a:ln>
            <a:noFill/>
          </a:ln>
        </p:spPr>
      </p:pic>
      <p:grpSp>
        <p:nvGrpSpPr>
          <p:cNvPr id="2071" name="Google Shape;2071;g65730b6717_0_268"/>
          <p:cNvGrpSpPr/>
          <p:nvPr/>
        </p:nvGrpSpPr>
        <p:grpSpPr>
          <a:xfrm>
            <a:off x="-20944780" y="7966889"/>
            <a:ext cx="4632111" cy="4479884"/>
            <a:chOff x="8169442" y="2598821"/>
            <a:chExt cx="4632111" cy="4479884"/>
          </a:xfrm>
        </p:grpSpPr>
        <p:grpSp>
          <p:nvGrpSpPr>
            <p:cNvPr id="2072" name="Google Shape;2072;g65730b6717_0_268"/>
            <p:cNvGrpSpPr/>
            <p:nvPr/>
          </p:nvGrpSpPr>
          <p:grpSpPr>
            <a:xfrm>
              <a:off x="8169442" y="2598821"/>
              <a:ext cx="4632111" cy="4479884"/>
              <a:chOff x="8169442" y="2598821"/>
              <a:chExt cx="4632111" cy="4479884"/>
            </a:xfrm>
          </p:grpSpPr>
          <p:sp>
            <p:nvSpPr>
              <p:cNvPr id="2073" name="Google Shape;2073;g65730b6717_0_268"/>
              <p:cNvSpPr/>
              <p:nvPr/>
            </p:nvSpPr>
            <p:spPr>
              <a:xfrm>
                <a:off x="9697453" y="2598821"/>
                <a:ext cx="3104100" cy="3465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2074" name="Google Shape;2074;g65730b6717_0_268"/>
              <p:cNvSpPr/>
              <p:nvPr/>
            </p:nvSpPr>
            <p:spPr>
              <a:xfrm>
                <a:off x="8169442" y="4002505"/>
                <a:ext cx="3621600" cy="3076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grpSp>
        <p:pic>
          <p:nvPicPr>
            <p:cNvPr id="2075" name="Google Shape;2075;g65730b6717_0_268"/>
            <p:cNvPicPr preferRelativeResize="0"/>
            <p:nvPr/>
          </p:nvPicPr>
          <p:blipFill rotWithShape="1">
            <a:blip r:embed="rId5">
              <a:alphaModFix/>
            </a:blip>
            <a:srcRect/>
            <a:stretch/>
          </p:blipFill>
          <p:spPr>
            <a:xfrm>
              <a:off x="8169442" y="4916319"/>
              <a:ext cx="1957894" cy="883440"/>
            </a:xfrm>
            <a:prstGeom prst="rect">
              <a:avLst/>
            </a:prstGeom>
            <a:noFill/>
            <a:ln>
              <a:noFill/>
            </a:ln>
          </p:spPr>
        </p:pic>
      </p:grpSp>
      <p:sp>
        <p:nvSpPr>
          <p:cNvPr id="2076" name="Google Shape;2076;g65730b6717_0_268"/>
          <p:cNvSpPr/>
          <p:nvPr/>
        </p:nvSpPr>
        <p:spPr>
          <a:xfrm>
            <a:off x="-26240059" y="10012252"/>
            <a:ext cx="1497300" cy="2598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2077" name="Google Shape;2077;g65730b6717_0_268"/>
          <p:cNvSpPr/>
          <p:nvPr/>
        </p:nvSpPr>
        <p:spPr>
          <a:xfrm>
            <a:off x="-25456623" y="8694875"/>
            <a:ext cx="2657100" cy="1565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2078" name="Google Shape;2078;g65730b6717_0_268"/>
          <p:cNvSpPr/>
          <p:nvPr/>
        </p:nvSpPr>
        <p:spPr>
          <a:xfrm>
            <a:off x="-23666091" y="7868879"/>
            <a:ext cx="866700" cy="1565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chemeClr val="lt1"/>
              </a:solidFill>
              <a:latin typeface="Arial"/>
              <a:ea typeface="Arial"/>
              <a:cs typeface="Arial"/>
              <a:sym typeface="Arial"/>
            </a:endParaRPr>
          </a:p>
        </p:txBody>
      </p:sp>
      <p:sp>
        <p:nvSpPr>
          <p:cNvPr id="2079" name="Google Shape;2079;g65730b6717_0_268"/>
          <p:cNvSpPr/>
          <p:nvPr/>
        </p:nvSpPr>
        <p:spPr>
          <a:xfrm>
            <a:off x="922180" y="8855317"/>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Open Sans"/>
                <a:ea typeface="Open Sans"/>
                <a:cs typeface="Open Sans"/>
                <a:sym typeface="Open Sans"/>
              </a:rPr>
              <a:t>Source: https://docs.docker.com/v17.09/engine/admin/volumes/volumes/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g6adf6c590f_0_433"/>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Volume: Advantages</a:t>
            </a:r>
            <a:endParaRPr/>
          </a:p>
        </p:txBody>
      </p:sp>
      <p:sp>
        <p:nvSpPr>
          <p:cNvPr id="2086" name="Google Shape;2086;g6adf6c590f_0_433"/>
          <p:cNvSpPr/>
          <p:nvPr/>
        </p:nvSpPr>
        <p:spPr>
          <a:xfrm>
            <a:off x="24940" y="2244439"/>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087" name="Google Shape;2087;g6adf6c590f_0_433"/>
          <p:cNvSpPr/>
          <p:nvPr/>
        </p:nvSpPr>
        <p:spPr>
          <a:xfrm>
            <a:off x="3549615" y="2599501"/>
            <a:ext cx="457200" cy="457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088" name="Google Shape;2088;g6adf6c590f_0_433"/>
          <p:cNvSpPr/>
          <p:nvPr/>
        </p:nvSpPr>
        <p:spPr>
          <a:xfrm>
            <a:off x="3549615" y="5762094"/>
            <a:ext cx="457200" cy="4572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9" name="Google Shape;2089;g6adf6c590f_0_433"/>
          <p:cNvSpPr/>
          <p:nvPr/>
        </p:nvSpPr>
        <p:spPr>
          <a:xfrm>
            <a:off x="4161519" y="3593273"/>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090" name="Google Shape;2090;g6adf6c590f_0_433"/>
          <p:cNvSpPr/>
          <p:nvPr/>
        </p:nvSpPr>
        <p:spPr>
          <a:xfrm>
            <a:off x="4161519" y="4641015"/>
            <a:ext cx="457200" cy="4572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1" name="Google Shape;2091;g6adf6c590f_0_433"/>
          <p:cNvSpPr txBox="1"/>
          <p:nvPr/>
        </p:nvSpPr>
        <p:spPr>
          <a:xfrm>
            <a:off x="3062971" y="1894228"/>
            <a:ext cx="10533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They are easy to back up or migrate</a:t>
            </a:r>
            <a:endParaRPr sz="1400" b="0" i="0" u="none" strike="noStrike" cap="none">
              <a:solidFill>
                <a:srgbClr val="000000"/>
              </a:solidFill>
              <a:latin typeface="Arial"/>
              <a:ea typeface="Arial"/>
              <a:cs typeface="Arial"/>
              <a:sym typeface="Arial"/>
            </a:endParaRPr>
          </a:p>
        </p:txBody>
      </p:sp>
      <p:sp>
        <p:nvSpPr>
          <p:cNvPr id="2092" name="Google Shape;2092;g6adf6c590f_0_433"/>
          <p:cNvSpPr txBox="1"/>
          <p:nvPr/>
        </p:nvSpPr>
        <p:spPr>
          <a:xfrm>
            <a:off x="4700888" y="3558934"/>
            <a:ext cx="10309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They work on Linux and Windows containers</a:t>
            </a:r>
            <a:endParaRPr sz="1400" b="0" i="0" u="none" strike="noStrike" cap="none">
              <a:solidFill>
                <a:srgbClr val="000000"/>
              </a:solidFill>
              <a:latin typeface="Arial"/>
              <a:ea typeface="Arial"/>
              <a:cs typeface="Arial"/>
              <a:sym typeface="Arial"/>
            </a:endParaRPr>
          </a:p>
        </p:txBody>
      </p:sp>
      <p:sp>
        <p:nvSpPr>
          <p:cNvPr id="2093" name="Google Shape;2093;g6adf6c590f_0_433"/>
          <p:cNvSpPr txBox="1"/>
          <p:nvPr/>
        </p:nvSpPr>
        <p:spPr>
          <a:xfrm>
            <a:off x="4700888" y="4623252"/>
            <a:ext cx="10309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They are shared safely among multiple containers</a:t>
            </a:r>
            <a:endParaRPr sz="1400" b="0" i="0" u="none" strike="noStrike" cap="none">
              <a:solidFill>
                <a:srgbClr val="000000"/>
              </a:solidFill>
              <a:latin typeface="Arial"/>
              <a:ea typeface="Arial"/>
              <a:cs typeface="Arial"/>
              <a:sym typeface="Arial"/>
            </a:endParaRPr>
          </a:p>
        </p:txBody>
      </p:sp>
      <p:sp>
        <p:nvSpPr>
          <p:cNvPr id="2094" name="Google Shape;2094;g6adf6c590f_0_433"/>
          <p:cNvSpPr txBox="1"/>
          <p:nvPr/>
        </p:nvSpPr>
        <p:spPr>
          <a:xfrm>
            <a:off x="4164681" y="5832910"/>
            <a:ext cx="10845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Their drivers store them on remote hosts or cloud providers</a:t>
            </a:r>
            <a:endParaRPr sz="1400" b="0" i="0" u="none" strike="noStrike" cap="none">
              <a:solidFill>
                <a:srgbClr val="000000"/>
              </a:solidFill>
              <a:latin typeface="Arial"/>
              <a:ea typeface="Arial"/>
              <a:cs typeface="Arial"/>
              <a:sym typeface="Arial"/>
            </a:endParaRPr>
          </a:p>
        </p:txBody>
      </p:sp>
      <p:sp>
        <p:nvSpPr>
          <p:cNvPr id="2095" name="Google Shape;2095;g6adf6c590f_0_433"/>
          <p:cNvSpPr/>
          <p:nvPr/>
        </p:nvSpPr>
        <p:spPr>
          <a:xfrm>
            <a:off x="2110546" y="2015839"/>
            <a:ext cx="457200" cy="4572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096" name="Google Shape;2096;g6adf6c590f_0_433"/>
          <p:cNvSpPr/>
          <p:nvPr/>
        </p:nvSpPr>
        <p:spPr>
          <a:xfrm>
            <a:off x="2173821" y="6442361"/>
            <a:ext cx="457200" cy="457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097" name="Google Shape;2097;g6adf6c590f_0_433"/>
          <p:cNvSpPr txBox="1"/>
          <p:nvPr/>
        </p:nvSpPr>
        <p:spPr>
          <a:xfrm>
            <a:off x="4222107" y="2599501"/>
            <a:ext cx="10533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They are managed by using Docker CLI commands or the Docker API</a:t>
            </a:r>
            <a:endParaRPr sz="1400" b="0" i="0" u="none" strike="noStrike" cap="none">
              <a:solidFill>
                <a:srgbClr val="000000"/>
              </a:solidFill>
              <a:latin typeface="Arial"/>
              <a:ea typeface="Arial"/>
              <a:cs typeface="Arial"/>
              <a:sym typeface="Arial"/>
            </a:endParaRPr>
          </a:p>
        </p:txBody>
      </p:sp>
      <p:sp>
        <p:nvSpPr>
          <p:cNvPr id="2098" name="Google Shape;2098;g6adf6c590f_0_433"/>
          <p:cNvSpPr txBox="1"/>
          <p:nvPr/>
        </p:nvSpPr>
        <p:spPr>
          <a:xfrm>
            <a:off x="3062971" y="6615764"/>
            <a:ext cx="10845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Their content is pre-populated by a container</a:t>
            </a:r>
            <a:endParaRPr sz="1400" b="0" i="0" u="none" strike="noStrike" cap="none">
              <a:solidFill>
                <a:srgbClr val="000000"/>
              </a:solidFill>
              <a:latin typeface="Arial"/>
              <a:ea typeface="Arial"/>
              <a:cs typeface="Arial"/>
              <a:sym typeface="Arial"/>
            </a:endParaRPr>
          </a:p>
        </p:txBody>
      </p:sp>
      <p:pic>
        <p:nvPicPr>
          <p:cNvPr id="2099" name="Google Shape;2099;g6adf6c590f_0_433"/>
          <p:cNvPicPr preferRelativeResize="0"/>
          <p:nvPr/>
        </p:nvPicPr>
        <p:blipFill rotWithShape="1">
          <a:blip r:embed="rId3">
            <a:alphaModFix/>
          </a:blip>
          <a:srcRect/>
          <a:stretch/>
        </p:blipFill>
        <p:spPr>
          <a:xfrm>
            <a:off x="1800865" y="3593273"/>
            <a:ext cx="1262106" cy="1177532"/>
          </a:xfrm>
          <a:prstGeom prst="rect">
            <a:avLst/>
          </a:prstGeom>
          <a:noFill/>
          <a:ln>
            <a:noFill/>
          </a:ln>
        </p:spPr>
      </p:pic>
      <p:sp>
        <p:nvSpPr>
          <p:cNvPr id="2100" name="Google Shape;2100;g6adf6c590f_0_433"/>
          <p:cNvSpPr txBox="1"/>
          <p:nvPr/>
        </p:nvSpPr>
        <p:spPr>
          <a:xfrm>
            <a:off x="778677" y="4843198"/>
            <a:ext cx="3141000" cy="41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Advantages of volume</a:t>
            </a:r>
            <a:endParaRPr sz="2200" b="0" i="0" u="none" strike="noStrike" cap="none">
              <a:solidFill>
                <a:srgbClr val="3F3F3F"/>
              </a:solidFill>
              <a:latin typeface="Open Sans"/>
              <a:ea typeface="Open Sans"/>
              <a:cs typeface="Open Sans"/>
              <a:sym typeface="Open Sans"/>
            </a:endParaRPr>
          </a:p>
        </p:txBody>
      </p:sp>
      <p:pic>
        <p:nvPicPr>
          <p:cNvPr id="2101" name="Google Shape;2101;g6adf6c590f_0_433"/>
          <p:cNvPicPr preferRelativeResize="0"/>
          <p:nvPr/>
        </p:nvPicPr>
        <p:blipFill rotWithShape="1">
          <a:blip r:embed="rId4">
            <a:alphaModFix/>
          </a:blip>
          <a:srcRect/>
          <a:stretch/>
        </p:blipFill>
        <p:spPr>
          <a:xfrm>
            <a:off x="5669601" y="603998"/>
            <a:ext cx="4916804" cy="50125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g65730b6717_0_316"/>
          <p:cNvSpPr/>
          <p:nvPr/>
        </p:nvSpPr>
        <p:spPr>
          <a:xfrm>
            <a:off x="1365925" y="4567850"/>
            <a:ext cx="13947000" cy="28008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Description of syntax “</a:t>
            </a:r>
            <a:r>
              <a:rPr lang="en-US" sz="2200" b="0" i="1" u="none" strike="noStrike" cap="none">
                <a:solidFill>
                  <a:srgbClr val="3F3F3F"/>
                </a:solidFill>
                <a:latin typeface="Open Sans"/>
                <a:ea typeface="Open Sans"/>
                <a:cs typeface="Open Sans"/>
                <a:sym typeface="Open Sans"/>
              </a:rPr>
              <a:t>-v</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-v </a:t>
            </a:r>
            <a:r>
              <a:rPr lang="en-US" sz="2200" b="0" i="0" u="none" strike="noStrike" cap="none">
                <a:solidFill>
                  <a:srgbClr val="3F3F3F"/>
                </a:solidFill>
                <a:latin typeface="Open Sans"/>
                <a:ea typeface="Open Sans"/>
                <a:cs typeface="Open Sans"/>
                <a:sym typeface="Open Sans"/>
              </a:rPr>
              <a:t>has fields:</a:t>
            </a:r>
            <a:endParaRPr sz="1400" b="0" i="0" u="none" strike="noStrike" cap="none">
              <a:solidFill>
                <a:srgbClr val="000000"/>
              </a:solidFill>
              <a:latin typeface="Arial"/>
              <a:ea typeface="Arial"/>
              <a:cs typeface="Arial"/>
              <a:sym typeface="Arial"/>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Volume field: It lists the name of the volume.</a:t>
            </a:r>
            <a:endParaRPr sz="1400" b="0" i="0" u="none" strike="noStrike" cap="none">
              <a:solidFill>
                <a:srgbClr val="000000"/>
              </a:solidFill>
              <a:latin typeface="Arial"/>
              <a:ea typeface="Arial"/>
              <a:cs typeface="Arial"/>
              <a:sym typeface="Arial"/>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Path field: It lists the path where the file mounts in the container.</a:t>
            </a:r>
            <a:endParaRPr sz="1400" b="0" i="0" u="none" strike="noStrike" cap="none">
              <a:solidFill>
                <a:srgbClr val="000000"/>
              </a:solidFill>
              <a:latin typeface="Arial"/>
              <a:ea typeface="Arial"/>
              <a:cs typeface="Arial"/>
              <a:sym typeface="Arial"/>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Read-only field: It represents the read-only volume.</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All the fields are separated by a colon.</a:t>
            </a:r>
            <a:endParaRPr sz="1400" b="0" i="0" u="none" strike="noStrike" cap="none">
              <a:solidFill>
                <a:srgbClr val="000000"/>
              </a:solidFill>
              <a:latin typeface="Arial"/>
              <a:ea typeface="Arial"/>
              <a:cs typeface="Arial"/>
              <a:sym typeface="Arial"/>
            </a:endParaRPr>
          </a:p>
        </p:txBody>
      </p:sp>
      <p:sp>
        <p:nvSpPr>
          <p:cNvPr id="2108" name="Google Shape;2108;g65730b6717_0_31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Volume: Flags</a:t>
            </a:r>
            <a:endParaRPr/>
          </a:p>
        </p:txBody>
      </p:sp>
      <p:pic>
        <p:nvPicPr>
          <p:cNvPr id="2109" name="Google Shape;2109;g65730b6717_0_316"/>
          <p:cNvPicPr preferRelativeResize="0"/>
          <p:nvPr/>
        </p:nvPicPr>
        <p:blipFill rotWithShape="1">
          <a:blip r:embed="rId3">
            <a:alphaModFix/>
          </a:blip>
          <a:srcRect/>
          <a:stretch/>
        </p:blipFill>
        <p:spPr>
          <a:xfrm>
            <a:off x="5669601" y="649718"/>
            <a:ext cx="4916804" cy="365760"/>
          </a:xfrm>
          <a:prstGeom prst="rect">
            <a:avLst/>
          </a:prstGeom>
          <a:noFill/>
          <a:ln>
            <a:noFill/>
          </a:ln>
        </p:spPr>
      </p:pic>
      <p:sp>
        <p:nvSpPr>
          <p:cNvPr id="2110" name="Google Shape;2110;g65730b6717_0_316"/>
          <p:cNvSpPr/>
          <p:nvPr/>
        </p:nvSpPr>
        <p:spPr>
          <a:xfrm>
            <a:off x="1365925" y="1571075"/>
            <a:ext cx="13947000" cy="26157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volume: </a:t>
            </a:r>
            <a:r>
              <a:rPr lang="en-US" sz="2200" b="0" i="1" u="none" strike="noStrike" cap="none">
                <a:solidFill>
                  <a:srgbClr val="3F3F3F"/>
                </a:solidFill>
                <a:latin typeface="Open Sans"/>
                <a:ea typeface="Open Sans"/>
                <a:cs typeface="Open Sans"/>
                <a:sym typeface="Open Sans"/>
              </a:rPr>
              <a:t>$ docker volume create my-vol</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List the volume: </a:t>
            </a:r>
            <a:r>
              <a:rPr lang="en-US" sz="2200" b="0" i="1" u="none" strike="noStrike" cap="none">
                <a:solidFill>
                  <a:srgbClr val="3F3F3F"/>
                </a:solidFill>
                <a:latin typeface="Open Sans"/>
                <a:ea typeface="Open Sans"/>
                <a:cs typeface="Open Sans"/>
                <a:sym typeface="Open Sans"/>
              </a:rPr>
              <a:t>$ docker volume ls</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Inspect the volume: </a:t>
            </a:r>
            <a:r>
              <a:rPr lang="en-US" sz="2200" b="0" i="1" u="none" strike="noStrike" cap="none">
                <a:solidFill>
                  <a:srgbClr val="3F3F3F"/>
                </a:solidFill>
                <a:latin typeface="Open Sans"/>
                <a:ea typeface="Open Sans"/>
                <a:cs typeface="Open Sans"/>
                <a:sym typeface="Open Sans"/>
              </a:rPr>
              <a:t>$ docker volume inspect my-vol</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Remove the volume: </a:t>
            </a:r>
            <a:r>
              <a:rPr lang="en-US" sz="2200" b="0" i="1" u="none" strike="noStrike" cap="none">
                <a:solidFill>
                  <a:srgbClr val="3F3F3F"/>
                </a:solidFill>
                <a:latin typeface="Open Sans"/>
                <a:ea typeface="Open Sans"/>
                <a:cs typeface="Open Sans"/>
                <a:sym typeface="Open Sans"/>
              </a:rPr>
              <a:t>$ docker volume rm my-vol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g6cef8295c3_3_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Volume: Flags</a:t>
            </a:r>
            <a:endParaRPr/>
          </a:p>
        </p:txBody>
      </p:sp>
      <p:pic>
        <p:nvPicPr>
          <p:cNvPr id="2117" name="Google Shape;2117;g6cef8295c3_3_0"/>
          <p:cNvPicPr preferRelativeResize="0"/>
          <p:nvPr/>
        </p:nvPicPr>
        <p:blipFill rotWithShape="1">
          <a:blip r:embed="rId3">
            <a:alphaModFix/>
          </a:blip>
          <a:srcRect/>
          <a:stretch/>
        </p:blipFill>
        <p:spPr>
          <a:xfrm>
            <a:off x="5669601" y="649718"/>
            <a:ext cx="4916804" cy="365760"/>
          </a:xfrm>
          <a:prstGeom prst="rect">
            <a:avLst/>
          </a:prstGeom>
          <a:noFill/>
          <a:ln>
            <a:noFill/>
          </a:ln>
        </p:spPr>
      </p:pic>
      <p:sp>
        <p:nvSpPr>
          <p:cNvPr id="2118" name="Google Shape;2118;g6cef8295c3_3_0"/>
          <p:cNvSpPr/>
          <p:nvPr/>
        </p:nvSpPr>
        <p:spPr>
          <a:xfrm>
            <a:off x="1154500" y="2224100"/>
            <a:ext cx="13947000" cy="43071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Description of syntax “</a:t>
            </a:r>
            <a:r>
              <a:rPr lang="en-US" sz="2200" b="0" i="1" u="none" strike="noStrike" cap="none">
                <a:solidFill>
                  <a:srgbClr val="3F3F3F"/>
                </a:solidFill>
                <a:latin typeface="Open Sans"/>
                <a:ea typeface="Open Sans"/>
                <a:cs typeface="Open Sans"/>
                <a:sym typeface="Open Sans"/>
              </a:rPr>
              <a:t>--mount</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3F3F3F"/>
                </a:solidFill>
                <a:latin typeface="Open Sans"/>
                <a:ea typeface="Open Sans"/>
                <a:cs typeface="Open Sans"/>
                <a:sym typeface="Open Sans"/>
              </a:rPr>
              <a:t>--mount </a:t>
            </a:r>
            <a:r>
              <a:rPr lang="en-US" sz="2200" b="0" i="0" u="none" strike="noStrike" cap="none">
                <a:solidFill>
                  <a:srgbClr val="3F3F3F"/>
                </a:solidFill>
                <a:latin typeface="Open Sans"/>
                <a:ea typeface="Open Sans"/>
                <a:cs typeface="Open Sans"/>
                <a:sym typeface="Open Sans"/>
              </a:rPr>
              <a:t>has key-value pairs:</a:t>
            </a:r>
            <a:endParaRPr sz="1400" b="0" i="0" u="none" strike="noStrike" cap="none">
              <a:solidFill>
                <a:srgbClr val="000000"/>
              </a:solidFill>
              <a:latin typeface="Arial"/>
              <a:ea typeface="Arial"/>
              <a:cs typeface="Arial"/>
              <a:sym typeface="Arial"/>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Key= </a:t>
            </a:r>
            <a:r>
              <a:rPr lang="en-US" sz="2200" b="0" i="1" u="none" strike="noStrike" cap="none">
                <a:solidFill>
                  <a:srgbClr val="3F3F3F"/>
                </a:solidFill>
                <a:latin typeface="Open Sans"/>
                <a:ea typeface="Open Sans"/>
                <a:cs typeface="Open Sans"/>
                <a:sym typeface="Open Sans"/>
              </a:rPr>
              <a:t>type; </a:t>
            </a:r>
            <a:r>
              <a:rPr lang="en-US" sz="2200" b="0" i="0" u="none" strike="noStrike" cap="none">
                <a:solidFill>
                  <a:srgbClr val="3F3F3F"/>
                </a:solidFill>
                <a:latin typeface="Open Sans"/>
                <a:ea typeface="Open Sans"/>
                <a:cs typeface="Open Sans"/>
                <a:sym typeface="Open Sans"/>
              </a:rPr>
              <a:t>value</a:t>
            </a:r>
            <a:r>
              <a:rPr lang="en-US" sz="2200" b="0" i="0" u="none" strike="noStrike" cap="none">
                <a:solidFill>
                  <a:srgbClr val="404040"/>
                </a:solidFill>
                <a:latin typeface="Open Sans"/>
                <a:ea typeface="Open Sans"/>
                <a:cs typeface="Open Sans"/>
                <a:sym typeface="Open Sans"/>
              </a:rPr>
              <a:t>= </a:t>
            </a:r>
            <a:r>
              <a:rPr lang="en-US" sz="2200" b="0" i="1" u="none" strike="noStrike" cap="none">
                <a:solidFill>
                  <a:srgbClr val="404040"/>
                </a:solidFill>
                <a:latin typeface="Open Sans"/>
                <a:ea typeface="Open Sans"/>
                <a:cs typeface="Open Sans"/>
                <a:sym typeface="Open Sans"/>
              </a:rPr>
              <a:t>volume</a:t>
            </a:r>
            <a:endParaRPr sz="2200" b="0" i="1"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Key= </a:t>
            </a:r>
            <a:r>
              <a:rPr lang="en-US" sz="2200" b="0" i="1" u="none" strike="noStrike" cap="none">
                <a:solidFill>
                  <a:srgbClr val="3F3F3F"/>
                </a:solidFill>
                <a:latin typeface="Open Sans"/>
                <a:ea typeface="Open Sans"/>
                <a:cs typeface="Open Sans"/>
                <a:sym typeface="Open Sans"/>
              </a:rPr>
              <a:t>source; </a:t>
            </a:r>
            <a:r>
              <a:rPr lang="en-US" sz="2200" b="0" i="0" u="none" strike="noStrike" cap="none">
                <a:solidFill>
                  <a:srgbClr val="3F3F3F"/>
                </a:solidFill>
                <a:latin typeface="Open Sans"/>
                <a:ea typeface="Open Sans"/>
                <a:cs typeface="Open Sans"/>
                <a:sym typeface="Open Sans"/>
              </a:rPr>
              <a:t>value= The </a:t>
            </a:r>
            <a:r>
              <a:rPr lang="en-US" sz="2200" b="0" i="0" u="none" strike="noStrike" cap="none">
                <a:solidFill>
                  <a:srgbClr val="404040"/>
                </a:solidFill>
                <a:latin typeface="Open Sans"/>
                <a:ea typeface="Open Sans"/>
                <a:cs typeface="Open Sans"/>
                <a:sym typeface="Open Sans"/>
              </a:rPr>
              <a:t>name of the volume, but the value is omitted in case of anonymous volume</a:t>
            </a:r>
            <a:endParaRPr sz="1400" b="0" i="0" u="none" strike="noStrike" cap="none">
              <a:solidFill>
                <a:srgbClr val="000000"/>
              </a:solidFill>
              <a:latin typeface="Arial"/>
              <a:ea typeface="Arial"/>
              <a:cs typeface="Arial"/>
              <a:sym typeface="Arial"/>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Key= </a:t>
            </a:r>
            <a:r>
              <a:rPr lang="en-US" sz="2200" b="0" i="1" u="none" strike="noStrike" cap="none">
                <a:solidFill>
                  <a:srgbClr val="3F3F3F"/>
                </a:solidFill>
                <a:latin typeface="Open Sans"/>
                <a:ea typeface="Open Sans"/>
                <a:cs typeface="Open Sans"/>
                <a:sym typeface="Open Sans"/>
              </a:rPr>
              <a:t>destination; </a:t>
            </a:r>
            <a:r>
              <a:rPr lang="en-US" sz="2200" b="0" i="0" u="none" strike="noStrike" cap="none">
                <a:solidFill>
                  <a:srgbClr val="3F3F3F"/>
                </a:solidFill>
                <a:latin typeface="Open Sans"/>
                <a:ea typeface="Open Sans"/>
                <a:cs typeface="Open Sans"/>
                <a:sym typeface="Open Sans"/>
              </a:rPr>
              <a:t>value</a:t>
            </a:r>
            <a:r>
              <a:rPr lang="en-US" sz="2200" b="0" i="0" u="none" strike="noStrike" cap="none">
                <a:solidFill>
                  <a:srgbClr val="404040"/>
                </a:solidFill>
                <a:latin typeface="Open Sans"/>
                <a:ea typeface="Open Sans"/>
                <a:cs typeface="Open Sans"/>
                <a:sym typeface="Open Sans"/>
              </a:rPr>
              <a:t>= The path where the file mounts in the container</a:t>
            </a:r>
            <a:endParaRPr sz="1400" b="0" i="0" u="none" strike="noStrike" cap="none">
              <a:solidFill>
                <a:srgbClr val="000000"/>
              </a:solidFill>
              <a:latin typeface="Arial"/>
              <a:ea typeface="Arial"/>
              <a:cs typeface="Arial"/>
              <a:sym typeface="Arial"/>
            </a:endParaRPr>
          </a:p>
          <a:p>
            <a:pPr marL="457200" marR="0" lvl="0" indent="-368300" algn="l" rtl="0">
              <a:lnSpc>
                <a:spcPct val="15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Key= </a:t>
            </a:r>
            <a:r>
              <a:rPr lang="en-US" sz="2200" b="0" i="1" u="none" strike="noStrike" cap="none">
                <a:solidFill>
                  <a:srgbClr val="3F3F3F"/>
                </a:solidFill>
                <a:latin typeface="Open Sans"/>
                <a:ea typeface="Open Sans"/>
                <a:cs typeface="Open Sans"/>
                <a:sym typeface="Open Sans"/>
              </a:rPr>
              <a:t>readonly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volume-opt</a:t>
            </a:r>
            <a:endParaRPr sz="2200" b="0" i="1"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All the key-value pairs are separated by a comma.</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g65730b6717_0_325"/>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Bind Mount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g65730b6717_0_33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Bind Mount: Overview</a:t>
            </a:r>
            <a:endParaRPr/>
          </a:p>
        </p:txBody>
      </p:sp>
      <p:pic>
        <p:nvPicPr>
          <p:cNvPr id="2131" name="Google Shape;2131;g65730b6717_0_330"/>
          <p:cNvPicPr preferRelativeResize="0"/>
          <p:nvPr/>
        </p:nvPicPr>
        <p:blipFill rotWithShape="1">
          <a:blip r:embed="rId3">
            <a:alphaModFix/>
          </a:blip>
          <a:srcRect/>
          <a:stretch/>
        </p:blipFill>
        <p:spPr>
          <a:xfrm>
            <a:off x="5211949" y="649718"/>
            <a:ext cx="5832107" cy="365760"/>
          </a:xfrm>
          <a:prstGeom prst="rect">
            <a:avLst/>
          </a:prstGeom>
          <a:noFill/>
          <a:ln>
            <a:noFill/>
          </a:ln>
        </p:spPr>
      </p:pic>
      <p:sp>
        <p:nvSpPr>
          <p:cNvPr id="2132" name="Google Shape;2132;g65730b6717_0_330"/>
          <p:cNvSpPr/>
          <p:nvPr/>
        </p:nvSpPr>
        <p:spPr>
          <a:xfrm>
            <a:off x="2716189" y="1817251"/>
            <a:ext cx="10823700" cy="535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file or directory is mounted from the host machine to the docker container.</a:t>
            </a:r>
            <a:endParaRPr sz="2200" b="0" i="0" u="none" strike="noStrike" cap="none">
              <a:solidFill>
                <a:srgbClr val="3F3F3F"/>
              </a:solidFill>
              <a:latin typeface="Open Sans"/>
              <a:ea typeface="Open Sans"/>
              <a:cs typeface="Open Sans"/>
              <a:sym typeface="Open Sans"/>
            </a:endParaRPr>
          </a:p>
        </p:txBody>
      </p:sp>
      <p:graphicFrame>
        <p:nvGraphicFramePr>
          <p:cNvPr id="2133" name="Google Shape;2133;g65730b6717_0_330"/>
          <p:cNvGraphicFramePr/>
          <p:nvPr/>
        </p:nvGraphicFramePr>
        <p:xfrm>
          <a:off x="1404360" y="3816843"/>
          <a:ext cx="3000000" cy="3000000"/>
        </p:xfrm>
        <a:graphic>
          <a:graphicData uri="http://schemas.openxmlformats.org/drawingml/2006/table">
            <a:tbl>
              <a:tblPr firstRow="1" bandRow="1">
                <a:noFill/>
                <a:tableStyleId>{6185DDA3-0348-4F87-81C1-4040799162A8}</a:tableStyleId>
              </a:tblPr>
              <a:tblGrid>
                <a:gridCol w="6805875">
                  <a:extLst>
                    <a:ext uri="{9D8B030D-6E8A-4147-A177-3AD203B41FA5}">
                      <a16:colId xmlns:a16="http://schemas.microsoft.com/office/drawing/2014/main" val="20000"/>
                    </a:ext>
                  </a:extLst>
                </a:gridCol>
                <a:gridCol w="6805875">
                  <a:extLst>
                    <a:ext uri="{9D8B030D-6E8A-4147-A177-3AD203B41FA5}">
                      <a16:colId xmlns:a16="http://schemas.microsoft.com/office/drawing/2014/main" val="20001"/>
                    </a:ext>
                  </a:extLst>
                </a:gridCol>
              </a:tblGrid>
              <a:tr h="325450">
                <a:tc gridSpan="2">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Difference</a:t>
                      </a:r>
                      <a:endParaRPr sz="2200" u="none" strike="noStrike" cap="none">
                        <a:latin typeface="Open Sans"/>
                        <a:ea typeface="Open Sans"/>
                        <a:cs typeface="Open Sans"/>
                        <a:sym typeface="Open Sans"/>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Bind mount</a:t>
                      </a:r>
                      <a:endParaRPr sz="2200" u="none" strike="noStrike" cap="none">
                        <a:solidFill>
                          <a:srgbClr val="3F3F3F"/>
                        </a:solidFill>
                        <a:latin typeface="Open Sans"/>
                        <a:ea typeface="Open Sans"/>
                        <a:cs typeface="Open Sans"/>
                        <a:sym typeface="Open Sans"/>
                      </a:endParaRPr>
                    </a:p>
                  </a:txBody>
                  <a:tcPr marL="91450" marR="91450" marT="45725" marB="45725">
                    <a:solidFill>
                      <a:srgbClr val="9CC2E5"/>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Volume</a:t>
                      </a:r>
                      <a:endParaRPr sz="2200" u="none" strike="noStrike" cap="none">
                        <a:solidFill>
                          <a:srgbClr val="3F3F3F"/>
                        </a:solidFill>
                        <a:latin typeface="Open Sans"/>
                        <a:ea typeface="Open Sans"/>
                        <a:cs typeface="Open Sans"/>
                        <a:sym typeface="Open Sans"/>
                      </a:endParaRPr>
                    </a:p>
                  </a:txBody>
                  <a:tcPr marL="91450" marR="91450" marT="45725" marB="45725">
                    <a:solidFill>
                      <a:srgbClr val="9CC2E5"/>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On the host machine, the file or a directory is referenced by its full or relative path.</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On the host machine, a new directory is created within Docker’s storage directory, and Docker manages that directory’s content.</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bl>
          </a:graphicData>
        </a:graphic>
      </p:graphicFrame>
      <p:sp>
        <p:nvSpPr>
          <p:cNvPr id="2134" name="Google Shape;2134;g65730b6717_0_330"/>
          <p:cNvSpPr/>
          <p:nvPr/>
        </p:nvSpPr>
        <p:spPr>
          <a:xfrm>
            <a:off x="2864665" y="7092442"/>
            <a:ext cx="10701600" cy="8997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Docker CLI commands cannot be used directly to manage bind mount.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g65730b6717_0_339"/>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Bind Mount: Overview</a:t>
            </a:r>
            <a:endParaRPr/>
          </a:p>
        </p:txBody>
      </p:sp>
      <p:pic>
        <p:nvPicPr>
          <p:cNvPr id="2140" name="Google Shape;2140;g65730b6717_0_339"/>
          <p:cNvPicPr preferRelativeResize="0"/>
          <p:nvPr/>
        </p:nvPicPr>
        <p:blipFill rotWithShape="1">
          <a:blip r:embed="rId3">
            <a:alphaModFix/>
          </a:blip>
          <a:srcRect/>
          <a:stretch/>
        </p:blipFill>
        <p:spPr>
          <a:xfrm>
            <a:off x="5211949" y="649718"/>
            <a:ext cx="5832107" cy="365760"/>
          </a:xfrm>
          <a:prstGeom prst="rect">
            <a:avLst/>
          </a:prstGeom>
          <a:noFill/>
          <a:ln>
            <a:noFill/>
          </a:ln>
        </p:spPr>
      </p:pic>
      <p:sp>
        <p:nvSpPr>
          <p:cNvPr id="2141" name="Google Shape;2141;g65730b6717_0_339"/>
          <p:cNvSpPr/>
          <p:nvPr/>
        </p:nvSpPr>
        <p:spPr>
          <a:xfrm>
            <a:off x="1910440" y="1465788"/>
            <a:ext cx="11906100" cy="535500"/>
          </a:xfrm>
          <a:prstGeom prst="roundRect">
            <a:avLst>
              <a:gd name="adj" fmla="val 10702"/>
            </a:avLst>
          </a:prstGeom>
          <a:solidFill>
            <a:schemeClr val="lt1"/>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Bind mount relies on the host machine’s filesystem with a specific directory structure.</a:t>
            </a:r>
            <a:endParaRPr sz="2200" b="0" i="0" u="none" strike="noStrike" cap="none">
              <a:solidFill>
                <a:srgbClr val="3F3F3F"/>
              </a:solidFill>
              <a:latin typeface="Open Sans"/>
              <a:ea typeface="Open Sans"/>
              <a:cs typeface="Open Sans"/>
              <a:sym typeface="Open Sans"/>
            </a:endParaRPr>
          </a:p>
        </p:txBody>
      </p:sp>
      <p:sp>
        <p:nvSpPr>
          <p:cNvPr id="2142" name="Google Shape;2142;g65730b6717_0_339"/>
          <p:cNvSpPr/>
          <p:nvPr/>
        </p:nvSpPr>
        <p:spPr>
          <a:xfrm>
            <a:off x="922180" y="8845193"/>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Open Sans"/>
                <a:ea typeface="Open Sans"/>
                <a:cs typeface="Open Sans"/>
                <a:sym typeface="Open Sans"/>
              </a:rPr>
              <a:t>Source: https://docs.docker.com/v17.09/engine/admin/volumes/volumes/</a:t>
            </a:r>
            <a:endParaRPr sz="1400" b="0" i="0" u="none" strike="noStrike" cap="none">
              <a:solidFill>
                <a:srgbClr val="000000"/>
              </a:solidFill>
              <a:latin typeface="Arial"/>
              <a:ea typeface="Arial"/>
              <a:cs typeface="Arial"/>
              <a:sym typeface="Arial"/>
            </a:endParaRPr>
          </a:p>
        </p:txBody>
      </p:sp>
      <p:grpSp>
        <p:nvGrpSpPr>
          <p:cNvPr id="2143" name="Google Shape;2143;g65730b6717_0_339"/>
          <p:cNvGrpSpPr/>
          <p:nvPr/>
        </p:nvGrpSpPr>
        <p:grpSpPr>
          <a:xfrm>
            <a:off x="1910440" y="2451608"/>
            <a:ext cx="11946967" cy="6042674"/>
            <a:chOff x="1910440" y="2451608"/>
            <a:chExt cx="11946967" cy="6042674"/>
          </a:xfrm>
        </p:grpSpPr>
        <p:pic>
          <p:nvPicPr>
            <p:cNvPr id="2144" name="Google Shape;2144;g65730b6717_0_339"/>
            <p:cNvPicPr preferRelativeResize="0"/>
            <p:nvPr/>
          </p:nvPicPr>
          <p:blipFill rotWithShape="1">
            <a:blip r:embed="rId4">
              <a:alphaModFix/>
            </a:blip>
            <a:srcRect/>
            <a:stretch/>
          </p:blipFill>
          <p:spPr>
            <a:xfrm>
              <a:off x="1910440" y="2451608"/>
              <a:ext cx="11946967" cy="6042674"/>
            </a:xfrm>
            <a:prstGeom prst="rect">
              <a:avLst/>
            </a:prstGeom>
            <a:noFill/>
            <a:ln>
              <a:noFill/>
            </a:ln>
          </p:spPr>
        </p:pic>
        <p:sp>
          <p:nvSpPr>
            <p:cNvPr id="2145" name="Google Shape;2145;g65730b6717_0_339"/>
            <p:cNvSpPr/>
            <p:nvPr/>
          </p:nvSpPr>
          <p:spPr>
            <a:xfrm>
              <a:off x="9636493" y="3056021"/>
              <a:ext cx="3621600" cy="3465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rgbClr val="FFFFFF"/>
                </a:solidFill>
                <a:latin typeface="Arial"/>
                <a:ea typeface="Arial"/>
                <a:cs typeface="Arial"/>
                <a:sym typeface="Arial"/>
              </a:endParaRPr>
            </a:p>
          </p:txBody>
        </p:sp>
        <p:sp>
          <p:nvSpPr>
            <p:cNvPr id="2146" name="Google Shape;2146;g65730b6717_0_339"/>
            <p:cNvSpPr/>
            <p:nvPr/>
          </p:nvSpPr>
          <p:spPr>
            <a:xfrm>
              <a:off x="7957737" y="4459705"/>
              <a:ext cx="3621600" cy="307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Arial"/>
                <a:buNone/>
              </a:pPr>
              <a:endParaRPr sz="2340" b="0" i="0" u="none" strike="noStrike" cap="none">
                <a:solidFill>
                  <a:srgbClr val="FFFFFF"/>
                </a:solidFill>
                <a:latin typeface="Arial"/>
                <a:ea typeface="Arial"/>
                <a:cs typeface="Arial"/>
                <a:sym typeface="Arial"/>
              </a:endParaRPr>
            </a:p>
          </p:txBody>
        </p:sp>
        <p:pic>
          <p:nvPicPr>
            <p:cNvPr id="2147" name="Google Shape;2147;g65730b6717_0_339"/>
            <p:cNvPicPr preferRelativeResize="0"/>
            <p:nvPr/>
          </p:nvPicPr>
          <p:blipFill rotWithShape="1">
            <a:blip r:embed="rId5">
              <a:alphaModFix/>
            </a:blip>
            <a:srcRect/>
            <a:stretch/>
          </p:blipFill>
          <p:spPr>
            <a:xfrm>
              <a:off x="8138962" y="5373519"/>
              <a:ext cx="1957894" cy="883440"/>
            </a:xfrm>
            <a:prstGeom prst="rect">
              <a:avLst/>
            </a:prstGeom>
            <a:noFill/>
            <a:ln>
              <a:noFill/>
            </a:ln>
          </p:spPr>
        </p:pic>
      </p:gr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21110</Words>
  <Application>Microsoft Office PowerPoint</Application>
  <PresentationFormat>Custom</PresentationFormat>
  <Paragraphs>2693</Paragraphs>
  <Slides>195</Slides>
  <Notes>195</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195</vt:i4>
      </vt:variant>
    </vt:vector>
  </HeadingPairs>
  <TitlesOfParts>
    <vt:vector size="205" baseType="lpstr">
      <vt:lpstr>Arial</vt:lpstr>
      <vt:lpstr>Calibri</vt:lpstr>
      <vt:lpstr>Courier New</vt:lpstr>
      <vt:lpstr>Open Sans ExtraBold</vt:lpstr>
      <vt:lpstr>Noto Sans Symbols</vt:lpstr>
      <vt:lpstr>Open Sans</vt:lpstr>
      <vt:lpstr>Digital Marketing</vt:lpstr>
      <vt:lpstr>Digital Marketing</vt:lpstr>
      <vt:lpstr>Digital Marketing</vt:lpstr>
      <vt:lpstr>Digital Marketing</vt:lpstr>
      <vt:lpstr>PowerPoint Presentation</vt:lpstr>
      <vt:lpstr>PowerPoint Presentation</vt:lpstr>
      <vt:lpstr>PowerPoint Presentation</vt:lpstr>
      <vt:lpstr>PowerPoint Presentation</vt:lpstr>
      <vt:lpstr>Container: Overview</vt:lpstr>
      <vt:lpstr>PowerPoint Presentation</vt:lpstr>
      <vt:lpstr>Service: Overview</vt:lpstr>
      <vt:lpstr>PowerPoint Presentation</vt:lpstr>
      <vt:lpstr>Replicated and Global Services</vt:lpstr>
      <vt:lpstr>PowerPoint Presentation</vt:lpstr>
      <vt:lpstr>Task: Overview</vt:lpstr>
      <vt:lpstr>Task: Overview</vt:lpstr>
      <vt:lpstr>Task Scheduling</vt:lpstr>
      <vt:lpstr>Task Scheduling</vt:lpstr>
      <vt:lpstr>Services, Tasks, and Containers: Relationship</vt:lpstr>
      <vt:lpstr>PowerPoint Presentation</vt:lpstr>
      <vt:lpstr>Swarm: Overview</vt:lpstr>
      <vt:lpstr>Swarm: Advantage</vt:lpstr>
      <vt:lpstr>Swarm: Features</vt:lpstr>
      <vt:lpstr>PowerPoint Presentation</vt:lpstr>
      <vt:lpstr>Nodes: Overview</vt:lpstr>
      <vt:lpstr>PowerPoint Presentation</vt:lpstr>
      <vt:lpstr>Manager Node: Tasks Handled</vt:lpstr>
      <vt:lpstr>Manager Node: Fault-Tolerance Feature</vt:lpstr>
      <vt:lpstr>PowerPoint Presentation</vt:lpstr>
      <vt:lpstr>Worker Node</vt:lpstr>
      <vt:lpstr>Worker Node: Scheduler</vt:lpstr>
      <vt:lpstr>How Does a Swarm Node Work?</vt:lpstr>
      <vt:lpstr>Set Up Swarm Cluster with Manager and Worker Nodes</vt:lpstr>
      <vt:lpstr>Join Nodes to Swarm</vt:lpstr>
      <vt:lpstr>Create Replicated and Global Services</vt:lpstr>
      <vt:lpstr>Running Container vs. Running Service</vt:lpstr>
      <vt:lpstr>Create an Overlay Network</vt:lpstr>
      <vt:lpstr>Deploy a Service on an Overlay Network</vt:lpstr>
      <vt:lpstr>Run a Container into a Running Service under Swarm </vt:lpstr>
      <vt:lpstr>Demonstrate Locking in Swarm Cluster</vt:lpstr>
      <vt:lpstr>PowerPoint Presentation</vt:lpstr>
      <vt:lpstr>Swarm Draining</vt:lpstr>
      <vt:lpstr>Draining the Swarm Node</vt:lpstr>
      <vt:lpstr>PowerPoint Presentation</vt:lpstr>
      <vt:lpstr>Command: Docker Inspect</vt:lpstr>
      <vt:lpstr>Docker Inspect: Examples</vt:lpstr>
      <vt:lpstr>Inspect a Service on Swarm</vt:lpstr>
      <vt:lpstr>PowerPoint Presentation</vt:lpstr>
      <vt:lpstr>Compose: Overview</vt:lpstr>
      <vt:lpstr>Compose: Overview</vt:lpstr>
      <vt:lpstr>Compose: Overview</vt:lpstr>
      <vt:lpstr>Compose: Features</vt:lpstr>
      <vt:lpstr>PowerPoint Presentation</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List of Configurations</vt:lpstr>
      <vt:lpstr>PowerPoint Presentation</vt:lpstr>
      <vt:lpstr>Docker Stack Deploy</vt:lpstr>
      <vt:lpstr>Examples</vt:lpstr>
      <vt:lpstr>Examples</vt:lpstr>
      <vt:lpstr>Convert an Application Deployment into a Stack</vt:lpstr>
      <vt:lpstr>PowerPoint Presentation</vt:lpstr>
      <vt:lpstr>Manipulating Services</vt:lpstr>
      <vt:lpstr>PowerPoint Presentation</vt:lpstr>
      <vt:lpstr>Scaling the Service</vt:lpstr>
      <vt:lpstr>Increase the Number of Replicas</vt:lpstr>
      <vt:lpstr>PowerPoint Presentation</vt:lpstr>
      <vt:lpstr>Persistent Storage</vt:lpstr>
      <vt:lpstr>Persistent Storage</vt:lpstr>
      <vt:lpstr>Volumes</vt:lpstr>
      <vt:lpstr>Volumes</vt:lpstr>
      <vt:lpstr>Persistent Storage</vt:lpstr>
      <vt:lpstr>Persistent Storage</vt:lpstr>
      <vt:lpstr>Persistent Storage</vt:lpstr>
      <vt:lpstr>Persistent Storage</vt:lpstr>
      <vt:lpstr>PowerPoint Presentation</vt:lpstr>
      <vt:lpstr>Volume: Overview</vt:lpstr>
      <vt:lpstr>Volume: Overview</vt:lpstr>
      <vt:lpstr>Volume: Advantages</vt:lpstr>
      <vt:lpstr>Volume: Flags</vt:lpstr>
      <vt:lpstr>Volume: Flags</vt:lpstr>
      <vt:lpstr>PowerPoint Presentation</vt:lpstr>
      <vt:lpstr>Bind Mount: Overview</vt:lpstr>
      <vt:lpstr>Bind Mount: Overview</vt:lpstr>
      <vt:lpstr>Bind Mount: Flags</vt:lpstr>
      <vt:lpstr>Advantages of Volumes Over Bind Mounts</vt:lpstr>
      <vt:lpstr>PowerPoint Presentation</vt:lpstr>
      <vt:lpstr>tmpfs Mount: Overview</vt:lpstr>
      <vt:lpstr>tmpfs Mount: Overview</vt:lpstr>
      <vt:lpstr>tmpfs Mount: Flags</vt:lpstr>
      <vt:lpstr>Mount Volumes via Swarm Services</vt:lpstr>
      <vt:lpstr>Demonstrate How to Use Storage Across Cluster Nodes</vt:lpstr>
      <vt:lpstr>PowerPoint Presentation</vt:lpstr>
      <vt:lpstr>Prune Volumes</vt:lpstr>
      <vt:lpstr>PowerPoint Presentation</vt:lpstr>
      <vt:lpstr>Docker Storage Drivers</vt:lpstr>
      <vt:lpstr>Docker Storage Drivers</vt:lpstr>
      <vt:lpstr>PowerPoint Presentation</vt:lpstr>
      <vt:lpstr>DeviceMapper</vt:lpstr>
      <vt:lpstr>DeviceMapper</vt:lpstr>
      <vt:lpstr>DeviceMapper</vt:lpstr>
      <vt:lpstr>DeviceMapper</vt:lpstr>
      <vt:lpstr>DeviceMapper</vt:lpstr>
      <vt:lpstr>DeviceMapper</vt:lpstr>
      <vt:lpstr>DeviceMapper</vt:lpstr>
      <vt:lpstr>PowerPoint Presentation</vt:lpstr>
      <vt:lpstr>Devicemapper Workflow</vt:lpstr>
      <vt:lpstr>Devicemapper and Docker Performance</vt:lpstr>
      <vt:lpstr>Device Mapper</vt:lpstr>
      <vt:lpstr>Select Storage Driver and Configure Device Mapper</vt:lpstr>
      <vt:lpstr>PowerPoint Presentation</vt:lpstr>
      <vt:lpstr>Graph Driver</vt:lpstr>
      <vt:lpstr>Graph Driver</vt:lpstr>
      <vt:lpstr>Graph Driver</vt:lpstr>
      <vt:lpstr>PowerPoint Presentation</vt:lpstr>
      <vt:lpstr>Label: Overview</vt:lpstr>
      <vt:lpstr>Label: Overview</vt:lpstr>
      <vt:lpstr>Label: Guidelines</vt:lpstr>
      <vt:lpstr>Filtering Objects</vt:lpstr>
      <vt:lpstr>Apply Node Labels, Inspect the Labels, and Filter Swarm Nodes by Labels</vt:lpstr>
      <vt:lpstr>PowerPoint Presentation</vt:lpstr>
      <vt:lpstr>Quorum of Managers</vt:lpstr>
      <vt:lpstr>Fault Tolerance</vt:lpstr>
      <vt:lpstr>PowerPoint Presentation</vt:lpstr>
      <vt:lpstr>Loss of Quorum</vt:lpstr>
      <vt:lpstr>Quorum Recovery</vt:lpstr>
      <vt:lpstr>PowerPoint Presentation</vt:lpstr>
      <vt:lpstr>Templates</vt:lpstr>
      <vt:lpstr>Usage of Templates</vt:lpstr>
      <vt:lpstr>PowerPoint Presentation</vt:lpstr>
      <vt:lpstr>Logs</vt:lpstr>
      <vt:lpstr>Logs</vt:lpstr>
      <vt:lpstr>Accessing Logs</vt:lpstr>
      <vt:lpstr>Accessing Logs</vt:lpstr>
      <vt:lpstr>Troubleshooting Services</vt:lpstr>
      <vt:lpstr>Debugging</vt:lpstr>
      <vt:lpstr> Troubleshoot a Service that Is Unable to Deploy </vt:lpstr>
      <vt:lpstr>PowerPoint Presentation</vt:lpstr>
      <vt:lpstr>Logging Drivers</vt:lpstr>
      <vt:lpstr>Configure Logging Drivers</vt:lpstr>
      <vt:lpstr>Configure Logging Drivers</vt:lpstr>
      <vt:lpstr>Configure Logging Drivers</vt:lpstr>
      <vt:lpstr>Configure Logging Drivers</vt:lpstr>
      <vt:lpstr>Configure Logging Drivers</vt:lpstr>
      <vt:lpstr>Configure Logging Drivers</vt:lpstr>
      <vt:lpstr>Configure Logging Drivers</vt:lpstr>
      <vt:lpstr>Configure Logging Drivers</vt:lpstr>
      <vt:lpstr>Logging Drivers</vt:lpstr>
      <vt:lpstr>PowerPoint Presentation</vt:lpstr>
      <vt:lpstr>Networking Issues</vt:lpstr>
      <vt:lpstr>Debugging</vt:lpstr>
      <vt:lpstr>Network Troubleshoot</vt:lpstr>
      <vt:lpstr>Network Troubleshoot</vt:lpstr>
      <vt:lpstr>Network Troubleshoot</vt:lpstr>
      <vt:lpstr>Network Troubleshoot</vt:lpstr>
      <vt:lpstr>Network Troubleshoot</vt:lpstr>
      <vt:lpstr>Network Troubleshoot</vt:lpstr>
      <vt:lpstr>Troubleshooting Container Networking</vt:lpstr>
      <vt:lpstr>PowerPoint Presentation</vt:lpstr>
      <vt:lpstr>Swarm: Backup</vt:lpstr>
      <vt:lpstr>Swarm: Backup</vt:lpstr>
      <vt:lpstr>Swarm: Restore</vt:lpstr>
      <vt:lpstr> Set up a Backup Schedule </vt:lpstr>
      <vt:lpstr>PowerPoint Presentation</vt:lpstr>
      <vt:lpstr>Swarm Disaster Recovery</vt:lpstr>
      <vt:lpstr>Swarm Disaster Recovery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Dockerize a Legacy Application</vt:lpstr>
      <vt:lpstr>Running Replicated Service on a Swarm Cluster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Pal Singh</dc:creator>
  <cp:lastModifiedBy>Ajay Pal Singh</cp:lastModifiedBy>
  <cp:revision>1</cp:revision>
  <dcterms:created xsi:type="dcterms:W3CDTF">2019-10-17T08:10:32Z</dcterms:created>
  <dcterms:modified xsi:type="dcterms:W3CDTF">2020-05-21T08:05:29Z</dcterms:modified>
</cp:coreProperties>
</file>